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340" r:id="rId2"/>
    <p:sldId id="341" r:id="rId3"/>
    <p:sldId id="342"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343" r:id="rId47"/>
    <p:sldId id="344"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5" r:id="rId91"/>
  </p:sldIdLst>
  <p:sldSz cx="9144000" cy="6858000" type="screen4x3"/>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che" userId="58ea3cfbf7f6997c" providerId="LiveId" clId="{AD7DE010-A989-424A-9E6D-4BEEF444A62B}"/>
    <pc:docChg chg="undo custSel addSld delSld modSld sldOrd modNotesMaster">
      <pc:chgData name="Michael Larche" userId="58ea3cfbf7f6997c" providerId="LiveId" clId="{AD7DE010-A989-424A-9E6D-4BEEF444A62B}" dt="2021-03-02T17:29:18.843" v="669" actId="47"/>
      <pc:docMkLst>
        <pc:docMk/>
      </pc:docMkLst>
      <pc:sldChg chg="ord">
        <pc:chgData name="Michael Larche" userId="58ea3cfbf7f6997c" providerId="LiveId" clId="{AD7DE010-A989-424A-9E6D-4BEEF444A62B}" dt="2021-02-25T00:36:50.615" v="1"/>
        <pc:sldMkLst>
          <pc:docMk/>
          <pc:sldMk cId="0" sldId="256"/>
        </pc:sldMkLst>
      </pc:sldChg>
      <pc:sldChg chg="modSp mod">
        <pc:chgData name="Michael Larche" userId="58ea3cfbf7f6997c" providerId="LiveId" clId="{AD7DE010-A989-424A-9E6D-4BEEF444A62B}" dt="2021-02-25T00:37:40.707" v="51" actId="20577"/>
        <pc:sldMkLst>
          <pc:docMk/>
          <pc:sldMk cId="4049413207" sldId="340"/>
        </pc:sldMkLst>
        <pc:spChg chg="mod">
          <ac:chgData name="Michael Larche" userId="58ea3cfbf7f6997c" providerId="LiveId" clId="{AD7DE010-A989-424A-9E6D-4BEEF444A62B}" dt="2021-02-25T00:37:40.707" v="51" actId="20577"/>
          <ac:spMkLst>
            <pc:docMk/>
            <pc:sldMk cId="4049413207" sldId="340"/>
            <ac:spMk id="3" creationId="{00000000-0000-0000-0000-000000000000}"/>
          </ac:spMkLst>
        </pc:spChg>
      </pc:sldChg>
      <pc:sldChg chg="modSp mod">
        <pc:chgData name="Michael Larche" userId="58ea3cfbf7f6997c" providerId="LiveId" clId="{AD7DE010-A989-424A-9E6D-4BEEF444A62B}" dt="2021-02-25T00:42:38.513" v="56" actId="207"/>
        <pc:sldMkLst>
          <pc:docMk/>
          <pc:sldMk cId="2897483439" sldId="341"/>
        </pc:sldMkLst>
        <pc:spChg chg="mod">
          <ac:chgData name="Michael Larche" userId="58ea3cfbf7f6997c" providerId="LiveId" clId="{AD7DE010-A989-424A-9E6D-4BEEF444A62B}" dt="2021-02-25T00:42:38.513" v="56" actId="207"/>
          <ac:spMkLst>
            <pc:docMk/>
            <pc:sldMk cId="2897483439" sldId="341"/>
            <ac:spMk id="3" creationId="{00000000-0000-0000-0000-000000000000}"/>
          </ac:spMkLst>
        </pc:spChg>
      </pc:sldChg>
      <pc:sldChg chg="modSp mod">
        <pc:chgData name="Michael Larche" userId="58ea3cfbf7f6997c" providerId="LiveId" clId="{AD7DE010-A989-424A-9E6D-4BEEF444A62B}" dt="2021-02-25T00:45:21.176" v="58" actId="207"/>
        <pc:sldMkLst>
          <pc:docMk/>
          <pc:sldMk cId="4085117122" sldId="342"/>
        </pc:sldMkLst>
        <pc:spChg chg="mod">
          <ac:chgData name="Michael Larche" userId="58ea3cfbf7f6997c" providerId="LiveId" clId="{AD7DE010-A989-424A-9E6D-4BEEF444A62B}" dt="2021-02-25T00:45:21.176" v="58" actId="207"/>
          <ac:spMkLst>
            <pc:docMk/>
            <pc:sldMk cId="4085117122" sldId="342"/>
            <ac:spMk id="3" creationId="{00000000-0000-0000-0000-000000000000}"/>
          </ac:spMkLst>
        </pc:spChg>
      </pc:sldChg>
      <pc:sldChg chg="modSp mod ord">
        <pc:chgData name="Michael Larche" userId="58ea3cfbf7f6997c" providerId="LiveId" clId="{AD7DE010-A989-424A-9E6D-4BEEF444A62B}" dt="2021-03-02T17:27:27.461" v="665" actId="20577"/>
        <pc:sldMkLst>
          <pc:docMk/>
          <pc:sldMk cId="2527166188" sldId="343"/>
        </pc:sldMkLst>
        <pc:spChg chg="mod">
          <ac:chgData name="Michael Larche" userId="58ea3cfbf7f6997c" providerId="LiveId" clId="{AD7DE010-A989-424A-9E6D-4BEEF444A62B}" dt="2021-03-02T03:04:41.957" v="72" actId="6549"/>
          <ac:spMkLst>
            <pc:docMk/>
            <pc:sldMk cId="2527166188" sldId="343"/>
            <ac:spMk id="2" creationId="{00000000-0000-0000-0000-000000000000}"/>
          </ac:spMkLst>
        </pc:spChg>
        <pc:spChg chg="mod">
          <ac:chgData name="Michael Larche" userId="58ea3cfbf7f6997c" providerId="LiveId" clId="{AD7DE010-A989-424A-9E6D-4BEEF444A62B}" dt="2021-03-02T03:14:58.827" v="262" actId="948"/>
          <ac:spMkLst>
            <pc:docMk/>
            <pc:sldMk cId="2527166188" sldId="343"/>
            <ac:spMk id="3" creationId="{00000000-0000-0000-0000-000000000000}"/>
          </ac:spMkLst>
        </pc:spChg>
        <pc:spChg chg="mod">
          <ac:chgData name="Michael Larche" userId="58ea3cfbf7f6997c" providerId="LiveId" clId="{AD7DE010-A989-424A-9E6D-4BEEF444A62B}" dt="2021-03-02T17:27:27.461" v="665" actId="20577"/>
          <ac:spMkLst>
            <pc:docMk/>
            <pc:sldMk cId="2527166188" sldId="343"/>
            <ac:spMk id="5" creationId="{00000000-0000-0000-0000-000000000000}"/>
          </ac:spMkLst>
        </pc:spChg>
      </pc:sldChg>
      <pc:sldChg chg="modSp add mod ord">
        <pc:chgData name="Michael Larche" userId="58ea3cfbf7f6997c" providerId="LiveId" clId="{AD7DE010-A989-424A-9E6D-4BEEF444A62B}" dt="2021-03-02T17:27:33.584" v="667" actId="20577"/>
        <pc:sldMkLst>
          <pc:docMk/>
          <pc:sldMk cId="3160530419" sldId="344"/>
        </pc:sldMkLst>
        <pc:spChg chg="mod">
          <ac:chgData name="Michael Larche" userId="58ea3cfbf7f6997c" providerId="LiveId" clId="{AD7DE010-A989-424A-9E6D-4BEEF444A62B}" dt="2021-03-02T03:12:39.316" v="245" actId="20577"/>
          <ac:spMkLst>
            <pc:docMk/>
            <pc:sldMk cId="3160530419" sldId="344"/>
            <ac:spMk id="2" creationId="{00000000-0000-0000-0000-000000000000}"/>
          </ac:spMkLst>
        </pc:spChg>
        <pc:spChg chg="mod">
          <ac:chgData name="Michael Larche" userId="58ea3cfbf7f6997c" providerId="LiveId" clId="{AD7DE010-A989-424A-9E6D-4BEEF444A62B}" dt="2021-03-02T03:15:38.938" v="265" actId="255"/>
          <ac:spMkLst>
            <pc:docMk/>
            <pc:sldMk cId="3160530419" sldId="344"/>
            <ac:spMk id="3" creationId="{00000000-0000-0000-0000-000000000000}"/>
          </ac:spMkLst>
        </pc:spChg>
        <pc:spChg chg="mod">
          <ac:chgData name="Michael Larche" userId="58ea3cfbf7f6997c" providerId="LiveId" clId="{AD7DE010-A989-424A-9E6D-4BEEF444A62B}" dt="2021-03-02T17:27:33.584" v="667" actId="20577"/>
          <ac:spMkLst>
            <pc:docMk/>
            <pc:sldMk cId="3160530419" sldId="344"/>
            <ac:spMk id="5" creationId="{00000000-0000-0000-0000-000000000000}"/>
          </ac:spMkLst>
        </pc:spChg>
      </pc:sldChg>
      <pc:sldChg chg="addSp modSp mod ord">
        <pc:chgData name="Michael Larche" userId="58ea3cfbf7f6997c" providerId="LiveId" clId="{AD7DE010-A989-424A-9E6D-4BEEF444A62B}" dt="2021-03-02T17:24:36.620" v="661"/>
        <pc:sldMkLst>
          <pc:docMk/>
          <pc:sldMk cId="1889828060" sldId="345"/>
        </pc:sldMkLst>
        <pc:spChg chg="mod">
          <ac:chgData name="Michael Larche" userId="58ea3cfbf7f6997c" providerId="LiveId" clId="{AD7DE010-A989-424A-9E6D-4BEEF444A62B}" dt="2021-03-02T17:23:42.980" v="655" actId="20577"/>
          <ac:spMkLst>
            <pc:docMk/>
            <pc:sldMk cId="1889828060" sldId="345"/>
            <ac:spMk id="3" creationId="{00000000-0000-0000-0000-000000000000}"/>
          </ac:spMkLst>
        </pc:spChg>
        <pc:spChg chg="add mod">
          <ac:chgData name="Michael Larche" userId="58ea3cfbf7f6997c" providerId="LiveId" clId="{AD7DE010-A989-424A-9E6D-4BEEF444A62B}" dt="2021-03-02T17:11:25.546" v="632" actId="1076"/>
          <ac:spMkLst>
            <pc:docMk/>
            <pc:sldMk cId="1889828060" sldId="345"/>
            <ac:spMk id="6" creationId="{54BE24A7-5869-4F32-9A22-C95E6A9D4CD1}"/>
          </ac:spMkLst>
        </pc:spChg>
        <pc:spChg chg="mod">
          <ac:chgData name="Michael Larche" userId="58ea3cfbf7f6997c" providerId="LiveId" clId="{AD7DE010-A989-424A-9E6D-4BEEF444A62B}" dt="2021-03-02T03:19:41.667" v="290" actId="20577"/>
          <ac:spMkLst>
            <pc:docMk/>
            <pc:sldMk cId="1889828060" sldId="345"/>
            <ac:spMk id="9" creationId="{19756777-4B5A-439F-919A-AB05522E42DA}"/>
          </ac:spMkLst>
        </pc:spChg>
      </pc:sldChg>
      <pc:sldChg chg="del">
        <pc:chgData name="Michael Larche" userId="58ea3cfbf7f6997c" providerId="LiveId" clId="{AD7DE010-A989-424A-9E6D-4BEEF444A62B}" dt="2021-03-02T17:29:18.843" v="669" actId="47"/>
        <pc:sldMkLst>
          <pc:docMk/>
          <pc:sldMk cId="626537906" sldId="346"/>
        </pc:sldMkLst>
      </pc:sldChg>
      <pc:sldChg chg="modSp add del mod ord">
        <pc:chgData name="Michael Larche" userId="58ea3cfbf7f6997c" providerId="LiveId" clId="{AD7DE010-A989-424A-9E6D-4BEEF444A62B}" dt="2021-03-02T17:03:18.636" v="577" actId="47"/>
        <pc:sldMkLst>
          <pc:docMk/>
          <pc:sldMk cId="3184617469" sldId="347"/>
        </pc:sldMkLst>
        <pc:spChg chg="mod">
          <ac:chgData name="Michael Larche" userId="58ea3cfbf7f6997c" providerId="LiveId" clId="{AD7DE010-A989-424A-9E6D-4BEEF444A62B}" dt="2021-03-02T16:59:14.642" v="536" actId="20577"/>
          <ac:spMkLst>
            <pc:docMk/>
            <pc:sldMk cId="3184617469" sldId="347"/>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68339" cy="356768"/>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8506" y="0"/>
            <a:ext cx="4068339" cy="356768"/>
          </a:xfrm>
          <a:prstGeom prst="rect">
            <a:avLst/>
          </a:prstGeom>
        </p:spPr>
        <p:txBody>
          <a:bodyPr vert="horz" lIns="94229" tIns="47114" rIns="94229" bIns="47114" rtlCol="0"/>
          <a:lstStyle>
            <a:lvl1pPr algn="r">
              <a:defRPr sz="1200"/>
            </a:lvl1pPr>
          </a:lstStyle>
          <a:p>
            <a:fld id="{5B200067-FC4D-4211-A2B5-4148894BDC3E}" type="datetimeFigureOut">
              <a:rPr lang="en-US" smtClean="0"/>
              <a:t>3/2/2021</a:t>
            </a:fld>
            <a:endParaRPr lang="en-US"/>
          </a:p>
        </p:txBody>
      </p:sp>
      <p:sp>
        <p:nvSpPr>
          <p:cNvPr id="4" name="Slide Image Placeholder 3"/>
          <p:cNvSpPr>
            <a:spLocks noGrp="1" noRot="1" noChangeAspect="1"/>
          </p:cNvSpPr>
          <p:nvPr>
            <p:ph type="sldImg" idx="2"/>
          </p:nvPr>
        </p:nvSpPr>
        <p:spPr>
          <a:xfrm>
            <a:off x="3097213" y="887413"/>
            <a:ext cx="31940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7"/>
            <a:ext cx="7510780" cy="2796599"/>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5708"/>
            <a:ext cx="4068339" cy="356767"/>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8506" y="6745708"/>
            <a:ext cx="4068339" cy="356767"/>
          </a:xfrm>
          <a:prstGeom prst="rect">
            <a:avLst/>
          </a:prstGeom>
        </p:spPr>
        <p:txBody>
          <a:bodyPr vert="horz" lIns="94229" tIns="47114" rIns="94229" bIns="47114" rtlCol="0" anchor="b"/>
          <a:lstStyle>
            <a:lvl1pPr algn="r">
              <a:defRPr sz="1200"/>
            </a:lvl1pPr>
          </a:lstStyle>
          <a:p>
            <a:fld id="{CB3078B1-4B67-4943-BC07-799A8F2BE5B9}" type="slidenum">
              <a:rPr lang="en-US" smtClean="0"/>
              <a:t>‹#›</a:t>
            </a:fld>
            <a:endParaRPr lang="en-US"/>
          </a:p>
        </p:txBody>
      </p:sp>
    </p:spTree>
    <p:extLst>
      <p:ext uri="{BB962C8B-B14F-4D97-AF65-F5344CB8AC3E}">
        <p14:creationId xmlns:p14="http://schemas.microsoft.com/office/powerpoint/2010/main" val="2835238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6ED266-72F8-4940-95AB-CFE79A9A557E}" type="slidenum">
              <a:rPr lang="en-US" smtClean="0"/>
              <a:t>90</a:t>
            </a:fld>
            <a:endParaRPr lang="en-US"/>
          </a:p>
        </p:txBody>
      </p:sp>
    </p:spTree>
    <p:extLst>
      <p:ext uri="{BB962C8B-B14F-4D97-AF65-F5344CB8AC3E}">
        <p14:creationId xmlns:p14="http://schemas.microsoft.com/office/powerpoint/2010/main" val="2420481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3/2/2021</a:t>
            </a:fld>
            <a:endParaRPr lang="en-US"/>
          </a:p>
        </p:txBody>
      </p:sp>
      <p:sp>
        <p:nvSpPr>
          <p:cNvPr id="6" name="Holder 6"/>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3/2/2021</a:t>
            </a:fld>
            <a:endParaRPr lang="en-US"/>
          </a:p>
        </p:txBody>
      </p:sp>
      <p:sp>
        <p:nvSpPr>
          <p:cNvPr id="7" name="Holder 7"/>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3/2/2021</a:t>
            </a:fld>
            <a:endParaRPr lang="en-US"/>
          </a:p>
        </p:txBody>
      </p:sp>
      <p:sp>
        <p:nvSpPr>
          <p:cNvPr id="5" name="Holder 5"/>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286500" y="52578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pic>
        <p:nvPicPr>
          <p:cNvPr id="17" name="bg object 17"/>
          <p:cNvPicPr/>
          <p:nvPr/>
        </p:nvPicPr>
        <p:blipFill>
          <a:blip r:embed="rId2" cstate="print"/>
          <a:stretch>
            <a:fillRect/>
          </a:stretch>
        </p:blipFill>
        <p:spPr>
          <a:xfrm>
            <a:off x="6414048" y="5776940"/>
            <a:ext cx="1165802" cy="142580"/>
          </a:xfrm>
          <a:prstGeom prst="rect">
            <a:avLst/>
          </a:prstGeom>
        </p:spPr>
      </p:pic>
      <p:sp>
        <p:nvSpPr>
          <p:cNvPr id="18" name="bg object 18"/>
          <p:cNvSpPr/>
          <p:nvPr/>
        </p:nvSpPr>
        <p:spPr>
          <a:xfrm>
            <a:off x="6413500" y="5531193"/>
            <a:ext cx="597535" cy="170815"/>
          </a:xfrm>
          <a:custGeom>
            <a:avLst/>
            <a:gdLst/>
            <a:ahLst/>
            <a:cxnLst/>
            <a:rect l="l" t="t" r="r" b="b"/>
            <a:pathLst>
              <a:path w="597534" h="170814">
                <a:moveTo>
                  <a:pt x="108458" y="118656"/>
                </a:moveTo>
                <a:lnTo>
                  <a:pt x="104305" y="98539"/>
                </a:lnTo>
                <a:lnTo>
                  <a:pt x="93167" y="85013"/>
                </a:lnTo>
                <a:lnTo>
                  <a:pt x="77025" y="76161"/>
                </a:lnTo>
                <a:lnTo>
                  <a:pt x="41046" y="64808"/>
                </a:lnTo>
                <a:lnTo>
                  <a:pt x="30289" y="59080"/>
                </a:lnTo>
                <a:lnTo>
                  <a:pt x="24574" y="51879"/>
                </a:lnTo>
                <a:lnTo>
                  <a:pt x="22898" y="42176"/>
                </a:lnTo>
                <a:lnTo>
                  <a:pt x="25196" y="32842"/>
                </a:lnTo>
                <a:lnTo>
                  <a:pt x="31889" y="25781"/>
                </a:lnTo>
                <a:lnTo>
                  <a:pt x="42646" y="21297"/>
                </a:lnTo>
                <a:lnTo>
                  <a:pt x="57124" y="19735"/>
                </a:lnTo>
                <a:lnTo>
                  <a:pt x="70497" y="20688"/>
                </a:lnTo>
                <a:lnTo>
                  <a:pt x="81534" y="23126"/>
                </a:lnTo>
                <a:lnTo>
                  <a:pt x="90106" y="26390"/>
                </a:lnTo>
                <a:lnTo>
                  <a:pt x="96126" y="29845"/>
                </a:lnTo>
                <a:lnTo>
                  <a:pt x="99898" y="11099"/>
                </a:lnTo>
                <a:lnTo>
                  <a:pt x="93802" y="7493"/>
                </a:lnTo>
                <a:lnTo>
                  <a:pt x="84709" y="3886"/>
                </a:lnTo>
                <a:lnTo>
                  <a:pt x="72821" y="1104"/>
                </a:lnTo>
                <a:lnTo>
                  <a:pt x="58381" y="0"/>
                </a:lnTo>
                <a:lnTo>
                  <a:pt x="33312" y="3314"/>
                </a:lnTo>
                <a:lnTo>
                  <a:pt x="15468" y="12636"/>
                </a:lnTo>
                <a:lnTo>
                  <a:pt x="4800" y="27051"/>
                </a:lnTo>
                <a:lnTo>
                  <a:pt x="1257" y="45631"/>
                </a:lnTo>
                <a:lnTo>
                  <a:pt x="5194" y="63550"/>
                </a:lnTo>
                <a:lnTo>
                  <a:pt x="15570" y="75552"/>
                </a:lnTo>
                <a:lnTo>
                  <a:pt x="30238" y="83375"/>
                </a:lnTo>
                <a:lnTo>
                  <a:pt x="65227" y="94919"/>
                </a:lnTo>
                <a:lnTo>
                  <a:pt x="77470" y="101790"/>
                </a:lnTo>
                <a:lnTo>
                  <a:pt x="84391" y="110566"/>
                </a:lnTo>
                <a:lnTo>
                  <a:pt x="86563" y="122364"/>
                </a:lnTo>
                <a:lnTo>
                  <a:pt x="84061" y="134137"/>
                </a:lnTo>
                <a:lnTo>
                  <a:pt x="76809" y="142989"/>
                </a:lnTo>
                <a:lnTo>
                  <a:pt x="65112" y="148551"/>
                </a:lnTo>
                <a:lnTo>
                  <a:pt x="49314" y="150482"/>
                </a:lnTo>
                <a:lnTo>
                  <a:pt x="35090" y="149301"/>
                </a:lnTo>
                <a:lnTo>
                  <a:pt x="22491" y="146164"/>
                </a:lnTo>
                <a:lnTo>
                  <a:pt x="11912" y="141744"/>
                </a:lnTo>
                <a:lnTo>
                  <a:pt x="3771" y="136664"/>
                </a:lnTo>
                <a:lnTo>
                  <a:pt x="0" y="157886"/>
                </a:lnTo>
                <a:lnTo>
                  <a:pt x="7874" y="162102"/>
                </a:lnTo>
                <a:lnTo>
                  <a:pt x="18491" y="166090"/>
                </a:lnTo>
                <a:lnTo>
                  <a:pt x="31559" y="169062"/>
                </a:lnTo>
                <a:lnTo>
                  <a:pt x="46799" y="170218"/>
                </a:lnTo>
                <a:lnTo>
                  <a:pt x="74269" y="166395"/>
                </a:lnTo>
                <a:lnTo>
                  <a:pt x="93484" y="155727"/>
                </a:lnTo>
                <a:lnTo>
                  <a:pt x="104762" y="139407"/>
                </a:lnTo>
                <a:lnTo>
                  <a:pt x="108458" y="118656"/>
                </a:lnTo>
                <a:close/>
              </a:path>
              <a:path w="597534" h="170814">
                <a:moveTo>
                  <a:pt x="212890" y="155905"/>
                </a:moveTo>
                <a:lnTo>
                  <a:pt x="202323" y="142341"/>
                </a:lnTo>
                <a:lnTo>
                  <a:pt x="199402" y="145072"/>
                </a:lnTo>
                <a:lnTo>
                  <a:pt x="194056" y="148412"/>
                </a:lnTo>
                <a:lnTo>
                  <a:pt x="186296" y="151257"/>
                </a:lnTo>
                <a:lnTo>
                  <a:pt x="176149" y="152450"/>
                </a:lnTo>
                <a:lnTo>
                  <a:pt x="163042" y="150152"/>
                </a:lnTo>
                <a:lnTo>
                  <a:pt x="152590" y="143243"/>
                </a:lnTo>
                <a:lnTo>
                  <a:pt x="145681" y="131749"/>
                </a:lnTo>
                <a:lnTo>
                  <a:pt x="143179" y="115697"/>
                </a:lnTo>
                <a:lnTo>
                  <a:pt x="145821" y="99339"/>
                </a:lnTo>
                <a:lnTo>
                  <a:pt x="153187" y="87172"/>
                </a:lnTo>
                <a:lnTo>
                  <a:pt x="164414" y="79578"/>
                </a:lnTo>
                <a:lnTo>
                  <a:pt x="178663" y="76962"/>
                </a:lnTo>
                <a:lnTo>
                  <a:pt x="187286" y="77762"/>
                </a:lnTo>
                <a:lnTo>
                  <a:pt x="194398" y="79806"/>
                </a:lnTo>
                <a:lnTo>
                  <a:pt x="200177" y="82588"/>
                </a:lnTo>
                <a:lnTo>
                  <a:pt x="204838" y="85598"/>
                </a:lnTo>
                <a:lnTo>
                  <a:pt x="208368" y="67589"/>
                </a:lnTo>
                <a:lnTo>
                  <a:pt x="203060" y="64300"/>
                </a:lnTo>
                <a:lnTo>
                  <a:pt x="195808" y="61645"/>
                </a:lnTo>
                <a:lnTo>
                  <a:pt x="187096" y="59855"/>
                </a:lnTo>
                <a:lnTo>
                  <a:pt x="177406" y="59207"/>
                </a:lnTo>
                <a:lnTo>
                  <a:pt x="157187" y="62585"/>
                </a:lnTo>
                <a:lnTo>
                  <a:pt x="139446" y="72923"/>
                </a:lnTo>
                <a:lnTo>
                  <a:pt x="126834" y="90538"/>
                </a:lnTo>
                <a:lnTo>
                  <a:pt x="122047" y="115697"/>
                </a:lnTo>
                <a:lnTo>
                  <a:pt x="126771" y="140563"/>
                </a:lnTo>
                <a:lnTo>
                  <a:pt x="139128" y="157480"/>
                </a:lnTo>
                <a:lnTo>
                  <a:pt x="156337" y="167144"/>
                </a:lnTo>
                <a:lnTo>
                  <a:pt x="175641" y="170218"/>
                </a:lnTo>
                <a:lnTo>
                  <a:pt x="189280" y="168719"/>
                </a:lnTo>
                <a:lnTo>
                  <a:pt x="200215" y="165011"/>
                </a:lnTo>
                <a:lnTo>
                  <a:pt x="208165" y="160337"/>
                </a:lnTo>
                <a:lnTo>
                  <a:pt x="212890" y="155905"/>
                </a:lnTo>
                <a:close/>
              </a:path>
              <a:path w="597534" h="170814">
                <a:moveTo>
                  <a:pt x="316153" y="84607"/>
                </a:moveTo>
                <a:lnTo>
                  <a:pt x="313969" y="74815"/>
                </a:lnTo>
                <a:lnTo>
                  <a:pt x="307721" y="66725"/>
                </a:lnTo>
                <a:lnTo>
                  <a:pt x="297891" y="61226"/>
                </a:lnTo>
                <a:lnTo>
                  <a:pt x="284949" y="59207"/>
                </a:lnTo>
                <a:lnTo>
                  <a:pt x="274510" y="60375"/>
                </a:lnTo>
                <a:lnTo>
                  <a:pt x="264337" y="63588"/>
                </a:lnTo>
                <a:lnTo>
                  <a:pt x="254965" y="68364"/>
                </a:lnTo>
                <a:lnTo>
                  <a:pt x="246938" y="74256"/>
                </a:lnTo>
                <a:lnTo>
                  <a:pt x="246938" y="1231"/>
                </a:lnTo>
                <a:lnTo>
                  <a:pt x="226809" y="1231"/>
                </a:lnTo>
                <a:lnTo>
                  <a:pt x="226809" y="166522"/>
                </a:lnTo>
                <a:lnTo>
                  <a:pt x="246938" y="166522"/>
                </a:lnTo>
                <a:lnTo>
                  <a:pt x="246938" y="92760"/>
                </a:lnTo>
                <a:lnTo>
                  <a:pt x="254927" y="86144"/>
                </a:lnTo>
                <a:lnTo>
                  <a:pt x="263271" y="81711"/>
                </a:lnTo>
                <a:lnTo>
                  <a:pt x="271183" y="79222"/>
                </a:lnTo>
                <a:lnTo>
                  <a:pt x="277901" y="78447"/>
                </a:lnTo>
                <a:lnTo>
                  <a:pt x="290728" y="78447"/>
                </a:lnTo>
                <a:lnTo>
                  <a:pt x="296024" y="85102"/>
                </a:lnTo>
                <a:lnTo>
                  <a:pt x="296024" y="166522"/>
                </a:lnTo>
                <a:lnTo>
                  <a:pt x="316153" y="166522"/>
                </a:lnTo>
                <a:lnTo>
                  <a:pt x="316153" y="84607"/>
                </a:lnTo>
                <a:close/>
              </a:path>
              <a:path w="597534" h="170814">
                <a:moveTo>
                  <a:pt x="439458" y="113728"/>
                </a:moveTo>
                <a:lnTo>
                  <a:pt x="435394" y="91262"/>
                </a:lnTo>
                <a:lnTo>
                  <a:pt x="426008" y="76962"/>
                </a:lnTo>
                <a:lnTo>
                  <a:pt x="424103" y="74066"/>
                </a:lnTo>
                <a:lnTo>
                  <a:pt x="418325" y="70370"/>
                </a:lnTo>
                <a:lnTo>
                  <a:pt x="418325" y="113728"/>
                </a:lnTo>
                <a:lnTo>
                  <a:pt x="415861" y="129565"/>
                </a:lnTo>
                <a:lnTo>
                  <a:pt x="409016" y="141782"/>
                </a:lnTo>
                <a:lnTo>
                  <a:pt x="398576" y="149669"/>
                </a:lnTo>
                <a:lnTo>
                  <a:pt x="385356" y="152450"/>
                </a:lnTo>
                <a:lnTo>
                  <a:pt x="372135" y="149974"/>
                </a:lnTo>
                <a:lnTo>
                  <a:pt x="361696" y="142773"/>
                </a:lnTo>
                <a:lnTo>
                  <a:pt x="354850" y="131229"/>
                </a:lnTo>
                <a:lnTo>
                  <a:pt x="352399" y="115697"/>
                </a:lnTo>
                <a:lnTo>
                  <a:pt x="354850" y="99860"/>
                </a:lnTo>
                <a:lnTo>
                  <a:pt x="361696" y="87630"/>
                </a:lnTo>
                <a:lnTo>
                  <a:pt x="372135" y="79756"/>
                </a:lnTo>
                <a:lnTo>
                  <a:pt x="385356" y="76962"/>
                </a:lnTo>
                <a:lnTo>
                  <a:pt x="398576" y="79451"/>
                </a:lnTo>
                <a:lnTo>
                  <a:pt x="409016" y="86652"/>
                </a:lnTo>
                <a:lnTo>
                  <a:pt x="415861" y="98196"/>
                </a:lnTo>
                <a:lnTo>
                  <a:pt x="418325" y="113728"/>
                </a:lnTo>
                <a:lnTo>
                  <a:pt x="418325" y="70370"/>
                </a:lnTo>
                <a:lnTo>
                  <a:pt x="406971" y="63080"/>
                </a:lnTo>
                <a:lnTo>
                  <a:pt x="385356" y="59207"/>
                </a:lnTo>
                <a:lnTo>
                  <a:pt x="363740" y="63385"/>
                </a:lnTo>
                <a:lnTo>
                  <a:pt x="346595" y="75057"/>
                </a:lnTo>
                <a:lnTo>
                  <a:pt x="335318" y="92925"/>
                </a:lnTo>
                <a:lnTo>
                  <a:pt x="331254" y="115697"/>
                </a:lnTo>
                <a:lnTo>
                  <a:pt x="335318" y="138163"/>
                </a:lnTo>
                <a:lnTo>
                  <a:pt x="346595" y="155359"/>
                </a:lnTo>
                <a:lnTo>
                  <a:pt x="363740" y="166344"/>
                </a:lnTo>
                <a:lnTo>
                  <a:pt x="385356" y="170218"/>
                </a:lnTo>
                <a:lnTo>
                  <a:pt x="406971" y="166039"/>
                </a:lnTo>
                <a:lnTo>
                  <a:pt x="424103" y="154368"/>
                </a:lnTo>
                <a:lnTo>
                  <a:pt x="425310" y="152450"/>
                </a:lnTo>
                <a:lnTo>
                  <a:pt x="435394" y="136499"/>
                </a:lnTo>
                <a:lnTo>
                  <a:pt x="439458" y="113728"/>
                </a:lnTo>
                <a:close/>
              </a:path>
              <a:path w="597534" h="170814">
                <a:moveTo>
                  <a:pt x="559727" y="113728"/>
                </a:moveTo>
                <a:lnTo>
                  <a:pt x="555663" y="91262"/>
                </a:lnTo>
                <a:lnTo>
                  <a:pt x="546277" y="76962"/>
                </a:lnTo>
                <a:lnTo>
                  <a:pt x="544385" y="74066"/>
                </a:lnTo>
                <a:lnTo>
                  <a:pt x="538594" y="70358"/>
                </a:lnTo>
                <a:lnTo>
                  <a:pt x="538594" y="113728"/>
                </a:lnTo>
                <a:lnTo>
                  <a:pt x="536130" y="129565"/>
                </a:lnTo>
                <a:lnTo>
                  <a:pt x="529285" y="141782"/>
                </a:lnTo>
                <a:lnTo>
                  <a:pt x="518845" y="149669"/>
                </a:lnTo>
                <a:lnTo>
                  <a:pt x="505625" y="152450"/>
                </a:lnTo>
                <a:lnTo>
                  <a:pt x="492404" y="149974"/>
                </a:lnTo>
                <a:lnTo>
                  <a:pt x="481977" y="142773"/>
                </a:lnTo>
                <a:lnTo>
                  <a:pt x="475119" y="131229"/>
                </a:lnTo>
                <a:lnTo>
                  <a:pt x="472668" y="115697"/>
                </a:lnTo>
                <a:lnTo>
                  <a:pt x="475119" y="99860"/>
                </a:lnTo>
                <a:lnTo>
                  <a:pt x="481977" y="87630"/>
                </a:lnTo>
                <a:lnTo>
                  <a:pt x="492404" y="79756"/>
                </a:lnTo>
                <a:lnTo>
                  <a:pt x="505625" y="76962"/>
                </a:lnTo>
                <a:lnTo>
                  <a:pt x="518845" y="79451"/>
                </a:lnTo>
                <a:lnTo>
                  <a:pt x="529285" y="86652"/>
                </a:lnTo>
                <a:lnTo>
                  <a:pt x="536130" y="98196"/>
                </a:lnTo>
                <a:lnTo>
                  <a:pt x="538594" y="113728"/>
                </a:lnTo>
                <a:lnTo>
                  <a:pt x="538594" y="70358"/>
                </a:lnTo>
                <a:lnTo>
                  <a:pt x="527240" y="63080"/>
                </a:lnTo>
                <a:lnTo>
                  <a:pt x="505625" y="59207"/>
                </a:lnTo>
                <a:lnTo>
                  <a:pt x="484009" y="63385"/>
                </a:lnTo>
                <a:lnTo>
                  <a:pt x="466877" y="75057"/>
                </a:lnTo>
                <a:lnTo>
                  <a:pt x="455587" y="92925"/>
                </a:lnTo>
                <a:lnTo>
                  <a:pt x="451523" y="115697"/>
                </a:lnTo>
                <a:lnTo>
                  <a:pt x="455587" y="138163"/>
                </a:lnTo>
                <a:lnTo>
                  <a:pt x="466877" y="155359"/>
                </a:lnTo>
                <a:lnTo>
                  <a:pt x="484009" y="166344"/>
                </a:lnTo>
                <a:lnTo>
                  <a:pt x="505625" y="170218"/>
                </a:lnTo>
                <a:lnTo>
                  <a:pt x="527240" y="166039"/>
                </a:lnTo>
                <a:lnTo>
                  <a:pt x="544385" y="154368"/>
                </a:lnTo>
                <a:lnTo>
                  <a:pt x="545592" y="152450"/>
                </a:lnTo>
                <a:lnTo>
                  <a:pt x="555663" y="136499"/>
                </a:lnTo>
                <a:lnTo>
                  <a:pt x="559727" y="113728"/>
                </a:lnTo>
                <a:close/>
              </a:path>
              <a:path w="597534" h="170814">
                <a:moveTo>
                  <a:pt x="597484" y="1231"/>
                </a:moveTo>
                <a:lnTo>
                  <a:pt x="577354" y="1231"/>
                </a:lnTo>
                <a:lnTo>
                  <a:pt x="577354" y="166522"/>
                </a:lnTo>
                <a:lnTo>
                  <a:pt x="597484" y="166522"/>
                </a:lnTo>
                <a:lnTo>
                  <a:pt x="597484" y="1231"/>
                </a:lnTo>
                <a:close/>
              </a:path>
            </a:pathLst>
          </a:custGeom>
          <a:solidFill>
            <a:srgbClr val="404041"/>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7073908" y="5528712"/>
            <a:ext cx="185428" cy="172694"/>
          </a:xfrm>
          <a:prstGeom prst="rect">
            <a:avLst/>
          </a:prstGeom>
        </p:spPr>
      </p:pic>
      <p:pic>
        <p:nvPicPr>
          <p:cNvPr id="20" name="bg object 20"/>
          <p:cNvPicPr/>
          <p:nvPr/>
        </p:nvPicPr>
        <p:blipFill>
          <a:blip r:embed="rId4" cstate="print"/>
          <a:stretch>
            <a:fillRect/>
          </a:stretch>
        </p:blipFill>
        <p:spPr>
          <a:xfrm>
            <a:off x="7318230" y="5528712"/>
            <a:ext cx="1734656" cy="172694"/>
          </a:xfrm>
          <a:prstGeom prst="rect">
            <a:avLst/>
          </a:prstGeom>
        </p:spPr>
      </p:pic>
      <p:sp>
        <p:nvSpPr>
          <p:cNvPr id="2" name="Holder 2"/>
          <p:cNvSpPr>
            <a:spLocks noGrp="1"/>
          </p:cNvSpPr>
          <p:nvPr>
            <p:ph type="ftr" sz="quarter" idx="5"/>
          </p:nvPr>
        </p:nvSpPr>
        <p:spPr/>
        <p:txBody>
          <a:bodyPr lIns="0" tIns="0" rIns="0" bIns="0"/>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3/2/2021</a:t>
            </a:fld>
            <a:endParaRPr lang="en-US"/>
          </a:p>
        </p:txBody>
      </p:sp>
      <p:sp>
        <p:nvSpPr>
          <p:cNvPr id="4" name="Holder 4"/>
          <p:cNvSpPr>
            <a:spLocks noGrp="1"/>
          </p:cNvSpPr>
          <p:nvPr>
            <p:ph type="sldNum" sz="quarter" idx="7"/>
          </p:nvPr>
        </p:nvSpPr>
        <p:spPr/>
        <p:txBody>
          <a:bodyPr lIns="0" tIns="0" rIns="0" bIns="0"/>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7048500" y="6454861"/>
            <a:ext cx="1992229" cy="302561"/>
          </a:xfrm>
          <a:prstGeom prst="rect">
            <a:avLst/>
          </a:prstGeom>
        </p:spPr>
      </p:pic>
      <p:sp>
        <p:nvSpPr>
          <p:cNvPr id="17" name="bg object 17"/>
          <p:cNvSpPr/>
          <p:nvPr/>
        </p:nvSpPr>
        <p:spPr>
          <a:xfrm>
            <a:off x="571500" y="8255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sp>
        <p:nvSpPr>
          <p:cNvPr id="2" name="Holder 2"/>
          <p:cNvSpPr>
            <a:spLocks noGrp="1"/>
          </p:cNvSpPr>
          <p:nvPr>
            <p:ph type="title"/>
          </p:nvPr>
        </p:nvSpPr>
        <p:spPr>
          <a:xfrm>
            <a:off x="846836" y="989584"/>
            <a:ext cx="5757545" cy="665480"/>
          </a:xfrm>
          <a:prstGeom prst="rect">
            <a:avLst/>
          </a:prstGeom>
        </p:spPr>
        <p:txBody>
          <a:bodyPr wrap="square" lIns="0" tIns="0" rIns="0" bIns="0">
            <a:spAutoFit/>
          </a:bodyPr>
          <a:lstStyle>
            <a:lvl1pPr>
              <a:defRPr sz="4200" b="0" i="0">
                <a:solidFill>
                  <a:srgbClr val="EE5612"/>
                </a:solidFill>
                <a:latin typeface="Times New Roman"/>
                <a:cs typeface="Times New Roman"/>
              </a:defRPr>
            </a:lvl1pPr>
          </a:lstStyle>
          <a:p>
            <a:endParaRPr/>
          </a:p>
        </p:txBody>
      </p:sp>
      <p:sp>
        <p:nvSpPr>
          <p:cNvPr id="3" name="Holder 3"/>
          <p:cNvSpPr>
            <a:spLocks noGrp="1"/>
          </p:cNvSpPr>
          <p:nvPr>
            <p:ph type="body" idx="1"/>
          </p:nvPr>
        </p:nvSpPr>
        <p:spPr>
          <a:xfrm>
            <a:off x="824520" y="1962673"/>
            <a:ext cx="7494958" cy="3472179"/>
          </a:xfrm>
          <a:prstGeom prst="rect">
            <a:avLst/>
          </a:prstGeom>
        </p:spPr>
        <p:txBody>
          <a:bodyPr wrap="square" lIns="0" tIns="0" rIns="0" bIns="0">
            <a:spAutoFit/>
          </a:bodyPr>
          <a:lstStyle>
            <a:lvl1pPr>
              <a:defRPr sz="2200" b="0" i="0">
                <a:solidFill>
                  <a:srgbClr val="595959"/>
                </a:solidFill>
                <a:latin typeface="Times New Roman"/>
                <a:cs typeface="Times New Roman"/>
              </a:defRPr>
            </a:lvl1pPr>
          </a:lstStyle>
          <a:p>
            <a:endParaRPr/>
          </a:p>
        </p:txBody>
      </p:sp>
      <p:sp>
        <p:nvSpPr>
          <p:cNvPr id="4" name="Holder 4"/>
          <p:cNvSpPr>
            <a:spLocks noGrp="1"/>
          </p:cNvSpPr>
          <p:nvPr>
            <p:ph type="ftr" sz="quarter" idx="5"/>
          </p:nvPr>
        </p:nvSpPr>
        <p:spPr>
          <a:xfrm>
            <a:off x="2965516" y="6543492"/>
            <a:ext cx="3002279"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3/2/2021</a:t>
            </a:fld>
            <a:endParaRPr lang="en-US"/>
          </a:p>
        </p:txBody>
      </p:sp>
      <p:sp>
        <p:nvSpPr>
          <p:cNvPr id="6" name="Holder 6"/>
          <p:cNvSpPr>
            <a:spLocks noGrp="1"/>
          </p:cNvSpPr>
          <p:nvPr>
            <p:ph type="sldNum" sz="quarter" idx="7"/>
          </p:nvPr>
        </p:nvSpPr>
        <p:spPr>
          <a:xfrm>
            <a:off x="6222715" y="6545267"/>
            <a:ext cx="127000" cy="138429"/>
          </a:xfrm>
          <a:prstGeom prst="rect">
            <a:avLst/>
          </a:prstGeom>
        </p:spPr>
        <p:txBody>
          <a:bodyPr wrap="square" lIns="0" tIns="0" rIns="0" bIns="0">
            <a:spAutoFit/>
          </a:bodyPr>
          <a:lstStyle>
            <a:lvl1pPr>
              <a:defRPr sz="800" b="0" i="0">
                <a:solidFill>
                  <a:srgbClr val="BFBFBF"/>
                </a:solidFill>
                <a:latin typeface="Times New Roman"/>
                <a:cs typeface="Times New Roman"/>
              </a:defRPr>
            </a:lvl1pPr>
          </a:lstStyle>
          <a:p>
            <a:pPr marL="38100">
              <a:lnSpc>
                <a:spcPct val="100000"/>
              </a:lnSpc>
              <a:spcBef>
                <a:spcPts val="1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2su.ischoolonline.syr.edu/ap/courses/1308/sections/d0111984-8953-41c1-a3e1-9994163e0e9d/activity_report/module/a312878a-c3ae-449b-ba80-edc10f5209f7?topicUuid=4595631d-ccf1-4ee1-9a7b-05398e252c15"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nltk.org/book/ch05.html" TargetMode="External"/><Relationship Id="rId2" Type="http://schemas.openxmlformats.org/officeDocument/2006/relationships/hyperlink" Target="https://web.stanford.edu/~jurafsky/slp3/8.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ogcomp.org/page/demo_view/pos" TargetMode="External"/><Relationship Id="rId2" Type="http://schemas.openxmlformats.org/officeDocument/2006/relationships/hyperlink" Target="https://nlp.stanford.edu/software/lex-parser.s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cogcomp.cs.illinois.edu/demo/pos/?id=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1</a:t>
            </a:fld>
            <a:endParaRPr sz="800" dirty="0">
              <a:latin typeface="Times New Roman"/>
              <a:cs typeface="Times New Roman"/>
            </a:endParaRPr>
          </a:p>
        </p:txBody>
      </p:sp>
      <p:sp>
        <p:nvSpPr>
          <p:cNvPr id="3" name="object 3"/>
          <p:cNvSpPr txBox="1"/>
          <p:nvPr/>
        </p:nvSpPr>
        <p:spPr>
          <a:xfrm>
            <a:off x="773097" y="2209800"/>
            <a:ext cx="7108445" cy="1674817"/>
          </a:xfrm>
          <a:prstGeom prst="rect">
            <a:avLst/>
          </a:prstGeom>
        </p:spPr>
        <p:txBody>
          <a:bodyPr vert="horz" wrap="square" lIns="0" tIns="12700" rIns="0" bIns="0" rtlCol="0">
            <a:spAutoFit/>
          </a:bodyPr>
          <a:lstStyle/>
          <a:p>
            <a:r>
              <a:rPr lang="en-US" sz="2400" b="0" i="0" dirty="0">
                <a:solidFill>
                  <a:srgbClr val="282828"/>
                </a:solidFill>
                <a:effectLst/>
                <a:latin typeface="Proxima Nova"/>
              </a:rPr>
              <a:t>Week 4 Lectures</a:t>
            </a:r>
          </a:p>
          <a:p>
            <a:endParaRPr lang="en-US" sz="2400" dirty="0">
              <a:solidFill>
                <a:srgbClr val="282828"/>
              </a:solidFill>
              <a:latin typeface="Proxima Nova"/>
            </a:endParaRPr>
          </a:p>
          <a:p>
            <a:r>
              <a:rPr lang="en-US" sz="2400" b="0" dirty="0">
                <a:solidFill>
                  <a:srgbClr val="1E1E1E"/>
                </a:solidFill>
                <a:effectLst/>
                <a:latin typeface="inherit"/>
              </a:rPr>
              <a:t>POS Tagging &amp; Introduction to Machine Learning</a:t>
            </a:r>
          </a:p>
          <a:p>
            <a:br>
              <a:rPr lang="en-US" b="1" u="none" strike="noStrike" dirty="0">
                <a:solidFill>
                  <a:srgbClr val="2278B5"/>
                </a:solidFill>
                <a:effectLst/>
                <a:hlinkClick r:id="rId2"/>
              </a:rPr>
            </a:br>
            <a:endParaRPr lang="en-US" b="1" i="1" dirty="0">
              <a:solidFill>
                <a:srgbClr val="FF0000"/>
              </a:solidFill>
              <a:effectLst/>
              <a:latin typeface="Proxima Nova"/>
            </a:endParaRPr>
          </a:p>
        </p:txBody>
      </p:sp>
    </p:spTree>
    <p:extLst>
      <p:ext uri="{BB962C8B-B14F-4D97-AF65-F5344CB8AC3E}">
        <p14:creationId xmlns:p14="http://schemas.microsoft.com/office/powerpoint/2010/main" val="404941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44545" y="5346217"/>
            <a:ext cx="3221355" cy="665480"/>
          </a:xfrm>
          <a:prstGeom prst="rect">
            <a:avLst/>
          </a:prstGeom>
        </p:spPr>
        <p:txBody>
          <a:bodyPr vert="horz" wrap="square" lIns="0" tIns="12700" rIns="0" bIns="0" rtlCol="0">
            <a:spAutoFit/>
          </a:bodyPr>
          <a:lstStyle/>
          <a:p>
            <a:pPr marL="12700">
              <a:lnSpc>
                <a:spcPct val="100000"/>
              </a:lnSpc>
              <a:spcBef>
                <a:spcPts val="100"/>
              </a:spcBef>
            </a:pPr>
            <a:r>
              <a:rPr sz="4200" spc="135" dirty="0">
                <a:solidFill>
                  <a:srgbClr val="EE5612"/>
                </a:solidFill>
                <a:latin typeface="Times New Roman"/>
                <a:cs typeface="Times New Roman"/>
              </a:rPr>
              <a:t>POS</a:t>
            </a:r>
            <a:r>
              <a:rPr sz="4200" spc="275" dirty="0">
                <a:solidFill>
                  <a:srgbClr val="EE5612"/>
                </a:solidFill>
                <a:latin typeface="Times New Roman"/>
                <a:cs typeface="Times New Roman"/>
              </a:rPr>
              <a:t> </a:t>
            </a:r>
            <a:r>
              <a:rPr sz="4200" spc="30" dirty="0">
                <a:solidFill>
                  <a:srgbClr val="EE5612"/>
                </a:solidFill>
                <a:latin typeface="Times New Roman"/>
                <a:cs typeface="Times New Roman"/>
              </a:rPr>
              <a:t>Tag</a:t>
            </a:r>
            <a:r>
              <a:rPr sz="4200" spc="350" dirty="0">
                <a:solidFill>
                  <a:srgbClr val="EE5612"/>
                </a:solidFill>
                <a:latin typeface="Times New Roman"/>
                <a:cs typeface="Times New Roman"/>
              </a:rPr>
              <a:t> </a:t>
            </a:r>
            <a:r>
              <a:rPr sz="4200" spc="145" dirty="0">
                <a:solidFill>
                  <a:srgbClr val="EE5612"/>
                </a:solidFill>
                <a:latin typeface="Times New Roman"/>
                <a:cs typeface="Times New Roman"/>
              </a:rPr>
              <a:t>Sets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624320" cy="665480"/>
          </a:xfrm>
          <a:prstGeom prst="rect">
            <a:avLst/>
          </a:prstGeom>
        </p:spPr>
        <p:txBody>
          <a:bodyPr vert="horz" wrap="square" lIns="0" tIns="12700" rIns="0" bIns="0" rtlCol="0">
            <a:spAutoFit/>
          </a:bodyPr>
          <a:lstStyle/>
          <a:p>
            <a:pPr marL="12700">
              <a:lnSpc>
                <a:spcPct val="100000"/>
              </a:lnSpc>
              <a:spcBef>
                <a:spcPts val="100"/>
              </a:spcBef>
            </a:pPr>
            <a:r>
              <a:rPr spc="80" dirty="0"/>
              <a:t>Possible</a:t>
            </a:r>
            <a:r>
              <a:rPr spc="110" dirty="0"/>
              <a:t> </a:t>
            </a:r>
            <a:r>
              <a:rPr spc="-35" dirty="0"/>
              <a:t>Tag</a:t>
            </a:r>
            <a:r>
              <a:rPr spc="190" dirty="0"/>
              <a:t> </a:t>
            </a:r>
            <a:r>
              <a:rPr spc="70" dirty="0"/>
              <a:t>Sets</a:t>
            </a:r>
            <a:r>
              <a:rPr spc="185" dirty="0"/>
              <a:t> </a:t>
            </a:r>
            <a:r>
              <a:rPr spc="65" dirty="0"/>
              <a:t>for</a:t>
            </a:r>
            <a:r>
              <a:rPr spc="195" dirty="0"/>
              <a:t> </a:t>
            </a:r>
            <a:r>
              <a:rPr spc="90" dirty="0"/>
              <a:t>English</a:t>
            </a:r>
          </a:p>
        </p:txBody>
      </p:sp>
      <p:sp>
        <p:nvSpPr>
          <p:cNvPr id="4" name="object 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 name="object 3"/>
          <p:cNvSpPr txBox="1"/>
          <p:nvPr/>
        </p:nvSpPr>
        <p:spPr>
          <a:xfrm>
            <a:off x="892555" y="2146300"/>
            <a:ext cx="5752465" cy="2420620"/>
          </a:xfrm>
          <a:prstGeom prst="rect">
            <a:avLst/>
          </a:prstGeom>
        </p:spPr>
        <p:txBody>
          <a:bodyPr vert="horz" wrap="square" lIns="0" tIns="12700" rIns="0" bIns="0" rtlCol="0">
            <a:spAutoFit/>
          </a:bodyPr>
          <a:lstStyle/>
          <a:p>
            <a:pPr marL="12700" marR="5080">
              <a:lnSpc>
                <a:spcPct val="147700"/>
              </a:lnSpc>
              <a:spcBef>
                <a:spcPts val="100"/>
              </a:spcBef>
            </a:pPr>
            <a:r>
              <a:rPr sz="2200" spc="-5" dirty="0">
                <a:solidFill>
                  <a:srgbClr val="595959"/>
                </a:solidFill>
                <a:latin typeface="Times New Roman"/>
                <a:cs typeface="Times New Roman"/>
              </a:rPr>
              <a:t>Kucera 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Francis (Brown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Corpus)—87</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POS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tags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C5</a:t>
            </a:r>
            <a:r>
              <a:rPr sz="2200" dirty="0">
                <a:solidFill>
                  <a:srgbClr val="595959"/>
                </a:solidFill>
                <a:latin typeface="Times New Roman"/>
                <a:cs typeface="Times New Roman"/>
              </a:rPr>
              <a:t> </a:t>
            </a:r>
            <a:r>
              <a:rPr sz="2200" spc="-5" dirty="0">
                <a:solidFill>
                  <a:srgbClr val="595959"/>
                </a:solidFill>
                <a:latin typeface="Times New Roman"/>
                <a:cs typeface="Times New Roman"/>
              </a:rPr>
              <a:t>(British</a:t>
            </a:r>
            <a:r>
              <a:rPr sz="2200" dirty="0">
                <a:solidFill>
                  <a:srgbClr val="595959"/>
                </a:solidFill>
                <a:latin typeface="Times New Roman"/>
                <a:cs typeface="Times New Roman"/>
              </a:rPr>
              <a:t> </a:t>
            </a:r>
            <a:r>
              <a:rPr sz="2200" spc="-5" dirty="0">
                <a:solidFill>
                  <a:srgbClr val="595959"/>
                </a:solidFill>
                <a:latin typeface="Times New Roman"/>
                <a:cs typeface="Times New Roman"/>
              </a:rPr>
              <a:t>National</a:t>
            </a:r>
            <a:r>
              <a:rPr sz="2200" dirty="0">
                <a:solidFill>
                  <a:srgbClr val="595959"/>
                </a:solidFill>
                <a:latin typeface="Times New Roman"/>
                <a:cs typeface="Times New Roman"/>
              </a:rPr>
              <a:t> </a:t>
            </a:r>
            <a:r>
              <a:rPr sz="2200" spc="-5" dirty="0">
                <a:solidFill>
                  <a:srgbClr val="595959"/>
                </a:solidFill>
                <a:latin typeface="Times New Roman"/>
                <a:cs typeface="Times New Roman"/>
              </a:rPr>
              <a:t>Corpus)</a:t>
            </a:r>
            <a:r>
              <a:rPr sz="2200" dirty="0">
                <a:solidFill>
                  <a:srgbClr val="595959"/>
                </a:solidFill>
                <a:latin typeface="Times New Roman"/>
                <a:cs typeface="Times New Roman"/>
              </a:rPr>
              <a:t> —61 </a:t>
            </a:r>
            <a:r>
              <a:rPr sz="2200" spc="-5" dirty="0">
                <a:solidFill>
                  <a:srgbClr val="595959"/>
                </a:solidFill>
                <a:latin typeface="Times New Roman"/>
                <a:cs typeface="Times New Roman"/>
              </a:rPr>
              <a:t>POS</a:t>
            </a:r>
            <a:r>
              <a:rPr sz="2200" dirty="0">
                <a:solidFill>
                  <a:srgbClr val="595959"/>
                </a:solidFill>
                <a:latin typeface="Times New Roman"/>
                <a:cs typeface="Times New Roman"/>
              </a:rPr>
              <a:t> </a:t>
            </a:r>
            <a:r>
              <a:rPr sz="2200" spc="-5" dirty="0">
                <a:solidFill>
                  <a:srgbClr val="595959"/>
                </a:solidFill>
                <a:latin typeface="Times New Roman"/>
                <a:cs typeface="Times New Roman"/>
              </a:rPr>
              <a:t>tags</a:t>
            </a:r>
            <a:endParaRPr sz="2200">
              <a:latin typeface="Times New Roman"/>
              <a:cs typeface="Times New Roman"/>
            </a:endParaRPr>
          </a:p>
          <a:p>
            <a:pPr marL="49530">
              <a:lnSpc>
                <a:spcPct val="100000"/>
              </a:lnSpc>
              <a:spcBef>
                <a:spcPts val="11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25" dirty="0">
                <a:solidFill>
                  <a:srgbClr val="595959"/>
                </a:solidFill>
                <a:latin typeface="Times New Roman"/>
                <a:cs typeface="Times New Roman"/>
              </a:rPr>
              <a:t>Tagged</a:t>
            </a:r>
            <a:r>
              <a:rPr sz="2000" spc="-5" dirty="0">
                <a:solidFill>
                  <a:srgbClr val="595959"/>
                </a:solidFill>
                <a:latin typeface="Times New Roman"/>
                <a:cs typeface="Times New Roman"/>
              </a:rPr>
              <a:t> </a:t>
            </a:r>
            <a:r>
              <a:rPr sz="2000" dirty="0">
                <a:solidFill>
                  <a:srgbClr val="595959"/>
                </a:solidFill>
                <a:latin typeface="Times New Roman"/>
                <a:cs typeface="Times New Roman"/>
              </a:rPr>
              <a:t>by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Lancaster’s</a:t>
            </a:r>
            <a:r>
              <a:rPr sz="2000" spc="-10" dirty="0">
                <a:solidFill>
                  <a:srgbClr val="595959"/>
                </a:solidFill>
                <a:latin typeface="Times New Roman"/>
                <a:cs typeface="Times New Roman"/>
              </a:rPr>
              <a:t> </a:t>
            </a:r>
            <a:r>
              <a:rPr sz="2000" dirty="0">
                <a:solidFill>
                  <a:srgbClr val="595959"/>
                </a:solidFill>
                <a:latin typeface="Times New Roman"/>
                <a:cs typeface="Times New Roman"/>
              </a:rPr>
              <a:t>UCREL</a:t>
            </a:r>
            <a:r>
              <a:rPr sz="2000" spc="-85" dirty="0">
                <a:solidFill>
                  <a:srgbClr val="595959"/>
                </a:solidFill>
                <a:latin typeface="Times New Roman"/>
                <a:cs typeface="Times New Roman"/>
              </a:rPr>
              <a:t> </a:t>
            </a:r>
            <a:r>
              <a:rPr sz="2000" spc="-5" dirty="0">
                <a:solidFill>
                  <a:srgbClr val="595959"/>
                </a:solidFill>
                <a:latin typeface="Times New Roman"/>
                <a:cs typeface="Times New Roman"/>
              </a:rPr>
              <a:t>project</a:t>
            </a:r>
            <a:endParaRPr sz="2000">
              <a:latin typeface="Times New Roman"/>
              <a:cs typeface="Times New Roman"/>
            </a:endParaRPr>
          </a:p>
          <a:p>
            <a:pPr marL="12700">
              <a:lnSpc>
                <a:spcPct val="100000"/>
              </a:lnSpc>
              <a:spcBef>
                <a:spcPts val="1200"/>
              </a:spcBef>
            </a:pPr>
            <a:r>
              <a:rPr sz="2200" spc="-5" dirty="0">
                <a:solidFill>
                  <a:srgbClr val="595959"/>
                </a:solidFill>
                <a:latin typeface="Times New Roman"/>
                <a:cs typeface="Times New Roman"/>
              </a:rPr>
              <a:t>Penn</a:t>
            </a:r>
            <a:r>
              <a:rPr sz="2200" spc="-50" dirty="0">
                <a:solidFill>
                  <a:srgbClr val="595959"/>
                </a:solidFill>
                <a:latin typeface="Times New Roman"/>
                <a:cs typeface="Times New Roman"/>
              </a:rPr>
              <a:t> </a:t>
            </a:r>
            <a:r>
              <a:rPr sz="2200" spc="-10" dirty="0">
                <a:solidFill>
                  <a:srgbClr val="595959"/>
                </a:solidFill>
                <a:latin typeface="Times New Roman"/>
                <a:cs typeface="Times New Roman"/>
              </a:rPr>
              <a:t>Treebank—45</a:t>
            </a:r>
            <a:r>
              <a:rPr sz="2200" spc="-5" dirty="0">
                <a:solidFill>
                  <a:srgbClr val="595959"/>
                </a:solidFill>
                <a:latin typeface="Times New Roman"/>
                <a:cs typeface="Times New Roman"/>
              </a:rPr>
              <a:t> POS tags</a:t>
            </a:r>
            <a:endParaRPr sz="2200">
              <a:latin typeface="Times New Roman"/>
              <a:cs typeface="Times New Roman"/>
            </a:endParaRPr>
          </a:p>
          <a:p>
            <a:pPr marL="49530">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Most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widely used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tag</a:t>
            </a:r>
            <a:r>
              <a:rPr sz="2000" dirty="0">
                <a:solidFill>
                  <a:srgbClr val="595959"/>
                </a:solidFill>
                <a:latin typeface="Times New Roman"/>
                <a:cs typeface="Times New Roman"/>
              </a:rPr>
              <a:t> </a:t>
            </a:r>
            <a:r>
              <a:rPr sz="2000" spc="-5" dirty="0">
                <a:solidFill>
                  <a:srgbClr val="595959"/>
                </a:solidFill>
                <a:latin typeface="Times New Roman"/>
                <a:cs typeface="Times New Roman"/>
              </a:rPr>
              <a:t>sets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today</a:t>
            </a:r>
            <a:endParaRPr sz="20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361690" cy="665480"/>
          </a:xfrm>
          <a:prstGeom prst="rect">
            <a:avLst/>
          </a:prstGeom>
        </p:spPr>
        <p:txBody>
          <a:bodyPr vert="horz" wrap="square" lIns="0" tIns="12700" rIns="0" bIns="0" rtlCol="0">
            <a:spAutoFit/>
          </a:bodyPr>
          <a:lstStyle/>
          <a:p>
            <a:pPr marL="12700">
              <a:lnSpc>
                <a:spcPct val="100000"/>
              </a:lnSpc>
              <a:spcBef>
                <a:spcPts val="100"/>
              </a:spcBef>
            </a:pPr>
            <a:r>
              <a:rPr spc="70" dirty="0"/>
              <a:t>Penn</a:t>
            </a:r>
            <a:r>
              <a:rPr spc="35" dirty="0"/>
              <a:t> </a:t>
            </a:r>
            <a:r>
              <a:rPr spc="65" dirty="0"/>
              <a:t>Treebank</a:t>
            </a:r>
          </a:p>
        </p:txBody>
      </p:sp>
      <p:sp>
        <p:nvSpPr>
          <p:cNvPr id="4" name="object 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 name="object 3"/>
          <p:cNvSpPr txBox="1"/>
          <p:nvPr/>
        </p:nvSpPr>
        <p:spPr>
          <a:xfrm>
            <a:off x="735577" y="1716498"/>
            <a:ext cx="7613015" cy="4105910"/>
          </a:xfrm>
          <a:prstGeom prst="rect">
            <a:avLst/>
          </a:prstGeom>
        </p:spPr>
        <p:txBody>
          <a:bodyPr vert="horz" wrap="square" lIns="0" tIns="188595" rIns="0" bIns="0" rtlCol="0">
            <a:spAutoFit/>
          </a:bodyPr>
          <a:lstStyle/>
          <a:p>
            <a:pPr marL="12700">
              <a:lnSpc>
                <a:spcPct val="100000"/>
              </a:lnSpc>
              <a:spcBef>
                <a:spcPts val="1485"/>
              </a:spcBef>
            </a:pPr>
            <a:r>
              <a:rPr sz="2200" dirty="0">
                <a:solidFill>
                  <a:srgbClr val="595959"/>
                </a:solidFill>
                <a:latin typeface="Times New Roman"/>
                <a:cs typeface="Times New Roman"/>
              </a:rPr>
              <a:t>A</a:t>
            </a:r>
            <a:r>
              <a:rPr sz="2200" spc="-130" dirty="0">
                <a:solidFill>
                  <a:srgbClr val="595959"/>
                </a:solidFill>
                <a:latin typeface="Times New Roman"/>
                <a:cs typeface="Times New Roman"/>
              </a:rPr>
              <a:t> </a:t>
            </a:r>
            <a:r>
              <a:rPr sz="2200" spc="-5" dirty="0">
                <a:solidFill>
                  <a:srgbClr val="595959"/>
                </a:solidFill>
                <a:latin typeface="Times New Roman"/>
                <a:cs typeface="Times New Roman"/>
              </a:rPr>
              <a:t>corpus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containing:</a:t>
            </a:r>
            <a:endParaRPr sz="2200">
              <a:latin typeface="Times New Roman"/>
              <a:cs typeface="Times New Roman"/>
            </a:endParaRPr>
          </a:p>
          <a:p>
            <a:pPr marL="186690" marR="466090" indent="-137160">
              <a:lnSpc>
                <a:spcPct val="100000"/>
              </a:lnSpc>
              <a:spcBef>
                <a:spcPts val="126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Over</a:t>
            </a:r>
            <a:r>
              <a:rPr sz="2000" spc="-5" dirty="0">
                <a:solidFill>
                  <a:srgbClr val="595959"/>
                </a:solidFill>
                <a:latin typeface="Times New Roman"/>
                <a:cs typeface="Times New Roman"/>
              </a:rPr>
              <a:t> </a:t>
            </a:r>
            <a:r>
              <a:rPr sz="2000" dirty="0">
                <a:solidFill>
                  <a:srgbClr val="595959"/>
                </a:solidFill>
                <a:latin typeface="Times New Roman"/>
                <a:cs typeface="Times New Roman"/>
              </a:rPr>
              <a:t>1.6 </a:t>
            </a:r>
            <a:r>
              <a:rPr sz="2000" spc="-10" dirty="0">
                <a:solidFill>
                  <a:srgbClr val="595959"/>
                </a:solidFill>
                <a:latin typeface="Times New Roman"/>
                <a:cs typeface="Times New Roman"/>
              </a:rPr>
              <a:t>million</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hand-parsed</a:t>
            </a:r>
            <a:r>
              <a:rPr sz="2000" dirty="0">
                <a:solidFill>
                  <a:srgbClr val="595959"/>
                </a:solidFill>
                <a:latin typeface="Times New Roman"/>
                <a:cs typeface="Times New Roman"/>
              </a:rPr>
              <a:t> </a:t>
            </a:r>
            <a:r>
              <a:rPr sz="2000" spc="-10" dirty="0">
                <a:solidFill>
                  <a:srgbClr val="595959"/>
                </a:solidFill>
                <a:latin typeface="Times New Roman"/>
                <a:cs typeface="Times New Roman"/>
              </a:rPr>
              <a:t>material</a:t>
            </a:r>
            <a:r>
              <a:rPr sz="2000" spc="-5" dirty="0">
                <a:solidFill>
                  <a:srgbClr val="595959"/>
                </a:solidFill>
                <a:latin typeface="Times New Roman"/>
                <a:cs typeface="Times New Roman"/>
              </a:rPr>
              <a:t> 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Dow</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Jones </a:t>
            </a:r>
            <a:r>
              <a:rPr sz="2000" spc="-484" dirty="0">
                <a:solidFill>
                  <a:srgbClr val="595959"/>
                </a:solidFill>
                <a:latin typeface="Times New Roman"/>
                <a:cs typeface="Times New Roman"/>
              </a:rPr>
              <a:t> </a:t>
            </a:r>
            <a:r>
              <a:rPr sz="2000" dirty="0">
                <a:solidFill>
                  <a:srgbClr val="595959"/>
                </a:solidFill>
                <a:latin typeface="Times New Roman"/>
                <a:cs typeface="Times New Roman"/>
              </a:rPr>
              <a:t>News </a:t>
            </a:r>
            <a:r>
              <a:rPr sz="2000" spc="-5" dirty="0">
                <a:solidFill>
                  <a:srgbClr val="595959"/>
                </a:solidFill>
                <a:latin typeface="Times New Roman"/>
                <a:cs typeface="Times New Roman"/>
              </a:rPr>
              <a:t>Service, plus an additional </a:t>
            </a:r>
            <a:r>
              <a:rPr sz="2000" dirty="0">
                <a:solidFill>
                  <a:srgbClr val="595959"/>
                </a:solidFill>
                <a:latin typeface="Times New Roman"/>
                <a:cs typeface="Times New Roman"/>
              </a:rPr>
              <a:t>1 </a:t>
            </a:r>
            <a:r>
              <a:rPr sz="2000" spc="-10" dirty="0">
                <a:solidFill>
                  <a:srgbClr val="595959"/>
                </a:solidFill>
                <a:latin typeface="Times New Roman"/>
                <a:cs typeface="Times New Roman"/>
              </a:rPr>
              <a:t>million </a:t>
            </a:r>
            <a:r>
              <a:rPr sz="2000" dirty="0">
                <a:solidFill>
                  <a:srgbClr val="595959"/>
                </a:solidFill>
                <a:latin typeface="Times New Roman"/>
                <a:cs typeface="Times New Roman"/>
              </a:rPr>
              <a:t>words </a:t>
            </a:r>
            <a:r>
              <a:rPr sz="2000" spc="-5" dirty="0">
                <a:solidFill>
                  <a:srgbClr val="595959"/>
                </a:solidFill>
                <a:latin typeface="Times New Roman"/>
                <a:cs typeface="Times New Roman"/>
              </a:rPr>
              <a:t>tagged for part </a:t>
            </a:r>
            <a:r>
              <a:rPr sz="2000" dirty="0">
                <a:solidFill>
                  <a:srgbClr val="595959"/>
                </a:solidFill>
                <a:latin typeface="Times New Roman"/>
                <a:cs typeface="Times New Roman"/>
              </a:rPr>
              <a:t>of </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speech.</a:t>
            </a:r>
            <a:endParaRPr sz="2000">
              <a:latin typeface="Times New Roman"/>
              <a:cs typeface="Times New Roman"/>
            </a:endParaRPr>
          </a:p>
          <a:p>
            <a:pPr marL="186690" marR="112395"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first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fully</a:t>
            </a:r>
            <a:r>
              <a:rPr sz="2000" dirty="0">
                <a:solidFill>
                  <a:srgbClr val="595959"/>
                </a:solidFill>
                <a:latin typeface="Times New Roman"/>
                <a:cs typeface="Times New Roman"/>
              </a:rPr>
              <a:t> </a:t>
            </a:r>
            <a:r>
              <a:rPr sz="2000" spc="-5" dirty="0">
                <a:solidFill>
                  <a:srgbClr val="595959"/>
                </a:solidFill>
                <a:latin typeface="Times New Roman"/>
                <a:cs typeface="Times New Roman"/>
              </a:rPr>
              <a:t>parsed</a:t>
            </a:r>
            <a:r>
              <a:rPr sz="2000" dirty="0">
                <a:solidFill>
                  <a:srgbClr val="595959"/>
                </a:solidFill>
                <a:latin typeface="Times New Roman"/>
                <a:cs typeface="Times New Roman"/>
              </a:rPr>
              <a:t> </a:t>
            </a:r>
            <a:r>
              <a:rPr sz="2000" spc="-5" dirty="0">
                <a:solidFill>
                  <a:srgbClr val="595959"/>
                </a:solidFill>
                <a:latin typeface="Times New Roman"/>
                <a:cs typeface="Times New Roman"/>
              </a:rPr>
              <a:t>version</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Brown </a:t>
            </a:r>
            <a:r>
              <a:rPr sz="2000" spc="-5" dirty="0">
                <a:solidFill>
                  <a:srgbClr val="595959"/>
                </a:solidFill>
                <a:latin typeface="Times New Roman"/>
                <a:cs typeface="Times New Roman"/>
              </a:rPr>
              <a:t>Corpus,</a:t>
            </a:r>
            <a:r>
              <a:rPr sz="2000" dirty="0">
                <a:solidFill>
                  <a:srgbClr val="595959"/>
                </a:solidFill>
                <a:latin typeface="Times New Roman"/>
                <a:cs typeface="Times New Roman"/>
              </a:rPr>
              <a:t> </a:t>
            </a:r>
            <a:r>
              <a:rPr sz="2000" spc="-5" dirty="0">
                <a:solidFill>
                  <a:srgbClr val="595959"/>
                </a:solidFill>
                <a:latin typeface="Times New Roman"/>
                <a:cs typeface="Times New Roman"/>
              </a:rPr>
              <a:t>which</a:t>
            </a:r>
            <a:r>
              <a:rPr sz="2000" dirty="0">
                <a:solidFill>
                  <a:srgbClr val="595959"/>
                </a:solidFill>
                <a:latin typeface="Times New Roman"/>
                <a:cs typeface="Times New Roman"/>
              </a:rPr>
              <a:t> </a:t>
            </a:r>
            <a:r>
              <a:rPr sz="2000" spc="-5" dirty="0">
                <a:solidFill>
                  <a:srgbClr val="595959"/>
                </a:solidFill>
                <a:latin typeface="Times New Roman"/>
                <a:cs typeface="Times New Roman"/>
              </a:rPr>
              <a:t>has also been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completely</a:t>
            </a:r>
            <a:r>
              <a:rPr sz="2000" dirty="0">
                <a:solidFill>
                  <a:srgbClr val="595959"/>
                </a:solidFill>
                <a:latin typeface="Times New Roman"/>
                <a:cs typeface="Times New Roman"/>
              </a:rPr>
              <a:t> </a:t>
            </a:r>
            <a:r>
              <a:rPr sz="2000" spc="-5" dirty="0">
                <a:solidFill>
                  <a:srgbClr val="595959"/>
                </a:solidFill>
                <a:latin typeface="Times New Roman"/>
                <a:cs typeface="Times New Roman"/>
              </a:rPr>
              <a:t>retagged</a:t>
            </a:r>
            <a:r>
              <a:rPr sz="2000" dirty="0">
                <a:solidFill>
                  <a:srgbClr val="595959"/>
                </a:solidFill>
                <a:latin typeface="Times New Roman"/>
                <a:cs typeface="Times New Roman"/>
              </a:rPr>
              <a:t> </a:t>
            </a:r>
            <a:r>
              <a:rPr sz="2000" spc="-5" dirty="0">
                <a:solidFill>
                  <a:srgbClr val="595959"/>
                </a:solidFill>
                <a:latin typeface="Times New Roman"/>
                <a:cs typeface="Times New Roman"/>
              </a:rPr>
              <a:t>using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Penn</a:t>
            </a:r>
            <a:r>
              <a:rPr sz="2000" spc="-40" dirty="0">
                <a:solidFill>
                  <a:srgbClr val="595959"/>
                </a:solidFill>
                <a:latin typeface="Times New Roman"/>
                <a:cs typeface="Times New Roman"/>
              </a:rPr>
              <a:t> </a:t>
            </a:r>
            <a:r>
              <a:rPr sz="2000" spc="-15" dirty="0">
                <a:solidFill>
                  <a:srgbClr val="595959"/>
                </a:solidFill>
                <a:latin typeface="Times New Roman"/>
                <a:cs typeface="Times New Roman"/>
              </a:rPr>
              <a:t>Treebank</a:t>
            </a:r>
            <a:r>
              <a:rPr sz="2000" dirty="0">
                <a:solidFill>
                  <a:srgbClr val="595959"/>
                </a:solidFill>
                <a:latin typeface="Times New Roman"/>
                <a:cs typeface="Times New Roman"/>
              </a:rPr>
              <a:t> </a:t>
            </a:r>
            <a:r>
              <a:rPr sz="2000" spc="-5" dirty="0">
                <a:solidFill>
                  <a:srgbClr val="595959"/>
                </a:solidFill>
                <a:latin typeface="Times New Roman"/>
                <a:cs typeface="Times New Roman"/>
              </a:rPr>
              <a:t>tag</a:t>
            </a:r>
            <a:r>
              <a:rPr sz="2000" dirty="0">
                <a:solidFill>
                  <a:srgbClr val="595959"/>
                </a:solidFill>
                <a:latin typeface="Times New Roman"/>
                <a:cs typeface="Times New Roman"/>
              </a:rPr>
              <a:t> </a:t>
            </a:r>
            <a:r>
              <a:rPr sz="2000" spc="-5" dirty="0">
                <a:solidFill>
                  <a:srgbClr val="595959"/>
                </a:solidFill>
                <a:latin typeface="Times New Roman"/>
                <a:cs typeface="Times New Roman"/>
              </a:rPr>
              <a:t>set</a:t>
            </a:r>
            <a:endParaRPr sz="2000">
              <a:latin typeface="Times New Roman"/>
              <a:cs typeface="Times New Roman"/>
            </a:endParaRPr>
          </a:p>
          <a:p>
            <a:pPr marL="186690" marR="5080" indent="-137160">
              <a:lnSpc>
                <a:spcPct val="100000"/>
              </a:lnSpc>
              <a:spcBef>
                <a:spcPts val="12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Source code for several software packages that </a:t>
            </a:r>
            <a:r>
              <a:rPr sz="2000" spc="-10" dirty="0">
                <a:solidFill>
                  <a:srgbClr val="595959"/>
                </a:solidFill>
                <a:latin typeface="Times New Roman"/>
                <a:cs typeface="Times New Roman"/>
              </a:rPr>
              <a:t>permits </a:t>
            </a:r>
            <a:r>
              <a:rPr sz="2000" spc="-5" dirty="0">
                <a:solidFill>
                  <a:srgbClr val="595959"/>
                </a:solidFill>
                <a:latin typeface="Times New Roman"/>
                <a:cs typeface="Times New Roman"/>
              </a:rPr>
              <a:t>the user to search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specific constituents in tree structures</a:t>
            </a:r>
            <a:endParaRPr sz="2000">
              <a:latin typeface="Times New Roman"/>
              <a:cs typeface="Times New Roman"/>
            </a:endParaRPr>
          </a:p>
          <a:p>
            <a:pPr marL="12700" marR="2463800">
              <a:lnSpc>
                <a:spcPct val="143900"/>
              </a:lnSpc>
              <a:spcBef>
                <a:spcPts val="40"/>
              </a:spcBef>
            </a:pPr>
            <a:r>
              <a:rPr sz="2200" spc="-5" dirty="0">
                <a:solidFill>
                  <a:srgbClr val="595959"/>
                </a:solidFill>
                <a:latin typeface="Times New Roman"/>
                <a:cs typeface="Times New Roman"/>
              </a:rPr>
              <a:t>Costs </a:t>
            </a:r>
            <a:r>
              <a:rPr sz="2200" dirty="0">
                <a:solidFill>
                  <a:srgbClr val="595959"/>
                </a:solidFill>
                <a:latin typeface="Times New Roman"/>
                <a:cs typeface="Times New Roman"/>
              </a:rPr>
              <a:t>$1,250 to $2,500 for </a:t>
            </a:r>
            <a:r>
              <a:rPr sz="2200" spc="-5" dirty="0">
                <a:solidFill>
                  <a:srgbClr val="595959"/>
                </a:solidFill>
                <a:latin typeface="Times New Roman"/>
                <a:cs typeface="Times New Roman"/>
              </a:rPr>
              <a:t>research use </a:t>
            </a:r>
            <a:r>
              <a:rPr sz="2200" dirty="0">
                <a:solidFill>
                  <a:srgbClr val="595959"/>
                </a:solidFill>
                <a:latin typeface="Times New Roman"/>
                <a:cs typeface="Times New Roman"/>
              </a:rPr>
              <a:t> </a:t>
            </a:r>
            <a:r>
              <a:rPr sz="2200" spc="-5" dirty="0">
                <a:solidFill>
                  <a:srgbClr val="595959"/>
                </a:solidFill>
                <a:latin typeface="Times New Roman"/>
                <a:cs typeface="Times New Roman"/>
              </a:rPr>
              <a:t>Separate licensing</a:t>
            </a:r>
            <a:r>
              <a:rPr sz="2200" dirty="0">
                <a:solidFill>
                  <a:srgbClr val="595959"/>
                </a:solidFill>
                <a:latin typeface="Times New Roman"/>
                <a:cs typeface="Times New Roman"/>
              </a:rPr>
              <a:t> </a:t>
            </a:r>
            <a:r>
              <a:rPr sz="2200" spc="-5" dirty="0">
                <a:solidFill>
                  <a:srgbClr val="595959"/>
                </a:solidFill>
                <a:latin typeface="Times New Roman"/>
                <a:cs typeface="Times New Roman"/>
              </a:rPr>
              <a:t>needed</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commercial</a:t>
            </a:r>
            <a:r>
              <a:rPr sz="2200" dirty="0">
                <a:solidFill>
                  <a:srgbClr val="595959"/>
                </a:solidFill>
                <a:latin typeface="Times New Roman"/>
                <a:cs typeface="Times New Roman"/>
              </a:rPr>
              <a:t> </a:t>
            </a:r>
            <a:r>
              <a:rPr sz="2200" spc="-5" dirty="0">
                <a:solidFill>
                  <a:srgbClr val="595959"/>
                </a:solidFill>
                <a:latin typeface="Times New Roman"/>
                <a:cs typeface="Times New Roman"/>
              </a:rPr>
              <a:t>use</a:t>
            </a:r>
            <a:endParaRPr sz="22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965117"/>
            <a:ext cx="6637020" cy="513080"/>
          </a:xfrm>
          <a:prstGeom prst="rect">
            <a:avLst/>
          </a:prstGeom>
        </p:spPr>
        <p:txBody>
          <a:bodyPr vert="horz" wrap="square" lIns="0" tIns="12700" rIns="0" bIns="0" rtlCol="0">
            <a:spAutoFit/>
          </a:bodyPr>
          <a:lstStyle/>
          <a:p>
            <a:pPr marL="12700">
              <a:lnSpc>
                <a:spcPct val="100000"/>
              </a:lnSpc>
              <a:spcBef>
                <a:spcPts val="100"/>
              </a:spcBef>
            </a:pPr>
            <a:r>
              <a:rPr sz="3200" spc="10" dirty="0"/>
              <a:t>Word</a:t>
            </a:r>
            <a:r>
              <a:rPr sz="3200" spc="185" dirty="0"/>
              <a:t> </a:t>
            </a:r>
            <a:r>
              <a:rPr sz="3200" spc="85" dirty="0"/>
              <a:t>Classes:</a:t>
            </a:r>
            <a:r>
              <a:rPr sz="3200" spc="190" dirty="0"/>
              <a:t> </a:t>
            </a:r>
            <a:r>
              <a:rPr sz="3200" spc="70" dirty="0"/>
              <a:t>Penn</a:t>
            </a:r>
            <a:r>
              <a:rPr sz="3200" spc="135" dirty="0"/>
              <a:t> </a:t>
            </a:r>
            <a:r>
              <a:rPr sz="3200" spc="70" dirty="0"/>
              <a:t>Treebank</a:t>
            </a:r>
            <a:r>
              <a:rPr sz="3200" spc="135" dirty="0"/>
              <a:t> </a:t>
            </a:r>
            <a:r>
              <a:rPr sz="3200" spc="-10" dirty="0"/>
              <a:t>Tag</a:t>
            </a:r>
            <a:r>
              <a:rPr sz="3200" spc="195" dirty="0"/>
              <a:t> </a:t>
            </a:r>
            <a:r>
              <a:rPr sz="3200" spc="60" dirty="0"/>
              <a:t>Set</a:t>
            </a:r>
            <a:endParaRPr sz="3200"/>
          </a:p>
        </p:txBody>
      </p:sp>
      <p:sp>
        <p:nvSpPr>
          <p:cNvPr id="4" name="object 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graphicFrame>
        <p:nvGraphicFramePr>
          <p:cNvPr id="3" name="object 3"/>
          <p:cNvGraphicFramePr>
            <a:graphicFrameLocks noGrp="1"/>
          </p:cNvGraphicFramePr>
          <p:nvPr/>
        </p:nvGraphicFramePr>
        <p:xfrm>
          <a:off x="687217" y="1734103"/>
          <a:ext cx="7950200" cy="4258310"/>
        </p:xfrm>
        <a:graphic>
          <a:graphicData uri="http://schemas.openxmlformats.org/drawingml/2006/table">
            <a:tbl>
              <a:tblPr firstRow="1" bandRow="1">
                <a:tableStyleId>{2D5ABB26-0587-4C30-8999-92F81FD0307C}</a:tableStyleId>
              </a:tblPr>
              <a:tblGrid>
                <a:gridCol w="721360">
                  <a:extLst>
                    <a:ext uri="{9D8B030D-6E8A-4147-A177-3AD203B41FA5}">
                      <a16:colId xmlns:a16="http://schemas.microsoft.com/office/drawing/2014/main" val="20000"/>
                    </a:ext>
                  </a:extLst>
                </a:gridCol>
                <a:gridCol w="2039619">
                  <a:extLst>
                    <a:ext uri="{9D8B030D-6E8A-4147-A177-3AD203B41FA5}">
                      <a16:colId xmlns:a16="http://schemas.microsoft.com/office/drawing/2014/main" val="20001"/>
                    </a:ext>
                  </a:extLst>
                </a:gridCol>
                <a:gridCol w="144272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1990090">
                  <a:extLst>
                    <a:ext uri="{9D8B030D-6E8A-4147-A177-3AD203B41FA5}">
                      <a16:colId xmlns:a16="http://schemas.microsoft.com/office/drawing/2014/main" val="20004"/>
                    </a:ext>
                  </a:extLst>
                </a:gridCol>
                <a:gridCol w="1107440">
                  <a:extLst>
                    <a:ext uri="{9D8B030D-6E8A-4147-A177-3AD203B41FA5}">
                      <a16:colId xmlns:a16="http://schemas.microsoft.com/office/drawing/2014/main" val="20005"/>
                    </a:ext>
                  </a:extLst>
                </a:gridCol>
              </a:tblGrid>
              <a:tr h="333257">
                <a:tc>
                  <a:txBody>
                    <a:bodyPr/>
                    <a:lstStyle/>
                    <a:p>
                      <a:pPr marL="200660">
                        <a:lnSpc>
                          <a:spcPct val="100000"/>
                        </a:lnSpc>
                        <a:spcBef>
                          <a:spcPts val="225"/>
                        </a:spcBef>
                      </a:pPr>
                      <a:r>
                        <a:rPr sz="1600" b="1" spc="-55" dirty="0">
                          <a:solidFill>
                            <a:srgbClr val="FFFFFF"/>
                          </a:solidFill>
                          <a:latin typeface="Times New Roman"/>
                          <a:cs typeface="Times New Roman"/>
                        </a:rPr>
                        <a:t>Tag</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516255">
                        <a:lnSpc>
                          <a:spcPct val="100000"/>
                        </a:lnSpc>
                        <a:spcBef>
                          <a:spcPts val="225"/>
                        </a:spcBef>
                      </a:pPr>
                      <a:r>
                        <a:rPr sz="1600" b="1" spc="-5" dirty="0">
                          <a:solidFill>
                            <a:srgbClr val="FFFFFF"/>
                          </a:solidFill>
                          <a:latin typeface="Times New Roman"/>
                          <a:cs typeface="Times New Roman"/>
                        </a:rPr>
                        <a:t>Description</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336550">
                        <a:lnSpc>
                          <a:spcPct val="100000"/>
                        </a:lnSpc>
                        <a:spcBef>
                          <a:spcPts val="225"/>
                        </a:spcBef>
                      </a:pPr>
                      <a:r>
                        <a:rPr sz="1600" b="1" spc="-5" dirty="0">
                          <a:solidFill>
                            <a:srgbClr val="FFFFFF"/>
                          </a:solidFill>
                          <a:latin typeface="Times New Roman"/>
                          <a:cs typeface="Times New Roman"/>
                        </a:rPr>
                        <a:t>Example</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50495">
                        <a:lnSpc>
                          <a:spcPct val="100000"/>
                        </a:lnSpc>
                        <a:spcBef>
                          <a:spcPts val="225"/>
                        </a:spcBef>
                      </a:pPr>
                      <a:r>
                        <a:rPr sz="1600" b="1" spc="-55" dirty="0">
                          <a:solidFill>
                            <a:srgbClr val="FFFFFF"/>
                          </a:solidFill>
                          <a:latin typeface="Times New Roman"/>
                          <a:cs typeface="Times New Roman"/>
                        </a:rPr>
                        <a:t>Tag</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491490">
                        <a:lnSpc>
                          <a:spcPct val="100000"/>
                        </a:lnSpc>
                        <a:spcBef>
                          <a:spcPts val="225"/>
                        </a:spcBef>
                      </a:pPr>
                      <a:r>
                        <a:rPr sz="1600" b="1" spc="-5" dirty="0">
                          <a:solidFill>
                            <a:srgbClr val="FFFFFF"/>
                          </a:solidFill>
                          <a:latin typeface="Times New Roman"/>
                          <a:cs typeface="Times New Roman"/>
                        </a:rPr>
                        <a:t>Description</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68910">
                        <a:lnSpc>
                          <a:spcPct val="100000"/>
                        </a:lnSpc>
                        <a:spcBef>
                          <a:spcPts val="225"/>
                        </a:spcBef>
                      </a:pPr>
                      <a:r>
                        <a:rPr sz="1600" b="1" spc="-5" dirty="0">
                          <a:solidFill>
                            <a:srgbClr val="FFFFFF"/>
                          </a:solidFill>
                          <a:latin typeface="Times New Roman"/>
                          <a:cs typeface="Times New Roman"/>
                        </a:rPr>
                        <a:t>Example</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305486">
                <a:tc>
                  <a:txBody>
                    <a:bodyPr/>
                    <a:lstStyle/>
                    <a:p>
                      <a:pPr marL="83185">
                        <a:lnSpc>
                          <a:spcPct val="100000"/>
                        </a:lnSpc>
                        <a:spcBef>
                          <a:spcPts val="325"/>
                        </a:spcBef>
                      </a:pPr>
                      <a:r>
                        <a:rPr sz="1400" dirty="0">
                          <a:solidFill>
                            <a:srgbClr val="595959"/>
                          </a:solidFill>
                          <a:latin typeface="Times New Roman"/>
                          <a:cs typeface="Times New Roman"/>
                        </a:rPr>
                        <a:t>CC</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coordinating conjunction</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and,</a:t>
                      </a:r>
                      <a:r>
                        <a:rPr sz="1400" i="1" spc="-15" dirty="0">
                          <a:solidFill>
                            <a:srgbClr val="595959"/>
                          </a:solidFill>
                          <a:latin typeface="Times New Roman"/>
                          <a:cs typeface="Times New Roman"/>
                        </a:rPr>
                        <a:t> </a:t>
                      </a:r>
                      <a:r>
                        <a:rPr sz="1400" i="1" spc="-5" dirty="0">
                          <a:solidFill>
                            <a:srgbClr val="595959"/>
                          </a:solidFill>
                          <a:latin typeface="Times New Roman"/>
                          <a:cs typeface="Times New Roman"/>
                        </a:rPr>
                        <a:t>but,</a:t>
                      </a:r>
                      <a:r>
                        <a:rPr sz="1400" i="1" spc="-15" dirty="0">
                          <a:solidFill>
                            <a:srgbClr val="595959"/>
                          </a:solidFill>
                          <a:latin typeface="Times New Roman"/>
                          <a:cs typeface="Times New Roman"/>
                        </a:rPr>
                        <a:t> </a:t>
                      </a:r>
                      <a:r>
                        <a:rPr sz="1400" i="1" dirty="0">
                          <a:solidFill>
                            <a:srgbClr val="595959"/>
                          </a:solidFill>
                          <a:latin typeface="Times New Roman"/>
                          <a:cs typeface="Times New Roman"/>
                        </a:rPr>
                        <a:t>or</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SYM</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symbol</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a:t>
                      </a:r>
                      <a:r>
                        <a:rPr sz="1400" i="1" spc="-15" dirty="0">
                          <a:solidFill>
                            <a:srgbClr val="595959"/>
                          </a:solidFill>
                          <a:latin typeface="Times New Roman"/>
                          <a:cs typeface="Times New Roman"/>
                        </a:rPr>
                        <a:t> </a:t>
                      </a:r>
                      <a:r>
                        <a:rPr sz="1400" i="1" spc="-5" dirty="0">
                          <a:solidFill>
                            <a:srgbClr val="595959"/>
                          </a:solidFill>
                          <a:latin typeface="Times New Roman"/>
                          <a:cs typeface="Times New Roman"/>
                        </a:rPr>
                        <a:t>%,</a:t>
                      </a:r>
                      <a:r>
                        <a:rPr sz="1400" i="1" spc="-15" dirty="0">
                          <a:solidFill>
                            <a:srgbClr val="595959"/>
                          </a:solidFill>
                          <a:latin typeface="Times New Roman"/>
                          <a:cs typeface="Times New Roman"/>
                        </a:rPr>
                        <a:t> </a:t>
                      </a:r>
                      <a:r>
                        <a:rPr sz="1400" i="1" dirty="0">
                          <a:solidFill>
                            <a:srgbClr val="595959"/>
                          </a:solidFill>
                          <a:latin typeface="Times New Roman"/>
                          <a:cs typeface="Times New Roman"/>
                        </a:rPr>
                        <a:t>&amp;</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05486">
                <a:tc>
                  <a:txBody>
                    <a:bodyPr/>
                    <a:lstStyle/>
                    <a:p>
                      <a:pPr marL="83185">
                        <a:lnSpc>
                          <a:spcPct val="100000"/>
                        </a:lnSpc>
                        <a:spcBef>
                          <a:spcPts val="325"/>
                        </a:spcBef>
                      </a:pPr>
                      <a:r>
                        <a:rPr sz="1400" dirty="0">
                          <a:solidFill>
                            <a:srgbClr val="595959"/>
                          </a:solidFill>
                          <a:latin typeface="Times New Roman"/>
                          <a:cs typeface="Times New Roman"/>
                        </a:rPr>
                        <a:t>CD</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cardinal</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number</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one,</a:t>
                      </a:r>
                      <a:r>
                        <a:rPr sz="1400" i="1" spc="-15" dirty="0">
                          <a:solidFill>
                            <a:srgbClr val="595959"/>
                          </a:solidFill>
                          <a:latin typeface="Times New Roman"/>
                          <a:cs typeface="Times New Roman"/>
                        </a:rPr>
                        <a:t> </a:t>
                      </a:r>
                      <a:r>
                        <a:rPr sz="1400" i="1" spc="-5" dirty="0">
                          <a:solidFill>
                            <a:srgbClr val="595959"/>
                          </a:solidFill>
                          <a:latin typeface="Times New Roman"/>
                          <a:cs typeface="Times New Roman"/>
                        </a:rPr>
                        <a:t>two,</a:t>
                      </a:r>
                      <a:r>
                        <a:rPr sz="1400" i="1" spc="-10" dirty="0">
                          <a:solidFill>
                            <a:srgbClr val="595959"/>
                          </a:solidFill>
                          <a:latin typeface="Times New Roman"/>
                          <a:cs typeface="Times New Roman"/>
                        </a:rPr>
                        <a:t> </a:t>
                      </a:r>
                      <a:r>
                        <a:rPr sz="1400" i="1" spc="-15" dirty="0">
                          <a:solidFill>
                            <a:srgbClr val="595959"/>
                          </a:solidFill>
                          <a:latin typeface="Times New Roman"/>
                          <a:cs typeface="Times New Roman"/>
                        </a:rPr>
                        <a:t>three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35" dirty="0">
                          <a:solidFill>
                            <a:srgbClr val="595959"/>
                          </a:solidFill>
                          <a:latin typeface="Times New Roman"/>
                          <a:cs typeface="Times New Roman"/>
                        </a:rPr>
                        <a:t>TO</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“to”</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to</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340713">
                <a:tc>
                  <a:txBody>
                    <a:bodyPr/>
                    <a:lstStyle/>
                    <a:p>
                      <a:pPr marL="83185">
                        <a:lnSpc>
                          <a:spcPct val="100000"/>
                        </a:lnSpc>
                        <a:spcBef>
                          <a:spcPts val="325"/>
                        </a:spcBef>
                      </a:pPr>
                      <a:r>
                        <a:rPr sz="1400" dirty="0">
                          <a:solidFill>
                            <a:srgbClr val="595959"/>
                          </a:solidFill>
                          <a:latin typeface="Times New Roman"/>
                          <a:cs typeface="Times New Roman"/>
                        </a:rPr>
                        <a:t>DT</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determiner</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a,</a:t>
                      </a:r>
                      <a:r>
                        <a:rPr sz="1400" i="1" spc="-20" dirty="0">
                          <a:solidFill>
                            <a:srgbClr val="595959"/>
                          </a:solidFill>
                          <a:latin typeface="Times New Roman"/>
                          <a:cs typeface="Times New Roman"/>
                        </a:rPr>
                        <a:t> </a:t>
                      </a:r>
                      <a:r>
                        <a:rPr sz="1400" i="1" spc="-5" dirty="0">
                          <a:solidFill>
                            <a:srgbClr val="595959"/>
                          </a:solidFill>
                          <a:latin typeface="Times New Roman"/>
                          <a:cs typeface="Times New Roman"/>
                        </a:rPr>
                        <a:t>the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UH</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interjection</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ah,</a:t>
                      </a:r>
                      <a:r>
                        <a:rPr sz="1400" i="1" spc="-20" dirty="0">
                          <a:solidFill>
                            <a:srgbClr val="595959"/>
                          </a:solidFill>
                          <a:latin typeface="Times New Roman"/>
                          <a:cs typeface="Times New Roman"/>
                        </a:rPr>
                        <a:t> </a:t>
                      </a:r>
                      <a:r>
                        <a:rPr sz="1400" i="1" dirty="0">
                          <a:solidFill>
                            <a:srgbClr val="595959"/>
                          </a:solidFill>
                          <a:latin typeface="Times New Roman"/>
                          <a:cs typeface="Times New Roman"/>
                        </a:rPr>
                        <a:t>oops</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305486">
                <a:tc>
                  <a:txBody>
                    <a:bodyPr/>
                    <a:lstStyle/>
                    <a:p>
                      <a:pPr marL="83185">
                        <a:lnSpc>
                          <a:spcPct val="100000"/>
                        </a:lnSpc>
                        <a:spcBef>
                          <a:spcPts val="325"/>
                        </a:spcBef>
                      </a:pPr>
                      <a:r>
                        <a:rPr sz="1400" spc="-10" dirty="0">
                          <a:solidFill>
                            <a:srgbClr val="595959"/>
                          </a:solidFill>
                          <a:latin typeface="Times New Roman"/>
                          <a:cs typeface="Times New Roman"/>
                        </a:rPr>
                        <a:t>EX</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existential</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“there”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15" dirty="0">
                          <a:solidFill>
                            <a:srgbClr val="595959"/>
                          </a:solidFill>
                          <a:latin typeface="Times New Roman"/>
                          <a:cs typeface="Times New Roman"/>
                        </a:rPr>
                        <a:t>there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VB</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verb,</a:t>
                      </a:r>
                      <a:r>
                        <a:rPr sz="1400" spc="-15" dirty="0">
                          <a:solidFill>
                            <a:srgbClr val="595959"/>
                          </a:solidFill>
                          <a:latin typeface="Times New Roman"/>
                          <a:cs typeface="Times New Roman"/>
                        </a:rPr>
                        <a:t> </a:t>
                      </a:r>
                      <a:r>
                        <a:rPr sz="1400" dirty="0">
                          <a:solidFill>
                            <a:srgbClr val="595959"/>
                          </a:solidFill>
                          <a:latin typeface="Times New Roman"/>
                          <a:cs typeface="Times New Roman"/>
                        </a:rPr>
                        <a:t>base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form</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eat</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305486">
                <a:tc>
                  <a:txBody>
                    <a:bodyPr/>
                    <a:lstStyle/>
                    <a:p>
                      <a:pPr marL="83185">
                        <a:lnSpc>
                          <a:spcPct val="100000"/>
                        </a:lnSpc>
                        <a:spcBef>
                          <a:spcPts val="325"/>
                        </a:spcBef>
                      </a:pPr>
                      <a:r>
                        <a:rPr sz="1400" spc="-5" dirty="0">
                          <a:solidFill>
                            <a:srgbClr val="595959"/>
                          </a:solidFill>
                          <a:latin typeface="Times New Roman"/>
                          <a:cs typeface="Times New Roman"/>
                        </a:rPr>
                        <a:t>FW</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foreign</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word</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mea</a:t>
                      </a:r>
                      <a:r>
                        <a:rPr sz="1400" i="1" spc="-20" dirty="0">
                          <a:solidFill>
                            <a:srgbClr val="595959"/>
                          </a:solidFill>
                          <a:latin typeface="Times New Roman"/>
                          <a:cs typeface="Times New Roman"/>
                        </a:rPr>
                        <a:t> </a:t>
                      </a:r>
                      <a:r>
                        <a:rPr sz="1400" i="1" spc="-5" dirty="0">
                          <a:solidFill>
                            <a:srgbClr val="595959"/>
                          </a:solidFill>
                          <a:latin typeface="Times New Roman"/>
                          <a:cs typeface="Times New Roman"/>
                        </a:rPr>
                        <a:t>culpa</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VBD</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verb,</a:t>
                      </a:r>
                      <a:r>
                        <a:rPr sz="1400" spc="-15" dirty="0">
                          <a:solidFill>
                            <a:srgbClr val="595959"/>
                          </a:solidFill>
                          <a:latin typeface="Times New Roman"/>
                          <a:cs typeface="Times New Roman"/>
                        </a:rPr>
                        <a:t> </a:t>
                      </a:r>
                      <a:r>
                        <a:rPr sz="1400" dirty="0">
                          <a:solidFill>
                            <a:srgbClr val="595959"/>
                          </a:solidFill>
                          <a:latin typeface="Times New Roman"/>
                          <a:cs typeface="Times New Roman"/>
                        </a:rPr>
                        <a:t>past</a:t>
                      </a:r>
                      <a:r>
                        <a:rPr sz="1400" spc="-15" dirty="0">
                          <a:solidFill>
                            <a:srgbClr val="595959"/>
                          </a:solidFill>
                          <a:latin typeface="Times New Roman"/>
                          <a:cs typeface="Times New Roman"/>
                        </a:rPr>
                        <a:t> </a:t>
                      </a:r>
                      <a:r>
                        <a:rPr sz="1400" dirty="0">
                          <a:solidFill>
                            <a:srgbClr val="595959"/>
                          </a:solidFill>
                          <a:latin typeface="Times New Roman"/>
                          <a:cs typeface="Times New Roman"/>
                        </a:rPr>
                        <a:t>tense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ate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r h="510034">
                <a:tc>
                  <a:txBody>
                    <a:bodyPr/>
                    <a:lstStyle/>
                    <a:p>
                      <a:pPr marL="83185">
                        <a:lnSpc>
                          <a:spcPct val="100000"/>
                        </a:lnSpc>
                        <a:spcBef>
                          <a:spcPts val="325"/>
                        </a:spcBef>
                      </a:pPr>
                      <a:r>
                        <a:rPr sz="1400" spc="-5" dirty="0">
                          <a:solidFill>
                            <a:srgbClr val="595959"/>
                          </a:solidFill>
                          <a:latin typeface="Times New Roman"/>
                          <a:cs typeface="Times New Roman"/>
                        </a:rPr>
                        <a:t>IN</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marR="120650">
                        <a:lnSpc>
                          <a:spcPts val="1600"/>
                        </a:lnSpc>
                        <a:spcBef>
                          <a:spcPts val="445"/>
                        </a:spcBef>
                      </a:pPr>
                      <a:r>
                        <a:rPr sz="1400" spc="-5" dirty="0">
                          <a:solidFill>
                            <a:srgbClr val="595959"/>
                          </a:solidFill>
                          <a:latin typeface="Times New Roman"/>
                          <a:cs typeface="Times New Roman"/>
                        </a:rPr>
                        <a:t>preposition/subordinating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conjunction</a:t>
                      </a:r>
                      <a:endParaRPr sz="1400">
                        <a:latin typeface="Times New Roman"/>
                        <a:cs typeface="Times New Roman"/>
                      </a:endParaRPr>
                    </a:p>
                  </a:txBody>
                  <a:tcPr marL="0" marR="0" marT="5651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of,</a:t>
                      </a:r>
                      <a:r>
                        <a:rPr sz="1400" i="1" spc="-15" dirty="0">
                          <a:solidFill>
                            <a:srgbClr val="595959"/>
                          </a:solidFill>
                          <a:latin typeface="Times New Roman"/>
                          <a:cs typeface="Times New Roman"/>
                        </a:rPr>
                        <a:t> </a:t>
                      </a:r>
                      <a:r>
                        <a:rPr sz="1400" i="1" spc="-5" dirty="0">
                          <a:solidFill>
                            <a:srgbClr val="595959"/>
                          </a:solidFill>
                          <a:latin typeface="Times New Roman"/>
                          <a:cs typeface="Times New Roman"/>
                        </a:rPr>
                        <a:t>in,</a:t>
                      </a:r>
                      <a:r>
                        <a:rPr sz="1400" i="1" spc="-15" dirty="0">
                          <a:solidFill>
                            <a:srgbClr val="595959"/>
                          </a:solidFill>
                          <a:latin typeface="Times New Roman"/>
                          <a:cs typeface="Times New Roman"/>
                        </a:rPr>
                        <a:t> </a:t>
                      </a:r>
                      <a:r>
                        <a:rPr sz="1400" i="1" dirty="0">
                          <a:solidFill>
                            <a:srgbClr val="595959"/>
                          </a:solidFill>
                          <a:latin typeface="Times New Roman"/>
                          <a:cs typeface="Times New Roman"/>
                        </a:rPr>
                        <a:t>by</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VBG</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verb,</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gerund</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eating</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6"/>
                  </a:ext>
                </a:extLst>
              </a:tr>
              <a:tr h="305486">
                <a:tc>
                  <a:txBody>
                    <a:bodyPr/>
                    <a:lstStyle/>
                    <a:p>
                      <a:pPr marL="83185">
                        <a:lnSpc>
                          <a:spcPct val="100000"/>
                        </a:lnSpc>
                        <a:spcBef>
                          <a:spcPts val="325"/>
                        </a:spcBef>
                      </a:pPr>
                      <a:r>
                        <a:rPr sz="1400" spc="5" dirty="0">
                          <a:solidFill>
                            <a:srgbClr val="595959"/>
                          </a:solidFill>
                          <a:latin typeface="Times New Roman"/>
                          <a:cs typeface="Times New Roman"/>
                        </a:rPr>
                        <a:t>JJ</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adjective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yellow</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VBN</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verb,</a:t>
                      </a:r>
                      <a:r>
                        <a:rPr sz="1400" spc="-10" dirty="0">
                          <a:solidFill>
                            <a:srgbClr val="595959"/>
                          </a:solidFill>
                          <a:latin typeface="Times New Roman"/>
                          <a:cs typeface="Times New Roman"/>
                        </a:rPr>
                        <a:t> </a:t>
                      </a:r>
                      <a:r>
                        <a:rPr sz="1400" dirty="0">
                          <a:solidFill>
                            <a:srgbClr val="595959"/>
                          </a:solidFill>
                          <a:latin typeface="Times New Roman"/>
                          <a:cs typeface="Times New Roman"/>
                        </a:rPr>
                        <a:t>past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participle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eaten</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7"/>
                  </a:ext>
                </a:extLst>
              </a:tr>
              <a:tr h="305486">
                <a:tc>
                  <a:txBody>
                    <a:bodyPr/>
                    <a:lstStyle/>
                    <a:p>
                      <a:pPr marL="83185">
                        <a:lnSpc>
                          <a:spcPct val="100000"/>
                        </a:lnSpc>
                        <a:spcBef>
                          <a:spcPts val="325"/>
                        </a:spcBef>
                      </a:pPr>
                      <a:r>
                        <a:rPr sz="1400" spc="5" dirty="0">
                          <a:solidFill>
                            <a:srgbClr val="595959"/>
                          </a:solidFill>
                          <a:latin typeface="Times New Roman"/>
                          <a:cs typeface="Times New Roman"/>
                        </a:rPr>
                        <a:t>JJR</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adjective,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comparative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bigger</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VBP</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verb,</a:t>
                      </a:r>
                      <a:r>
                        <a:rPr sz="1400" spc="-15" dirty="0">
                          <a:solidFill>
                            <a:srgbClr val="595959"/>
                          </a:solidFill>
                          <a:latin typeface="Times New Roman"/>
                          <a:cs typeface="Times New Roman"/>
                        </a:rPr>
                        <a:t> </a:t>
                      </a:r>
                      <a:r>
                        <a:rPr sz="1400" dirty="0">
                          <a:solidFill>
                            <a:srgbClr val="595959"/>
                          </a:solidFill>
                          <a:latin typeface="Times New Roman"/>
                          <a:cs typeface="Times New Roman"/>
                        </a:rPr>
                        <a:t>non-3sg</a:t>
                      </a:r>
                      <a:r>
                        <a:rPr sz="1400" spc="-15" dirty="0">
                          <a:solidFill>
                            <a:srgbClr val="595959"/>
                          </a:solidFill>
                          <a:latin typeface="Times New Roman"/>
                          <a:cs typeface="Times New Roman"/>
                        </a:rPr>
                        <a:t> </a:t>
                      </a:r>
                      <a:r>
                        <a:rPr sz="1400" dirty="0">
                          <a:solidFill>
                            <a:srgbClr val="595959"/>
                          </a:solidFill>
                          <a:latin typeface="Times New Roman"/>
                          <a:cs typeface="Times New Roman"/>
                        </a:rPr>
                        <a:t>present</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eat</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8"/>
                  </a:ext>
                </a:extLst>
              </a:tr>
              <a:tr h="305486">
                <a:tc>
                  <a:txBody>
                    <a:bodyPr/>
                    <a:lstStyle/>
                    <a:p>
                      <a:pPr marL="83185">
                        <a:lnSpc>
                          <a:spcPct val="100000"/>
                        </a:lnSpc>
                        <a:spcBef>
                          <a:spcPts val="325"/>
                        </a:spcBef>
                      </a:pPr>
                      <a:r>
                        <a:rPr sz="1400" spc="5" dirty="0">
                          <a:solidFill>
                            <a:srgbClr val="595959"/>
                          </a:solidFill>
                          <a:latin typeface="Times New Roman"/>
                          <a:cs typeface="Times New Roman"/>
                        </a:rPr>
                        <a:t>JJS</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adjective, superlative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wildest</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VBZ</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verb,</a:t>
                      </a:r>
                      <a:r>
                        <a:rPr sz="1400" spc="-15" dirty="0">
                          <a:solidFill>
                            <a:srgbClr val="595959"/>
                          </a:solidFill>
                          <a:latin typeface="Times New Roman"/>
                          <a:cs typeface="Times New Roman"/>
                        </a:rPr>
                        <a:t> </a:t>
                      </a:r>
                      <a:r>
                        <a:rPr sz="1400" dirty="0">
                          <a:solidFill>
                            <a:srgbClr val="595959"/>
                          </a:solidFill>
                          <a:latin typeface="Times New Roman"/>
                          <a:cs typeface="Times New Roman"/>
                        </a:rPr>
                        <a:t>3sg</a:t>
                      </a:r>
                      <a:r>
                        <a:rPr sz="1400" spc="-10" dirty="0">
                          <a:solidFill>
                            <a:srgbClr val="595959"/>
                          </a:solidFill>
                          <a:latin typeface="Times New Roman"/>
                          <a:cs typeface="Times New Roman"/>
                        </a:rPr>
                        <a:t> </a:t>
                      </a:r>
                      <a:r>
                        <a:rPr sz="1400" dirty="0">
                          <a:solidFill>
                            <a:srgbClr val="595959"/>
                          </a:solidFill>
                          <a:latin typeface="Times New Roman"/>
                          <a:cs typeface="Times New Roman"/>
                        </a:rPr>
                        <a:t>present</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eats</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9"/>
                  </a:ext>
                </a:extLst>
              </a:tr>
              <a:tr h="305486">
                <a:tc>
                  <a:txBody>
                    <a:bodyPr/>
                    <a:lstStyle/>
                    <a:p>
                      <a:pPr marL="83185">
                        <a:lnSpc>
                          <a:spcPct val="100000"/>
                        </a:lnSpc>
                        <a:spcBef>
                          <a:spcPts val="325"/>
                        </a:spcBef>
                      </a:pPr>
                      <a:r>
                        <a:rPr sz="1400" spc="-10" dirty="0">
                          <a:solidFill>
                            <a:srgbClr val="595959"/>
                          </a:solidFill>
                          <a:latin typeface="Times New Roman"/>
                          <a:cs typeface="Times New Roman"/>
                        </a:rPr>
                        <a:t>LS</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list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item</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marker</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1,</a:t>
                      </a:r>
                      <a:r>
                        <a:rPr sz="1400" i="1" spc="-20" dirty="0">
                          <a:solidFill>
                            <a:srgbClr val="595959"/>
                          </a:solidFill>
                          <a:latin typeface="Times New Roman"/>
                          <a:cs typeface="Times New Roman"/>
                        </a:rPr>
                        <a:t> </a:t>
                      </a:r>
                      <a:r>
                        <a:rPr sz="1400" i="1" dirty="0">
                          <a:solidFill>
                            <a:srgbClr val="595959"/>
                          </a:solidFill>
                          <a:latin typeface="Times New Roman"/>
                          <a:cs typeface="Times New Roman"/>
                        </a:rPr>
                        <a:t>2,</a:t>
                      </a:r>
                      <a:r>
                        <a:rPr sz="1400" i="1" spc="-15" dirty="0">
                          <a:solidFill>
                            <a:srgbClr val="595959"/>
                          </a:solidFill>
                          <a:latin typeface="Times New Roman"/>
                          <a:cs typeface="Times New Roman"/>
                        </a:rPr>
                        <a:t> </a:t>
                      </a:r>
                      <a:r>
                        <a:rPr sz="1400" i="1" dirty="0">
                          <a:solidFill>
                            <a:srgbClr val="595959"/>
                          </a:solidFill>
                          <a:latin typeface="Times New Roman"/>
                          <a:cs typeface="Times New Roman"/>
                        </a:rPr>
                        <a:t>One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WDT</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wh-</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determiner</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which,</a:t>
                      </a:r>
                      <a:r>
                        <a:rPr sz="1400" i="1" spc="-15" dirty="0">
                          <a:solidFill>
                            <a:srgbClr val="595959"/>
                          </a:solidFill>
                          <a:latin typeface="Times New Roman"/>
                          <a:cs typeface="Times New Roman"/>
                        </a:rPr>
                        <a:t> </a:t>
                      </a:r>
                      <a:r>
                        <a:rPr sz="1400" i="1" spc="-5" dirty="0">
                          <a:solidFill>
                            <a:srgbClr val="595959"/>
                          </a:solidFill>
                          <a:latin typeface="Times New Roman"/>
                          <a:cs typeface="Times New Roman"/>
                        </a:rPr>
                        <a:t>that</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10"/>
                  </a:ext>
                </a:extLst>
              </a:tr>
              <a:tr h="305486">
                <a:tc>
                  <a:txBody>
                    <a:bodyPr/>
                    <a:lstStyle/>
                    <a:p>
                      <a:pPr marL="83185">
                        <a:lnSpc>
                          <a:spcPct val="100000"/>
                        </a:lnSpc>
                        <a:spcBef>
                          <a:spcPts val="325"/>
                        </a:spcBef>
                      </a:pPr>
                      <a:r>
                        <a:rPr sz="1400" spc="5" dirty="0">
                          <a:solidFill>
                            <a:srgbClr val="595959"/>
                          </a:solidFill>
                          <a:latin typeface="Times New Roman"/>
                          <a:cs typeface="Times New Roman"/>
                        </a:rPr>
                        <a:t>MD</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modal</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can,</a:t>
                      </a:r>
                      <a:r>
                        <a:rPr sz="1400" i="1" spc="-20" dirty="0">
                          <a:solidFill>
                            <a:srgbClr val="595959"/>
                          </a:solidFill>
                          <a:latin typeface="Times New Roman"/>
                          <a:cs typeface="Times New Roman"/>
                        </a:rPr>
                        <a:t> </a:t>
                      </a:r>
                      <a:r>
                        <a:rPr sz="1400" i="1" dirty="0">
                          <a:solidFill>
                            <a:srgbClr val="595959"/>
                          </a:solidFill>
                          <a:latin typeface="Times New Roman"/>
                          <a:cs typeface="Times New Roman"/>
                        </a:rPr>
                        <a:t>should</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WP</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wh-</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pronoun</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what,</a:t>
                      </a:r>
                      <a:r>
                        <a:rPr sz="1400" i="1" spc="-20" dirty="0">
                          <a:solidFill>
                            <a:srgbClr val="595959"/>
                          </a:solidFill>
                          <a:latin typeface="Times New Roman"/>
                          <a:cs typeface="Times New Roman"/>
                        </a:rPr>
                        <a:t> </a:t>
                      </a:r>
                      <a:r>
                        <a:rPr sz="1400" i="1" dirty="0">
                          <a:solidFill>
                            <a:srgbClr val="595959"/>
                          </a:solidFill>
                          <a:latin typeface="Times New Roman"/>
                          <a:cs typeface="Times New Roman"/>
                        </a:rPr>
                        <a:t>who</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11"/>
                  </a:ext>
                </a:extLst>
              </a:tr>
              <a:tr h="305486">
                <a:tc>
                  <a:txBody>
                    <a:bodyPr/>
                    <a:lstStyle/>
                    <a:p>
                      <a:pPr marL="83185">
                        <a:lnSpc>
                          <a:spcPct val="100000"/>
                        </a:lnSpc>
                        <a:spcBef>
                          <a:spcPts val="325"/>
                        </a:spcBef>
                      </a:pPr>
                      <a:r>
                        <a:rPr sz="1400" dirty="0">
                          <a:solidFill>
                            <a:srgbClr val="595959"/>
                          </a:solidFill>
                          <a:latin typeface="Times New Roman"/>
                          <a:cs typeface="Times New Roman"/>
                        </a:rPr>
                        <a:t>NN</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noun,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singular</a:t>
                      </a:r>
                      <a:r>
                        <a:rPr sz="1400" spc="-15" dirty="0">
                          <a:solidFill>
                            <a:srgbClr val="595959"/>
                          </a:solidFill>
                          <a:latin typeface="Times New Roman"/>
                          <a:cs typeface="Times New Roman"/>
                        </a:rPr>
                        <a:t> </a:t>
                      </a:r>
                      <a:r>
                        <a:rPr sz="1400" dirty="0">
                          <a:solidFill>
                            <a:srgbClr val="595959"/>
                          </a:solidFill>
                          <a:latin typeface="Times New Roman"/>
                          <a:cs typeface="Times New Roman"/>
                        </a:rPr>
                        <a:t>or</a:t>
                      </a:r>
                      <a:r>
                        <a:rPr sz="1400" spc="-15" dirty="0">
                          <a:solidFill>
                            <a:srgbClr val="595959"/>
                          </a:solidFill>
                          <a:latin typeface="Times New Roman"/>
                          <a:cs typeface="Times New Roman"/>
                        </a:rPr>
                        <a:t> </a:t>
                      </a:r>
                      <a:r>
                        <a:rPr sz="1400" dirty="0">
                          <a:solidFill>
                            <a:srgbClr val="595959"/>
                          </a:solidFill>
                          <a:latin typeface="Times New Roman"/>
                          <a:cs typeface="Times New Roman"/>
                        </a:rPr>
                        <a:t>mass</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spc="-5" dirty="0">
                          <a:solidFill>
                            <a:srgbClr val="595959"/>
                          </a:solidFill>
                          <a:latin typeface="Times New Roman"/>
                          <a:cs typeface="Times New Roman"/>
                        </a:rPr>
                        <a:t>llamas</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spc="-5" dirty="0">
                          <a:solidFill>
                            <a:srgbClr val="595959"/>
                          </a:solidFill>
                          <a:latin typeface="Times New Roman"/>
                          <a:cs typeface="Times New Roman"/>
                        </a:rPr>
                        <a:t>WP$</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dirty="0">
                          <a:solidFill>
                            <a:srgbClr val="595959"/>
                          </a:solidFill>
                          <a:latin typeface="Times New Roman"/>
                          <a:cs typeface="Times New Roman"/>
                        </a:rPr>
                        <a:t>possessive</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wh-</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83185">
                        <a:lnSpc>
                          <a:spcPct val="100000"/>
                        </a:lnSpc>
                        <a:spcBef>
                          <a:spcPts val="325"/>
                        </a:spcBef>
                      </a:pPr>
                      <a:r>
                        <a:rPr sz="1400" i="1" dirty="0">
                          <a:solidFill>
                            <a:srgbClr val="595959"/>
                          </a:solidFill>
                          <a:latin typeface="Times New Roman"/>
                          <a:cs typeface="Times New Roman"/>
                        </a:rPr>
                        <a:t>whose</a:t>
                      </a:r>
                      <a:endParaRPr sz="1400">
                        <a:latin typeface="Times New Roman"/>
                        <a:cs typeface="Times New Roman"/>
                      </a:endParaRPr>
                    </a:p>
                  </a:txBody>
                  <a:tcPr marL="0" marR="0" marT="412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65784"/>
            <a:ext cx="6751320" cy="513080"/>
          </a:xfrm>
          <a:prstGeom prst="rect">
            <a:avLst/>
          </a:prstGeom>
        </p:spPr>
        <p:txBody>
          <a:bodyPr vert="horz" wrap="square" lIns="0" tIns="12700" rIns="0" bIns="0" rtlCol="0">
            <a:spAutoFit/>
          </a:bodyPr>
          <a:lstStyle/>
          <a:p>
            <a:pPr marL="12700">
              <a:lnSpc>
                <a:spcPct val="100000"/>
              </a:lnSpc>
              <a:spcBef>
                <a:spcPts val="100"/>
              </a:spcBef>
              <a:tabLst>
                <a:tab pos="2735580" algn="l"/>
              </a:tabLst>
            </a:pPr>
            <a:r>
              <a:rPr sz="3200" spc="10" dirty="0"/>
              <a:t>Word</a:t>
            </a:r>
            <a:r>
              <a:rPr sz="3200" spc="204" dirty="0"/>
              <a:t> </a:t>
            </a:r>
            <a:r>
              <a:rPr sz="3200" spc="85" dirty="0"/>
              <a:t>Classes:	</a:t>
            </a:r>
            <a:r>
              <a:rPr sz="3200" spc="70" dirty="0"/>
              <a:t>Penn</a:t>
            </a:r>
            <a:r>
              <a:rPr sz="3200" spc="120" dirty="0"/>
              <a:t> </a:t>
            </a:r>
            <a:r>
              <a:rPr sz="3200" spc="70" dirty="0"/>
              <a:t>Treebank</a:t>
            </a:r>
            <a:r>
              <a:rPr sz="3200" spc="120" dirty="0"/>
              <a:t> </a:t>
            </a:r>
            <a:r>
              <a:rPr sz="3200" spc="-10" dirty="0"/>
              <a:t>Tag</a:t>
            </a:r>
            <a:r>
              <a:rPr sz="3200" spc="180" dirty="0"/>
              <a:t> </a:t>
            </a:r>
            <a:r>
              <a:rPr sz="3200" spc="60" dirty="0"/>
              <a:t>Set</a:t>
            </a:r>
            <a:endParaRPr sz="3200"/>
          </a:p>
        </p:txBody>
      </p:sp>
      <p:sp>
        <p:nvSpPr>
          <p:cNvPr id="4" name="object 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graphicFrame>
        <p:nvGraphicFramePr>
          <p:cNvPr id="3" name="object 3"/>
          <p:cNvGraphicFramePr>
            <a:graphicFrameLocks noGrp="1"/>
          </p:cNvGraphicFramePr>
          <p:nvPr/>
        </p:nvGraphicFramePr>
        <p:xfrm>
          <a:off x="744300" y="1905331"/>
          <a:ext cx="7950200" cy="4173854"/>
        </p:xfrm>
        <a:graphic>
          <a:graphicData uri="http://schemas.openxmlformats.org/drawingml/2006/table">
            <a:tbl>
              <a:tblPr firstRow="1" bandRow="1">
                <a:tableStyleId>{2D5ABB26-0587-4C30-8999-92F81FD0307C}</a:tableStyleId>
              </a:tblPr>
              <a:tblGrid>
                <a:gridCol w="721360">
                  <a:extLst>
                    <a:ext uri="{9D8B030D-6E8A-4147-A177-3AD203B41FA5}">
                      <a16:colId xmlns:a16="http://schemas.microsoft.com/office/drawing/2014/main" val="20000"/>
                    </a:ext>
                  </a:extLst>
                </a:gridCol>
                <a:gridCol w="2039619">
                  <a:extLst>
                    <a:ext uri="{9D8B030D-6E8A-4147-A177-3AD203B41FA5}">
                      <a16:colId xmlns:a16="http://schemas.microsoft.com/office/drawing/2014/main" val="20001"/>
                    </a:ext>
                  </a:extLst>
                </a:gridCol>
                <a:gridCol w="144272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1990090">
                  <a:extLst>
                    <a:ext uri="{9D8B030D-6E8A-4147-A177-3AD203B41FA5}">
                      <a16:colId xmlns:a16="http://schemas.microsoft.com/office/drawing/2014/main" val="20004"/>
                    </a:ext>
                  </a:extLst>
                </a:gridCol>
                <a:gridCol w="1107440">
                  <a:extLst>
                    <a:ext uri="{9D8B030D-6E8A-4147-A177-3AD203B41FA5}">
                      <a16:colId xmlns:a16="http://schemas.microsoft.com/office/drawing/2014/main" val="20005"/>
                    </a:ext>
                  </a:extLst>
                </a:gridCol>
              </a:tblGrid>
              <a:tr h="333257">
                <a:tc>
                  <a:txBody>
                    <a:bodyPr/>
                    <a:lstStyle/>
                    <a:p>
                      <a:pPr marL="200660">
                        <a:lnSpc>
                          <a:spcPct val="100000"/>
                        </a:lnSpc>
                        <a:spcBef>
                          <a:spcPts val="225"/>
                        </a:spcBef>
                      </a:pPr>
                      <a:r>
                        <a:rPr sz="1600" b="1" spc="-55" dirty="0">
                          <a:solidFill>
                            <a:srgbClr val="FFFFFF"/>
                          </a:solidFill>
                          <a:latin typeface="Times New Roman"/>
                          <a:cs typeface="Times New Roman"/>
                        </a:rPr>
                        <a:t>Tag</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516255">
                        <a:lnSpc>
                          <a:spcPct val="100000"/>
                        </a:lnSpc>
                        <a:spcBef>
                          <a:spcPts val="225"/>
                        </a:spcBef>
                      </a:pPr>
                      <a:r>
                        <a:rPr sz="1600" b="1" spc="-5" dirty="0">
                          <a:solidFill>
                            <a:srgbClr val="FFFFFF"/>
                          </a:solidFill>
                          <a:latin typeface="Times New Roman"/>
                          <a:cs typeface="Times New Roman"/>
                        </a:rPr>
                        <a:t>Description</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336550">
                        <a:lnSpc>
                          <a:spcPct val="100000"/>
                        </a:lnSpc>
                        <a:spcBef>
                          <a:spcPts val="225"/>
                        </a:spcBef>
                      </a:pPr>
                      <a:r>
                        <a:rPr sz="1600" b="1" spc="-5" dirty="0">
                          <a:solidFill>
                            <a:srgbClr val="FFFFFF"/>
                          </a:solidFill>
                          <a:latin typeface="Times New Roman"/>
                          <a:cs typeface="Times New Roman"/>
                        </a:rPr>
                        <a:t>Example</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50495">
                        <a:lnSpc>
                          <a:spcPct val="100000"/>
                        </a:lnSpc>
                        <a:spcBef>
                          <a:spcPts val="225"/>
                        </a:spcBef>
                      </a:pPr>
                      <a:r>
                        <a:rPr sz="1600" b="1" spc="-55" dirty="0">
                          <a:solidFill>
                            <a:srgbClr val="FFFFFF"/>
                          </a:solidFill>
                          <a:latin typeface="Times New Roman"/>
                          <a:cs typeface="Times New Roman"/>
                        </a:rPr>
                        <a:t>Tag</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491490">
                        <a:lnSpc>
                          <a:spcPct val="100000"/>
                        </a:lnSpc>
                        <a:spcBef>
                          <a:spcPts val="225"/>
                        </a:spcBef>
                      </a:pPr>
                      <a:r>
                        <a:rPr sz="1600" b="1" spc="-5" dirty="0">
                          <a:solidFill>
                            <a:srgbClr val="FFFFFF"/>
                          </a:solidFill>
                          <a:latin typeface="Times New Roman"/>
                          <a:cs typeface="Times New Roman"/>
                        </a:rPr>
                        <a:t>Description</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68910">
                        <a:lnSpc>
                          <a:spcPct val="100000"/>
                        </a:lnSpc>
                        <a:spcBef>
                          <a:spcPts val="225"/>
                        </a:spcBef>
                      </a:pPr>
                      <a:r>
                        <a:rPr sz="1600" b="1" spc="-5" dirty="0">
                          <a:solidFill>
                            <a:srgbClr val="FFFFFF"/>
                          </a:solidFill>
                          <a:latin typeface="Times New Roman"/>
                          <a:cs typeface="Times New Roman"/>
                        </a:rPr>
                        <a:t>Example</a:t>
                      </a:r>
                      <a:endParaRPr sz="1600">
                        <a:latin typeface="Times New Roman"/>
                        <a:cs typeface="Times New Roman"/>
                      </a:endParaRPr>
                    </a:p>
                  </a:txBody>
                  <a:tcPr marL="0" marR="0" marT="2857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305486">
                <a:tc>
                  <a:txBody>
                    <a:bodyPr/>
                    <a:lstStyle/>
                    <a:p>
                      <a:pPr marL="90805">
                        <a:lnSpc>
                          <a:spcPct val="100000"/>
                        </a:lnSpc>
                        <a:spcBef>
                          <a:spcPts val="359"/>
                        </a:spcBef>
                      </a:pPr>
                      <a:r>
                        <a:rPr sz="1400" dirty="0">
                          <a:solidFill>
                            <a:srgbClr val="595959"/>
                          </a:solidFill>
                          <a:latin typeface="Times New Roman"/>
                          <a:cs typeface="Times New Roman"/>
                        </a:rPr>
                        <a:t>NNS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dirty="0">
                          <a:solidFill>
                            <a:srgbClr val="595959"/>
                          </a:solidFill>
                          <a:latin typeface="Times New Roman"/>
                          <a:cs typeface="Times New Roman"/>
                        </a:rPr>
                        <a:t>noun,</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plural</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spc="-5" dirty="0">
                          <a:solidFill>
                            <a:srgbClr val="595959"/>
                          </a:solidFill>
                          <a:latin typeface="Times New Roman"/>
                          <a:cs typeface="Times New Roman"/>
                        </a:rPr>
                        <a:t>llamas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WRB</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dirty="0">
                          <a:solidFill>
                            <a:srgbClr val="595959"/>
                          </a:solidFill>
                          <a:latin typeface="Times New Roman"/>
                          <a:cs typeface="Times New Roman"/>
                        </a:rPr>
                        <a:t>wh-</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adverb</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spc="-25" dirty="0">
                          <a:solidFill>
                            <a:srgbClr val="595959"/>
                          </a:solidFill>
                          <a:latin typeface="Times New Roman"/>
                          <a:cs typeface="Times New Roman"/>
                        </a:rPr>
                        <a:t>how,</a:t>
                      </a:r>
                      <a:r>
                        <a:rPr sz="1400" i="1" spc="-20" dirty="0">
                          <a:solidFill>
                            <a:srgbClr val="595959"/>
                          </a:solidFill>
                          <a:latin typeface="Times New Roman"/>
                          <a:cs typeface="Times New Roman"/>
                        </a:rPr>
                        <a:t> </a:t>
                      </a:r>
                      <a:r>
                        <a:rPr sz="1400" i="1" spc="-10" dirty="0">
                          <a:solidFill>
                            <a:srgbClr val="595959"/>
                          </a:solidFill>
                          <a:latin typeface="Times New Roman"/>
                          <a:cs typeface="Times New Roman"/>
                        </a:rPr>
                        <a:t>where</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05486">
                <a:tc>
                  <a:txBody>
                    <a:bodyPr/>
                    <a:lstStyle/>
                    <a:p>
                      <a:pPr marL="90805">
                        <a:lnSpc>
                          <a:spcPct val="100000"/>
                        </a:lnSpc>
                        <a:spcBef>
                          <a:spcPts val="359"/>
                        </a:spcBef>
                      </a:pPr>
                      <a:r>
                        <a:rPr sz="1400" dirty="0">
                          <a:solidFill>
                            <a:srgbClr val="595959"/>
                          </a:solidFill>
                          <a:latin typeface="Times New Roman"/>
                          <a:cs typeface="Times New Roman"/>
                        </a:rPr>
                        <a:t>NNP</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proper</a:t>
                      </a:r>
                      <a:r>
                        <a:rPr sz="1400" spc="-15" dirty="0">
                          <a:solidFill>
                            <a:srgbClr val="595959"/>
                          </a:solidFill>
                          <a:latin typeface="Times New Roman"/>
                          <a:cs typeface="Times New Roman"/>
                        </a:rPr>
                        <a:t> </a:t>
                      </a:r>
                      <a:r>
                        <a:rPr sz="1400" dirty="0">
                          <a:solidFill>
                            <a:srgbClr val="595959"/>
                          </a:solidFill>
                          <a:latin typeface="Times New Roman"/>
                          <a:cs typeface="Times New Roman"/>
                        </a:rPr>
                        <a:t>noun,</a:t>
                      </a:r>
                      <a:r>
                        <a:rPr sz="1400" spc="-5" dirty="0">
                          <a:solidFill>
                            <a:srgbClr val="595959"/>
                          </a:solidFill>
                          <a:latin typeface="Times New Roman"/>
                          <a:cs typeface="Times New Roman"/>
                        </a:rPr>
                        <a:t> singular</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spc="-5" dirty="0">
                          <a:solidFill>
                            <a:srgbClr val="595959"/>
                          </a:solidFill>
                          <a:latin typeface="Times New Roman"/>
                          <a:cs typeface="Times New Roman"/>
                        </a:rPr>
                        <a:t>IBM</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dollar</a:t>
                      </a:r>
                      <a:r>
                        <a:rPr sz="1400" spc="-25" dirty="0">
                          <a:solidFill>
                            <a:srgbClr val="595959"/>
                          </a:solidFill>
                          <a:latin typeface="Times New Roman"/>
                          <a:cs typeface="Times New Roman"/>
                        </a:rPr>
                        <a:t> </a:t>
                      </a:r>
                      <a:r>
                        <a:rPr sz="1400" dirty="0">
                          <a:solidFill>
                            <a:srgbClr val="595959"/>
                          </a:solidFill>
                          <a:latin typeface="Times New Roman"/>
                          <a:cs typeface="Times New Roman"/>
                        </a:rPr>
                        <a:t>sign</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340712">
                <a:tc>
                  <a:txBody>
                    <a:bodyPr/>
                    <a:lstStyle/>
                    <a:p>
                      <a:pPr marL="90805">
                        <a:lnSpc>
                          <a:spcPct val="100000"/>
                        </a:lnSpc>
                        <a:spcBef>
                          <a:spcPts val="359"/>
                        </a:spcBef>
                      </a:pPr>
                      <a:r>
                        <a:rPr sz="1400" spc="-5" dirty="0">
                          <a:solidFill>
                            <a:srgbClr val="595959"/>
                          </a:solidFill>
                          <a:latin typeface="Times New Roman"/>
                          <a:cs typeface="Times New Roman"/>
                        </a:rPr>
                        <a:t>NNPS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proper</a:t>
                      </a:r>
                      <a:r>
                        <a:rPr sz="1400" spc="-15" dirty="0">
                          <a:solidFill>
                            <a:srgbClr val="595959"/>
                          </a:solidFill>
                          <a:latin typeface="Times New Roman"/>
                          <a:cs typeface="Times New Roman"/>
                        </a:rPr>
                        <a:t> </a:t>
                      </a:r>
                      <a:r>
                        <a:rPr sz="1400" dirty="0">
                          <a:solidFill>
                            <a:srgbClr val="595959"/>
                          </a:solidFill>
                          <a:latin typeface="Times New Roman"/>
                          <a:cs typeface="Times New Roman"/>
                        </a:rPr>
                        <a:t>noun,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plural</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spc="-10" dirty="0">
                          <a:solidFill>
                            <a:srgbClr val="595959"/>
                          </a:solidFill>
                          <a:latin typeface="Times New Roman"/>
                          <a:cs typeface="Times New Roman"/>
                        </a:rPr>
                        <a:t>Carolinas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dirty="0">
                          <a:solidFill>
                            <a:srgbClr val="595959"/>
                          </a:solidFill>
                          <a:latin typeface="Times New Roman"/>
                          <a:cs typeface="Times New Roman"/>
                        </a:rPr>
                        <a:t>pound</a:t>
                      </a:r>
                      <a:r>
                        <a:rPr sz="1400" spc="-20" dirty="0">
                          <a:solidFill>
                            <a:srgbClr val="595959"/>
                          </a:solidFill>
                          <a:latin typeface="Times New Roman"/>
                          <a:cs typeface="Times New Roman"/>
                        </a:rPr>
                        <a:t> </a:t>
                      </a:r>
                      <a:r>
                        <a:rPr sz="1400" dirty="0">
                          <a:solidFill>
                            <a:srgbClr val="595959"/>
                          </a:solidFill>
                          <a:latin typeface="Times New Roman"/>
                          <a:cs typeface="Times New Roman"/>
                        </a:rPr>
                        <a:t>sign</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305486">
                <a:tc>
                  <a:txBody>
                    <a:bodyPr/>
                    <a:lstStyle/>
                    <a:p>
                      <a:pPr marL="90805">
                        <a:lnSpc>
                          <a:spcPct val="100000"/>
                        </a:lnSpc>
                        <a:spcBef>
                          <a:spcPts val="359"/>
                        </a:spcBef>
                      </a:pPr>
                      <a:r>
                        <a:rPr sz="1400" spc="-5" dirty="0">
                          <a:solidFill>
                            <a:srgbClr val="595959"/>
                          </a:solidFill>
                          <a:latin typeface="Times New Roman"/>
                          <a:cs typeface="Times New Roman"/>
                        </a:rPr>
                        <a:t>PDT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predeterminer</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spc="-5" dirty="0">
                          <a:solidFill>
                            <a:srgbClr val="595959"/>
                          </a:solidFill>
                          <a:latin typeface="Times New Roman"/>
                          <a:cs typeface="Times New Roman"/>
                        </a:rPr>
                        <a:t>all,</a:t>
                      </a:r>
                      <a:r>
                        <a:rPr sz="1400" i="1" spc="-15" dirty="0">
                          <a:solidFill>
                            <a:srgbClr val="595959"/>
                          </a:solidFill>
                          <a:latin typeface="Times New Roman"/>
                          <a:cs typeface="Times New Roman"/>
                        </a:rPr>
                        <a:t> </a:t>
                      </a:r>
                      <a:r>
                        <a:rPr sz="1400" i="1" spc="-5" dirty="0">
                          <a:solidFill>
                            <a:srgbClr val="595959"/>
                          </a:solidFill>
                          <a:latin typeface="Times New Roman"/>
                          <a:cs typeface="Times New Roman"/>
                        </a:rPr>
                        <a:t>both</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left</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quote</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r>
                        <a:rPr sz="1400" spc="-25" dirty="0">
                          <a:solidFill>
                            <a:srgbClr val="595959"/>
                          </a:solidFill>
                          <a:latin typeface="Times New Roman"/>
                          <a:cs typeface="Times New Roman"/>
                        </a:rPr>
                        <a:t> </a:t>
                      </a:r>
                      <a:r>
                        <a:rPr sz="1400" dirty="0">
                          <a:solidFill>
                            <a:srgbClr val="595959"/>
                          </a:solidFill>
                          <a:latin typeface="Times New Roman"/>
                          <a:cs typeface="Times New Roman"/>
                        </a:rPr>
                        <a:t>or</a:t>
                      </a:r>
                      <a:r>
                        <a:rPr sz="1400" spc="-20" dirty="0">
                          <a:solidFill>
                            <a:srgbClr val="595959"/>
                          </a:solidFill>
                          <a:latin typeface="Times New Roman"/>
                          <a:cs typeface="Times New Roman"/>
                        </a:rPr>
                        <a:t> </a:t>
                      </a: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305486">
                <a:tc>
                  <a:txBody>
                    <a:bodyPr/>
                    <a:lstStyle/>
                    <a:p>
                      <a:pPr marL="90805">
                        <a:lnSpc>
                          <a:spcPct val="100000"/>
                        </a:lnSpc>
                        <a:spcBef>
                          <a:spcPts val="359"/>
                        </a:spcBef>
                      </a:pPr>
                      <a:r>
                        <a:rPr sz="1400" spc="-5" dirty="0">
                          <a:solidFill>
                            <a:srgbClr val="595959"/>
                          </a:solidFill>
                          <a:latin typeface="Times New Roman"/>
                          <a:cs typeface="Times New Roman"/>
                        </a:rPr>
                        <a:t>POS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dirty="0">
                          <a:solidFill>
                            <a:srgbClr val="595959"/>
                          </a:solidFill>
                          <a:latin typeface="Times New Roman"/>
                          <a:cs typeface="Times New Roman"/>
                        </a:rPr>
                        <a:t>possessive</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ending</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spc="-185" dirty="0">
                          <a:solidFill>
                            <a:srgbClr val="595959"/>
                          </a:solidFill>
                          <a:latin typeface="Times New Roman"/>
                          <a:cs typeface="Times New Roman"/>
                        </a:rPr>
                        <a:t>’s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right</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quote</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r>
                        <a:rPr sz="1400" spc="-110" dirty="0">
                          <a:solidFill>
                            <a:srgbClr val="595959"/>
                          </a:solidFill>
                          <a:latin typeface="Times New Roman"/>
                          <a:cs typeface="Times New Roman"/>
                        </a:rPr>
                        <a:t> </a:t>
                      </a:r>
                      <a:r>
                        <a:rPr sz="1400" dirty="0">
                          <a:solidFill>
                            <a:srgbClr val="595959"/>
                          </a:solidFill>
                          <a:latin typeface="Times New Roman"/>
                          <a:cs typeface="Times New Roman"/>
                        </a:rPr>
                        <a:t>or</a:t>
                      </a:r>
                      <a:r>
                        <a:rPr sz="1400" spc="-5" dirty="0">
                          <a:solidFill>
                            <a:srgbClr val="595959"/>
                          </a:solidFill>
                          <a:latin typeface="Times New Roman"/>
                          <a:cs typeface="Times New Roman"/>
                        </a:rPr>
                        <a:t> </a:t>
                      </a: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r h="305486">
                <a:tc>
                  <a:txBody>
                    <a:bodyPr/>
                    <a:lstStyle/>
                    <a:p>
                      <a:pPr marL="90805">
                        <a:lnSpc>
                          <a:spcPct val="100000"/>
                        </a:lnSpc>
                        <a:spcBef>
                          <a:spcPts val="359"/>
                        </a:spcBef>
                      </a:pPr>
                      <a:r>
                        <a:rPr sz="1400" spc="-5" dirty="0">
                          <a:solidFill>
                            <a:srgbClr val="595959"/>
                          </a:solidFill>
                          <a:latin typeface="Times New Roman"/>
                          <a:cs typeface="Times New Roman"/>
                        </a:rPr>
                        <a:t>PRP</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dirty="0">
                          <a:solidFill>
                            <a:srgbClr val="595959"/>
                          </a:solidFill>
                          <a:latin typeface="Times New Roman"/>
                          <a:cs typeface="Times New Roman"/>
                        </a:rPr>
                        <a:t>personal</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pronoun</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spc="-5" dirty="0">
                          <a:solidFill>
                            <a:srgbClr val="595959"/>
                          </a:solidFill>
                          <a:latin typeface="Times New Roman"/>
                          <a:cs typeface="Times New Roman"/>
                        </a:rPr>
                        <a:t>I,</a:t>
                      </a:r>
                      <a:r>
                        <a:rPr sz="1400" i="1" spc="-20" dirty="0">
                          <a:solidFill>
                            <a:srgbClr val="595959"/>
                          </a:solidFill>
                          <a:latin typeface="Times New Roman"/>
                          <a:cs typeface="Times New Roman"/>
                        </a:rPr>
                        <a:t> </a:t>
                      </a:r>
                      <a:r>
                        <a:rPr sz="1400" i="1" dirty="0">
                          <a:solidFill>
                            <a:srgbClr val="595959"/>
                          </a:solidFill>
                          <a:latin typeface="Times New Roman"/>
                          <a:cs typeface="Times New Roman"/>
                        </a:rPr>
                        <a:t>you,</a:t>
                      </a:r>
                      <a:r>
                        <a:rPr sz="1400" i="1" spc="-15" dirty="0">
                          <a:solidFill>
                            <a:srgbClr val="595959"/>
                          </a:solidFill>
                          <a:latin typeface="Times New Roman"/>
                          <a:cs typeface="Times New Roman"/>
                        </a:rPr>
                        <a:t> </a:t>
                      </a:r>
                      <a:r>
                        <a:rPr sz="1400" i="1" dirty="0">
                          <a:solidFill>
                            <a:srgbClr val="595959"/>
                          </a:solidFill>
                          <a:latin typeface="Times New Roman"/>
                          <a:cs typeface="Times New Roman"/>
                        </a:rPr>
                        <a:t>he</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left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parenthesis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spc="-5" dirty="0">
                          <a:solidFill>
                            <a:srgbClr val="595959"/>
                          </a:solidFill>
                          <a:latin typeface="Times New Roman"/>
                          <a:cs typeface="Times New Roman"/>
                        </a:rPr>
                        <a: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&lt;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6"/>
                  </a:ext>
                </a:extLst>
              </a:tr>
              <a:tr h="305486">
                <a:tc>
                  <a:txBody>
                    <a:bodyPr/>
                    <a:lstStyle/>
                    <a:p>
                      <a:pPr marL="90805">
                        <a:lnSpc>
                          <a:spcPct val="100000"/>
                        </a:lnSpc>
                        <a:spcBef>
                          <a:spcPts val="359"/>
                        </a:spcBef>
                      </a:pPr>
                      <a:r>
                        <a:rPr sz="1400" spc="-5" dirty="0">
                          <a:solidFill>
                            <a:srgbClr val="595959"/>
                          </a:solidFill>
                          <a:latin typeface="Times New Roman"/>
                          <a:cs typeface="Times New Roman"/>
                        </a:rPr>
                        <a:t>PRP$</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dirty="0">
                          <a:solidFill>
                            <a:srgbClr val="595959"/>
                          </a:solidFill>
                          <a:latin typeface="Times New Roman"/>
                          <a:cs typeface="Times New Roman"/>
                        </a:rPr>
                        <a:t>possessive</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pronoun</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spc="-30" dirty="0">
                          <a:solidFill>
                            <a:srgbClr val="595959"/>
                          </a:solidFill>
                          <a:latin typeface="Times New Roman"/>
                          <a:cs typeface="Times New Roman"/>
                        </a:rPr>
                        <a:t>your,</a:t>
                      </a:r>
                      <a:r>
                        <a:rPr sz="1400" i="1" spc="-20" dirty="0">
                          <a:solidFill>
                            <a:srgbClr val="595959"/>
                          </a:solidFill>
                          <a:latin typeface="Times New Roman"/>
                          <a:cs typeface="Times New Roman"/>
                        </a:rPr>
                        <a:t> </a:t>
                      </a:r>
                      <a:r>
                        <a:rPr sz="1400" i="1" spc="-40" dirty="0">
                          <a:solidFill>
                            <a:srgbClr val="595959"/>
                          </a:solidFill>
                          <a:latin typeface="Times New Roman"/>
                          <a:cs typeface="Times New Roman"/>
                        </a:rPr>
                        <a:t>one’s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right</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parenthesis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spc="-5" dirty="0">
                          <a:solidFill>
                            <a:srgbClr val="595959"/>
                          </a:solidFill>
                          <a:latin typeface="Times New Roman"/>
                          <a:cs typeface="Times New Roman"/>
                        </a:rPr>
                        <a:t>],</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0" dirty="0">
                          <a:solidFill>
                            <a:srgbClr val="595959"/>
                          </a:solidFill>
                          <a:latin typeface="Times New Roman"/>
                          <a:cs typeface="Times New Roman"/>
                        </a:rPr>
                        <a:t> </a:t>
                      </a:r>
                      <a:r>
                        <a:rPr sz="1400" dirty="0">
                          <a:solidFill>
                            <a:srgbClr val="595959"/>
                          </a:solidFill>
                          <a:latin typeface="Times New Roman"/>
                          <a:cs typeface="Times New Roman"/>
                        </a:rPr>
                        <a:t>&gt;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7"/>
                  </a:ext>
                </a:extLst>
              </a:tr>
              <a:tr h="305486">
                <a:tc>
                  <a:txBody>
                    <a:bodyPr/>
                    <a:lstStyle/>
                    <a:p>
                      <a:pPr marL="90805">
                        <a:lnSpc>
                          <a:spcPct val="100000"/>
                        </a:lnSpc>
                        <a:spcBef>
                          <a:spcPts val="359"/>
                        </a:spcBef>
                      </a:pPr>
                      <a:r>
                        <a:rPr sz="1400" dirty="0">
                          <a:solidFill>
                            <a:srgbClr val="595959"/>
                          </a:solidFill>
                          <a:latin typeface="Times New Roman"/>
                          <a:cs typeface="Times New Roman"/>
                        </a:rPr>
                        <a:t>RB</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adverb</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spc="-15" dirty="0">
                          <a:solidFill>
                            <a:srgbClr val="595959"/>
                          </a:solidFill>
                          <a:latin typeface="Times New Roman"/>
                          <a:cs typeface="Times New Roman"/>
                        </a:rPr>
                        <a:t>quickly, </a:t>
                      </a:r>
                      <a:r>
                        <a:rPr sz="1400" i="1" dirty="0">
                          <a:solidFill>
                            <a:srgbClr val="595959"/>
                          </a:solidFill>
                          <a:latin typeface="Times New Roman"/>
                          <a:cs typeface="Times New Roman"/>
                        </a:rPr>
                        <a:t>never</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comma</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8"/>
                  </a:ext>
                </a:extLst>
              </a:tr>
              <a:tr h="518160">
                <a:tc>
                  <a:txBody>
                    <a:bodyPr/>
                    <a:lstStyle/>
                    <a:p>
                      <a:pPr marL="90805">
                        <a:lnSpc>
                          <a:spcPct val="100000"/>
                        </a:lnSpc>
                        <a:spcBef>
                          <a:spcPts val="359"/>
                        </a:spcBef>
                      </a:pPr>
                      <a:r>
                        <a:rPr sz="1400" dirty="0">
                          <a:solidFill>
                            <a:srgbClr val="595959"/>
                          </a:solidFill>
                          <a:latin typeface="Times New Roman"/>
                          <a:cs typeface="Times New Roman"/>
                        </a:rPr>
                        <a:t>RBR</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adverb,</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comparative</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dirty="0">
                          <a:solidFill>
                            <a:srgbClr val="595959"/>
                          </a:solidFill>
                          <a:latin typeface="Times New Roman"/>
                          <a:cs typeface="Times New Roman"/>
                        </a:rPr>
                        <a:t>fastest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marR="772160">
                        <a:lnSpc>
                          <a:spcPts val="1600"/>
                        </a:lnSpc>
                        <a:spcBef>
                          <a:spcPts val="480"/>
                        </a:spcBef>
                      </a:pPr>
                      <a:r>
                        <a:rPr sz="1400" dirty="0">
                          <a:solidFill>
                            <a:srgbClr val="595959"/>
                          </a:solidFill>
                          <a:latin typeface="Times New Roman"/>
                          <a:cs typeface="Times New Roman"/>
                        </a:rPr>
                        <a:t>sentence</a:t>
                      </a:r>
                      <a:r>
                        <a:rPr sz="1400" spc="-40" dirty="0">
                          <a:solidFill>
                            <a:srgbClr val="595959"/>
                          </a:solidFill>
                          <a:latin typeface="Times New Roman"/>
                          <a:cs typeface="Times New Roman"/>
                        </a:rPr>
                        <a:t> </a:t>
                      </a:r>
                      <a:r>
                        <a:rPr sz="1400" dirty="0">
                          <a:solidFill>
                            <a:srgbClr val="595959"/>
                          </a:solidFill>
                          <a:latin typeface="Times New Roman"/>
                          <a:cs typeface="Times New Roman"/>
                        </a:rPr>
                        <a:t>–</a:t>
                      </a:r>
                      <a:r>
                        <a:rPr sz="1400" spc="-40" dirty="0">
                          <a:solidFill>
                            <a:srgbClr val="595959"/>
                          </a:solidFill>
                          <a:latin typeface="Times New Roman"/>
                          <a:cs typeface="Times New Roman"/>
                        </a:rPr>
                        <a:t> </a:t>
                      </a:r>
                      <a:r>
                        <a:rPr sz="1400" spc="-5" dirty="0">
                          <a:solidFill>
                            <a:srgbClr val="595959"/>
                          </a:solidFill>
                          <a:latin typeface="Times New Roman"/>
                          <a:cs typeface="Times New Roman"/>
                        </a:rPr>
                        <a:t>final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punctuation</a:t>
                      </a:r>
                      <a:endParaRPr sz="1400">
                        <a:latin typeface="Times New Roman"/>
                        <a:cs typeface="Times New Roman"/>
                      </a:endParaRPr>
                    </a:p>
                  </a:txBody>
                  <a:tcPr marL="0" marR="0" marT="6096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r>
                        <a:rPr sz="1400" spc="-20" dirty="0">
                          <a:solidFill>
                            <a:srgbClr val="595959"/>
                          </a:solidFill>
                          <a:latin typeface="Times New Roman"/>
                          <a:cs typeface="Times New Roman"/>
                        </a:rPr>
                        <a:t> </a:t>
                      </a:r>
                      <a:r>
                        <a:rPr sz="1400" dirty="0">
                          <a:solidFill>
                            <a:srgbClr val="595959"/>
                          </a:solidFill>
                          <a:latin typeface="Times New Roman"/>
                          <a:cs typeface="Times New Roman"/>
                        </a:rPr>
                        <a:t>!</a:t>
                      </a:r>
                      <a:r>
                        <a:rPr sz="1400" spc="-20" dirty="0">
                          <a:solidFill>
                            <a:srgbClr val="595959"/>
                          </a:solidFill>
                          <a:latin typeface="Times New Roman"/>
                          <a:cs typeface="Times New Roman"/>
                        </a:rPr>
                        <a:t> </a:t>
                      </a: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9"/>
                  </a:ext>
                </a:extLst>
              </a:tr>
              <a:tr h="518160">
                <a:tc>
                  <a:txBody>
                    <a:bodyPr/>
                    <a:lstStyle/>
                    <a:p>
                      <a:pPr marL="90805">
                        <a:lnSpc>
                          <a:spcPct val="100000"/>
                        </a:lnSpc>
                        <a:spcBef>
                          <a:spcPts val="359"/>
                        </a:spcBef>
                      </a:pPr>
                      <a:r>
                        <a:rPr sz="1400" dirty="0">
                          <a:solidFill>
                            <a:srgbClr val="595959"/>
                          </a:solidFill>
                          <a:latin typeface="Times New Roman"/>
                          <a:cs typeface="Times New Roman"/>
                        </a:rPr>
                        <a:t>RBS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adverb,</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superlative</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dirty="0">
                          <a:solidFill>
                            <a:srgbClr val="595959"/>
                          </a:solidFill>
                          <a:latin typeface="Times New Roman"/>
                          <a:cs typeface="Times New Roman"/>
                        </a:rPr>
                        <a:t>fastest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marR="941705">
                        <a:lnSpc>
                          <a:spcPts val="1600"/>
                        </a:lnSpc>
                        <a:spcBef>
                          <a:spcPts val="480"/>
                        </a:spcBef>
                      </a:pPr>
                      <a:r>
                        <a:rPr sz="1400" spc="-5" dirty="0">
                          <a:solidFill>
                            <a:srgbClr val="595959"/>
                          </a:solidFill>
                          <a:latin typeface="Times New Roman"/>
                          <a:cs typeface="Times New Roman"/>
                        </a:rPr>
                        <a:t>mi</a:t>
                      </a:r>
                      <a:r>
                        <a:rPr sz="1400" dirty="0">
                          <a:solidFill>
                            <a:srgbClr val="595959"/>
                          </a:solidFill>
                          <a:latin typeface="Times New Roman"/>
                          <a:cs typeface="Times New Roman"/>
                        </a:rPr>
                        <a:t>d</a:t>
                      </a:r>
                      <a:r>
                        <a:rPr sz="1400" spc="-5" dirty="0">
                          <a:solidFill>
                            <a:srgbClr val="595959"/>
                          </a:solidFill>
                          <a:latin typeface="Times New Roman"/>
                          <a:cs typeface="Times New Roman"/>
                        </a:rPr>
                        <a:t>-</a:t>
                      </a:r>
                      <a:r>
                        <a:rPr sz="1400" spc="5" dirty="0">
                          <a:solidFill>
                            <a:srgbClr val="595959"/>
                          </a:solidFill>
                          <a:latin typeface="Times New Roman"/>
                          <a:cs typeface="Times New Roman"/>
                        </a:rPr>
                        <a:t>s</a:t>
                      </a:r>
                      <a:r>
                        <a:rPr sz="1400" dirty="0">
                          <a:solidFill>
                            <a:srgbClr val="595959"/>
                          </a:solidFill>
                          <a:latin typeface="Times New Roman"/>
                          <a:cs typeface="Times New Roman"/>
                        </a:rPr>
                        <a:t>en</a:t>
                      </a:r>
                      <a:r>
                        <a:rPr sz="1400" spc="-5" dirty="0">
                          <a:solidFill>
                            <a:srgbClr val="595959"/>
                          </a:solidFill>
                          <a:latin typeface="Times New Roman"/>
                          <a:cs typeface="Times New Roman"/>
                        </a:rPr>
                        <a:t>t</a:t>
                      </a:r>
                      <a:r>
                        <a:rPr sz="1400" dirty="0">
                          <a:solidFill>
                            <a:srgbClr val="595959"/>
                          </a:solidFill>
                          <a:latin typeface="Times New Roman"/>
                          <a:cs typeface="Times New Roman"/>
                        </a:rPr>
                        <a:t>ence  </a:t>
                      </a:r>
                      <a:r>
                        <a:rPr sz="1400" spc="-5" dirty="0">
                          <a:solidFill>
                            <a:srgbClr val="595959"/>
                          </a:solidFill>
                          <a:latin typeface="Times New Roman"/>
                          <a:cs typeface="Times New Roman"/>
                        </a:rPr>
                        <a:t>punctuation</a:t>
                      </a:r>
                      <a:endParaRPr sz="1400">
                        <a:latin typeface="Times New Roman"/>
                        <a:cs typeface="Times New Roman"/>
                      </a:endParaRPr>
                    </a:p>
                  </a:txBody>
                  <a:tcPr marL="0" marR="0" marT="6096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dirty="0">
                          <a:solidFill>
                            <a:srgbClr val="595959"/>
                          </a:solidFill>
                          <a:latin typeface="Times New Roman"/>
                          <a:cs typeface="Times New Roman"/>
                        </a:rPr>
                        <a:t>:</a:t>
                      </a:r>
                      <a:r>
                        <a:rPr sz="1400" spc="-20"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10"/>
                  </a:ext>
                </a:extLst>
              </a:tr>
              <a:tr h="305486">
                <a:tc>
                  <a:txBody>
                    <a:bodyPr/>
                    <a:lstStyle/>
                    <a:p>
                      <a:pPr marL="90805">
                        <a:lnSpc>
                          <a:spcPct val="100000"/>
                        </a:lnSpc>
                        <a:spcBef>
                          <a:spcPts val="359"/>
                        </a:spcBef>
                      </a:pPr>
                      <a:r>
                        <a:rPr sz="1400" dirty="0">
                          <a:solidFill>
                            <a:srgbClr val="595959"/>
                          </a:solidFill>
                          <a:latin typeface="Times New Roman"/>
                          <a:cs typeface="Times New Roman"/>
                        </a:rPr>
                        <a:t>RP</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400" spc="-5" dirty="0">
                          <a:solidFill>
                            <a:srgbClr val="595959"/>
                          </a:solidFill>
                          <a:latin typeface="Times New Roman"/>
                          <a:cs typeface="Times New Roman"/>
                        </a:rPr>
                        <a:t>particle</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400" i="1" dirty="0">
                          <a:solidFill>
                            <a:srgbClr val="595959"/>
                          </a:solidFill>
                          <a:latin typeface="Times New Roman"/>
                          <a:cs typeface="Times New Roman"/>
                        </a:rPr>
                        <a:t>up,</a:t>
                      </a:r>
                      <a:r>
                        <a:rPr sz="1400" i="1" spc="-20" dirty="0">
                          <a:solidFill>
                            <a:srgbClr val="595959"/>
                          </a:solidFill>
                          <a:latin typeface="Times New Roman"/>
                          <a:cs typeface="Times New Roman"/>
                        </a:rPr>
                        <a:t> </a:t>
                      </a:r>
                      <a:r>
                        <a:rPr sz="1400" i="1" spc="-5" dirty="0">
                          <a:solidFill>
                            <a:srgbClr val="595959"/>
                          </a:solidFill>
                          <a:latin typeface="Times New Roman"/>
                          <a:cs typeface="Times New Roman"/>
                        </a:rPr>
                        <a:t>off</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nSpc>
                          <a:spcPct val="100000"/>
                        </a:lnSpc>
                      </a:pPr>
                      <a:endParaRPr sz="14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nSpc>
                          <a:spcPct val="100000"/>
                        </a:lnSpc>
                      </a:pPr>
                      <a:endParaRPr sz="14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nSpc>
                          <a:spcPct val="100000"/>
                        </a:lnSpc>
                      </a:pPr>
                      <a:endParaRPr sz="14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65784"/>
            <a:ext cx="6425565" cy="513080"/>
          </a:xfrm>
          <a:prstGeom prst="rect">
            <a:avLst/>
          </a:prstGeom>
        </p:spPr>
        <p:txBody>
          <a:bodyPr vert="horz" wrap="square" lIns="0" tIns="12700" rIns="0" bIns="0" rtlCol="0">
            <a:spAutoFit/>
          </a:bodyPr>
          <a:lstStyle/>
          <a:p>
            <a:pPr marL="12700">
              <a:lnSpc>
                <a:spcPct val="100000"/>
              </a:lnSpc>
              <a:spcBef>
                <a:spcPts val="100"/>
              </a:spcBef>
            </a:pPr>
            <a:r>
              <a:rPr sz="3200" spc="85" dirty="0"/>
              <a:t>Examples</a:t>
            </a:r>
            <a:r>
              <a:rPr sz="3200" spc="185" dirty="0"/>
              <a:t> </a:t>
            </a:r>
            <a:r>
              <a:rPr sz="3200" spc="50" dirty="0"/>
              <a:t>of</a:t>
            </a:r>
            <a:r>
              <a:rPr sz="3200" spc="180" dirty="0"/>
              <a:t> </a:t>
            </a:r>
            <a:r>
              <a:rPr sz="3200" spc="70" dirty="0"/>
              <a:t>Penn</a:t>
            </a:r>
            <a:r>
              <a:rPr sz="3200" spc="125" dirty="0"/>
              <a:t> </a:t>
            </a:r>
            <a:r>
              <a:rPr sz="3200" spc="70" dirty="0"/>
              <a:t>Treebank</a:t>
            </a:r>
            <a:r>
              <a:rPr sz="3200" spc="135" dirty="0"/>
              <a:t> </a:t>
            </a:r>
            <a:r>
              <a:rPr sz="3200" spc="50" dirty="0"/>
              <a:t>Tagging</a:t>
            </a:r>
            <a:endParaRPr sz="3200"/>
          </a:p>
        </p:txBody>
      </p:sp>
      <p:sp>
        <p:nvSpPr>
          <p:cNvPr id="4" name="object 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 name="object 3"/>
          <p:cNvSpPr txBox="1"/>
          <p:nvPr/>
        </p:nvSpPr>
        <p:spPr>
          <a:xfrm>
            <a:off x="892555" y="2306320"/>
            <a:ext cx="6111875" cy="16687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The/DT</a:t>
            </a:r>
            <a:r>
              <a:rPr sz="2200" spc="-35" dirty="0">
                <a:solidFill>
                  <a:srgbClr val="595959"/>
                </a:solidFill>
                <a:latin typeface="Times New Roman"/>
                <a:cs typeface="Times New Roman"/>
              </a:rPr>
              <a:t> </a:t>
            </a:r>
            <a:r>
              <a:rPr sz="2200" spc="-5" dirty="0">
                <a:solidFill>
                  <a:srgbClr val="595959"/>
                </a:solidFill>
                <a:latin typeface="Times New Roman"/>
                <a:cs typeface="Times New Roman"/>
              </a:rPr>
              <a:t>grand/JJ jury/NN commented/VBD</a:t>
            </a:r>
            <a:endParaRPr sz="2200">
              <a:latin typeface="Times New Roman"/>
              <a:cs typeface="Times New Roman"/>
            </a:endParaRPr>
          </a:p>
          <a:p>
            <a:pPr marL="12700">
              <a:lnSpc>
                <a:spcPct val="100000"/>
              </a:lnSpc>
              <a:spcBef>
                <a:spcPts val="60"/>
              </a:spcBef>
            </a:pPr>
            <a:r>
              <a:rPr sz="2200" dirty="0">
                <a:solidFill>
                  <a:srgbClr val="595959"/>
                </a:solidFill>
                <a:latin typeface="Times New Roman"/>
                <a:cs typeface="Times New Roman"/>
              </a:rPr>
              <a:t>on/IN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a/DT</a:t>
            </a:r>
            <a:r>
              <a:rPr sz="2200" spc="-35" dirty="0">
                <a:solidFill>
                  <a:srgbClr val="595959"/>
                </a:solidFill>
                <a:latin typeface="Times New Roman"/>
                <a:cs typeface="Times New Roman"/>
              </a:rPr>
              <a:t> </a:t>
            </a:r>
            <a:r>
              <a:rPr sz="2200" spc="-5" dirty="0">
                <a:solidFill>
                  <a:srgbClr val="595959"/>
                </a:solidFill>
                <a:latin typeface="Times New Roman"/>
                <a:cs typeface="Times New Roman"/>
              </a:rPr>
              <a:t>number/NN </a:t>
            </a:r>
            <a:r>
              <a:rPr sz="2200" dirty="0">
                <a:solidFill>
                  <a:srgbClr val="595959"/>
                </a:solidFill>
                <a:latin typeface="Times New Roman"/>
                <a:cs typeface="Times New Roman"/>
              </a:rPr>
              <a:t>of/IN</a:t>
            </a:r>
            <a:r>
              <a:rPr sz="2200" spc="-5" dirty="0">
                <a:solidFill>
                  <a:srgbClr val="595959"/>
                </a:solidFill>
                <a:latin typeface="Times New Roman"/>
                <a:cs typeface="Times New Roman"/>
              </a:rPr>
              <a:t> other/JJ</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topics/NNS</a:t>
            </a:r>
            <a:r>
              <a:rPr sz="2200" dirty="0">
                <a:solidFill>
                  <a:srgbClr val="595959"/>
                </a:solidFill>
                <a:latin typeface="Times New Roman"/>
                <a:cs typeface="Times New Roman"/>
              </a:rPr>
              <a:t> ./.</a:t>
            </a:r>
            <a:endParaRPr sz="2200">
              <a:latin typeface="Times New Roman"/>
              <a:cs typeface="Times New Roman"/>
            </a:endParaRPr>
          </a:p>
          <a:p>
            <a:pPr marL="12700">
              <a:lnSpc>
                <a:spcPct val="100000"/>
              </a:lnSpc>
              <a:spcBef>
                <a:spcPts val="1160"/>
              </a:spcBef>
            </a:pPr>
            <a:r>
              <a:rPr sz="2200" spc="-5" dirty="0">
                <a:solidFill>
                  <a:srgbClr val="595959"/>
                </a:solidFill>
                <a:latin typeface="Times New Roman"/>
                <a:cs typeface="Times New Roman"/>
              </a:rPr>
              <a:t>Book/VB</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that/DT</a:t>
            </a:r>
            <a:r>
              <a:rPr sz="2200" spc="-35" dirty="0">
                <a:solidFill>
                  <a:srgbClr val="595959"/>
                </a:solidFill>
                <a:latin typeface="Times New Roman"/>
                <a:cs typeface="Times New Roman"/>
              </a:rPr>
              <a:t> </a:t>
            </a:r>
            <a:r>
              <a:rPr sz="2200" spc="-5" dirty="0">
                <a:solidFill>
                  <a:srgbClr val="595959"/>
                </a:solidFill>
                <a:latin typeface="Times New Roman"/>
                <a:cs typeface="Times New Roman"/>
              </a:rPr>
              <a:t>flight/NN </a:t>
            </a:r>
            <a:r>
              <a:rPr sz="2200" dirty="0">
                <a:solidFill>
                  <a:srgbClr val="595959"/>
                </a:solidFill>
                <a:latin typeface="Times New Roman"/>
                <a:cs typeface="Times New Roman"/>
              </a:rPr>
              <a:t>./.</a:t>
            </a:r>
            <a:endParaRPr sz="2200">
              <a:latin typeface="Times New Roman"/>
              <a:cs typeface="Times New Roman"/>
            </a:endParaRPr>
          </a:p>
          <a:p>
            <a:pPr marL="12700">
              <a:lnSpc>
                <a:spcPct val="100000"/>
              </a:lnSpc>
              <a:spcBef>
                <a:spcPts val="1160"/>
              </a:spcBef>
            </a:pPr>
            <a:r>
              <a:rPr sz="2200" spc="-5" dirty="0">
                <a:solidFill>
                  <a:srgbClr val="595959"/>
                </a:solidFill>
                <a:latin typeface="Times New Roman"/>
                <a:cs typeface="Times New Roman"/>
              </a:rPr>
              <a:t>Does/VBZ</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that/DT</a:t>
            </a:r>
            <a:r>
              <a:rPr sz="2200" spc="-30" dirty="0">
                <a:solidFill>
                  <a:srgbClr val="595959"/>
                </a:solidFill>
                <a:latin typeface="Times New Roman"/>
                <a:cs typeface="Times New Roman"/>
              </a:rPr>
              <a:t> </a:t>
            </a:r>
            <a:r>
              <a:rPr sz="2200" spc="-5" dirty="0">
                <a:solidFill>
                  <a:srgbClr val="595959"/>
                </a:solidFill>
                <a:latin typeface="Times New Roman"/>
                <a:cs typeface="Times New Roman"/>
              </a:rPr>
              <a:t>flight/NN</a:t>
            </a:r>
            <a:r>
              <a:rPr sz="2200" dirty="0">
                <a:solidFill>
                  <a:srgbClr val="595959"/>
                </a:solidFill>
                <a:latin typeface="Times New Roman"/>
                <a:cs typeface="Times New Roman"/>
              </a:rPr>
              <a:t> </a:t>
            </a:r>
            <a:r>
              <a:rPr sz="2200" spc="-5" dirty="0">
                <a:solidFill>
                  <a:srgbClr val="595959"/>
                </a:solidFill>
                <a:latin typeface="Times New Roman"/>
                <a:cs typeface="Times New Roman"/>
              </a:rPr>
              <a:t>serve/VB</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dinner/NN</a:t>
            </a:r>
            <a:r>
              <a:rPr sz="2200" dirty="0">
                <a:solidFill>
                  <a:srgbClr val="595959"/>
                </a:solidFill>
                <a:latin typeface="Times New Roman"/>
                <a:cs typeface="Times New Roman"/>
              </a:rPr>
              <a:t> </a:t>
            </a:r>
            <a:r>
              <a:rPr sz="2200" spc="-5" dirty="0">
                <a:solidFill>
                  <a:srgbClr val="595959"/>
                </a:solidFill>
                <a:latin typeface="Times New Roman"/>
                <a:cs typeface="Times New Roman"/>
              </a:rPr>
              <a:t>?/?</a:t>
            </a:r>
            <a:endParaRPr sz="22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50275" y="5026177"/>
            <a:ext cx="4141470" cy="1300480"/>
          </a:xfrm>
          <a:prstGeom prst="rect">
            <a:avLst/>
          </a:prstGeom>
        </p:spPr>
        <p:txBody>
          <a:bodyPr vert="horz" wrap="square" lIns="0" tIns="30480" rIns="0" bIns="0" rtlCol="0">
            <a:spAutoFit/>
          </a:bodyPr>
          <a:lstStyle/>
          <a:p>
            <a:pPr marL="12700" marR="5080" indent="1123950">
              <a:lnSpc>
                <a:spcPts val="5000"/>
              </a:lnSpc>
              <a:spcBef>
                <a:spcPts val="240"/>
              </a:spcBef>
            </a:pPr>
            <a:r>
              <a:rPr sz="4200" spc="135" dirty="0">
                <a:solidFill>
                  <a:srgbClr val="EE5612"/>
                </a:solidFill>
                <a:latin typeface="Times New Roman"/>
                <a:cs typeface="Times New Roman"/>
              </a:rPr>
              <a:t>POS</a:t>
            </a:r>
            <a:r>
              <a:rPr sz="4200" spc="325" dirty="0">
                <a:solidFill>
                  <a:srgbClr val="EE5612"/>
                </a:solidFill>
                <a:latin typeface="Times New Roman"/>
                <a:cs typeface="Times New Roman"/>
              </a:rPr>
              <a:t> </a:t>
            </a:r>
            <a:r>
              <a:rPr sz="4200" spc="165" dirty="0">
                <a:solidFill>
                  <a:srgbClr val="EE5612"/>
                </a:solidFill>
                <a:latin typeface="Times New Roman"/>
                <a:cs typeface="Times New Roman"/>
              </a:rPr>
              <a:t>Classes </a:t>
            </a:r>
            <a:r>
              <a:rPr sz="4200" spc="-1035" dirty="0">
                <a:solidFill>
                  <a:srgbClr val="EE5612"/>
                </a:solidFill>
                <a:latin typeface="Times New Roman"/>
                <a:cs typeface="Times New Roman"/>
              </a:rPr>
              <a:t> </a:t>
            </a:r>
            <a:r>
              <a:rPr sz="4200" spc="95" dirty="0">
                <a:solidFill>
                  <a:srgbClr val="EE5612"/>
                </a:solidFill>
                <a:latin typeface="Times New Roman"/>
                <a:cs typeface="Times New Roman"/>
              </a:rPr>
              <a:t>of</a:t>
            </a:r>
            <a:r>
              <a:rPr sz="4200" spc="360" dirty="0">
                <a:solidFill>
                  <a:srgbClr val="EE5612"/>
                </a:solidFill>
                <a:latin typeface="Times New Roman"/>
                <a:cs typeface="Times New Roman"/>
              </a:rPr>
              <a:t> </a:t>
            </a:r>
            <a:r>
              <a:rPr sz="4200" spc="165" dirty="0">
                <a:solidFill>
                  <a:srgbClr val="EE5612"/>
                </a:solidFill>
                <a:latin typeface="Times New Roman"/>
                <a:cs typeface="Times New Roman"/>
              </a:rPr>
              <a:t>English</a:t>
            </a:r>
            <a:r>
              <a:rPr sz="4200" spc="295" dirty="0">
                <a:solidFill>
                  <a:srgbClr val="EE5612"/>
                </a:solidFill>
                <a:latin typeface="Times New Roman"/>
                <a:cs typeface="Times New Roman"/>
              </a:rPr>
              <a:t> </a:t>
            </a:r>
            <a:r>
              <a:rPr sz="4200" spc="125" dirty="0">
                <a:solidFill>
                  <a:srgbClr val="EE5612"/>
                </a:solidFill>
                <a:latin typeface="Times New Roman"/>
                <a:cs typeface="Times New Roman"/>
              </a:rPr>
              <a:t>Words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31722"/>
            <a:ext cx="4745355" cy="665480"/>
          </a:xfrm>
          <a:prstGeom prst="rect">
            <a:avLst/>
          </a:prstGeom>
        </p:spPr>
        <p:txBody>
          <a:bodyPr vert="horz" wrap="square" lIns="0" tIns="12700" rIns="0" bIns="0" rtlCol="0">
            <a:spAutoFit/>
          </a:bodyPr>
          <a:lstStyle/>
          <a:p>
            <a:pPr marL="12700">
              <a:lnSpc>
                <a:spcPct val="100000"/>
              </a:lnSpc>
              <a:spcBef>
                <a:spcPts val="100"/>
              </a:spcBef>
            </a:pPr>
            <a:r>
              <a:rPr spc="80" dirty="0"/>
              <a:t>Nouns</a:t>
            </a:r>
            <a:r>
              <a:rPr spc="150" dirty="0"/>
              <a:t> </a:t>
            </a:r>
            <a:r>
              <a:rPr spc="65" dirty="0"/>
              <a:t>and</a:t>
            </a:r>
            <a:r>
              <a:rPr spc="150" dirty="0"/>
              <a:t> </a:t>
            </a:r>
            <a:r>
              <a:rPr spc="85" dirty="0"/>
              <a:t>Numerals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635683" y="1657629"/>
            <a:ext cx="7543165" cy="4872990"/>
          </a:xfrm>
          <a:prstGeom prst="rect">
            <a:avLst/>
          </a:prstGeom>
        </p:spPr>
        <p:txBody>
          <a:bodyPr vert="horz" wrap="square" lIns="0" tIns="104775" rIns="0" bIns="0" rtlCol="0">
            <a:spAutoFit/>
          </a:bodyPr>
          <a:lstStyle/>
          <a:p>
            <a:pPr marL="12700">
              <a:lnSpc>
                <a:spcPct val="100000"/>
              </a:lnSpc>
              <a:spcBef>
                <a:spcPts val="825"/>
              </a:spcBef>
            </a:pPr>
            <a:r>
              <a:rPr sz="2200" b="1" spc="-5" dirty="0">
                <a:solidFill>
                  <a:srgbClr val="595959"/>
                </a:solidFill>
                <a:latin typeface="Times New Roman"/>
                <a:cs typeface="Times New Roman"/>
              </a:rPr>
              <a:t>Nouns:</a:t>
            </a:r>
            <a:r>
              <a:rPr sz="2200" b="1" spc="-10" dirty="0">
                <a:solidFill>
                  <a:srgbClr val="595959"/>
                </a:solidFill>
                <a:latin typeface="Times New Roman"/>
                <a:cs typeface="Times New Roman"/>
              </a:rPr>
              <a:t> </a:t>
            </a:r>
            <a:r>
              <a:rPr sz="2200" spc="-5" dirty="0">
                <a:solidFill>
                  <a:srgbClr val="595959"/>
                </a:solidFill>
                <a:latin typeface="Times New Roman"/>
                <a:cs typeface="Times New Roman"/>
              </a:rPr>
              <a:t>people, places,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things</a:t>
            </a:r>
            <a:endParaRPr sz="2200">
              <a:latin typeface="Times New Roman"/>
              <a:cs typeface="Times New Roman"/>
            </a:endParaRPr>
          </a:p>
          <a:p>
            <a:pPr marL="48895">
              <a:lnSpc>
                <a:spcPct val="100000"/>
              </a:lnSpc>
              <a:spcBef>
                <a:spcPts val="6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Nouns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can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further</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subdivided</a:t>
            </a:r>
            <a:endParaRPr sz="2000">
              <a:latin typeface="Times New Roman"/>
              <a:cs typeface="Times New Roman"/>
            </a:endParaRPr>
          </a:p>
          <a:p>
            <a:pPr marL="368935" marR="142240" indent="-137160">
              <a:lnSpc>
                <a:spcPct val="100000"/>
              </a:lnSpc>
              <a:spcBef>
                <a:spcPts val="6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Proper </a:t>
            </a:r>
            <a:r>
              <a:rPr sz="2000" dirty="0">
                <a:solidFill>
                  <a:srgbClr val="595959"/>
                </a:solidFill>
                <a:latin typeface="Times New Roman"/>
                <a:cs typeface="Times New Roman"/>
              </a:rPr>
              <a:t>nouns </a:t>
            </a:r>
            <a:r>
              <a:rPr sz="2000" spc="-5" dirty="0">
                <a:solidFill>
                  <a:srgbClr val="595959"/>
                </a:solidFill>
                <a:latin typeface="Times New Roman"/>
                <a:cs typeface="Times New Roman"/>
              </a:rPr>
              <a:t>are usually </a:t>
            </a:r>
            <a:r>
              <a:rPr sz="2000" spc="-10" dirty="0">
                <a:solidFill>
                  <a:srgbClr val="595959"/>
                </a:solidFill>
                <a:latin typeface="Times New Roman"/>
                <a:cs typeface="Times New Roman"/>
              </a:rPr>
              <a:t>capitalized </a:t>
            </a:r>
            <a:r>
              <a:rPr sz="2000" spc="-5" dirty="0">
                <a:solidFill>
                  <a:srgbClr val="595959"/>
                </a:solidFill>
                <a:latin typeface="Times New Roman"/>
                <a:cs typeface="Times New Roman"/>
              </a:rPr>
              <a:t>in English </a:t>
            </a:r>
            <a:r>
              <a:rPr sz="2000" spc="-30" dirty="0">
                <a:solidFill>
                  <a:srgbClr val="595959"/>
                </a:solidFill>
                <a:latin typeface="Times New Roman"/>
                <a:cs typeface="Times New Roman"/>
              </a:rPr>
              <a:t>(</a:t>
            </a:r>
            <a:r>
              <a:rPr sz="2000" i="1" spc="-30" dirty="0">
                <a:solidFill>
                  <a:srgbClr val="595959"/>
                </a:solidFill>
                <a:latin typeface="Times New Roman"/>
                <a:cs typeface="Times New Roman"/>
              </a:rPr>
              <a:t>Boulder, </a:t>
            </a:r>
            <a:r>
              <a:rPr sz="2000" i="1" spc="-20" dirty="0">
                <a:solidFill>
                  <a:srgbClr val="595959"/>
                </a:solidFill>
                <a:latin typeface="Times New Roman"/>
                <a:cs typeface="Times New Roman"/>
              </a:rPr>
              <a:t>Granby, </a:t>
            </a:r>
            <a:r>
              <a:rPr sz="2000" i="1" spc="-5" dirty="0">
                <a:solidFill>
                  <a:srgbClr val="595959"/>
                </a:solidFill>
                <a:latin typeface="Times New Roman"/>
                <a:cs typeface="Times New Roman"/>
              </a:rPr>
              <a:t>Eli </a:t>
            </a:r>
            <a:r>
              <a:rPr sz="2000" i="1" spc="-484" dirty="0">
                <a:solidFill>
                  <a:srgbClr val="595959"/>
                </a:solidFill>
                <a:latin typeface="Times New Roman"/>
                <a:cs typeface="Times New Roman"/>
              </a:rPr>
              <a:t> </a:t>
            </a:r>
            <a:r>
              <a:rPr sz="2000" i="1" spc="-5" dirty="0">
                <a:solidFill>
                  <a:srgbClr val="595959"/>
                </a:solidFill>
                <a:latin typeface="Times New Roman"/>
                <a:cs typeface="Times New Roman"/>
              </a:rPr>
              <a:t>Manning</a:t>
            </a:r>
            <a:r>
              <a:rPr sz="2000" spc="-5" dirty="0">
                <a:solidFill>
                  <a:srgbClr val="595959"/>
                </a:solidFill>
                <a:latin typeface="Times New Roman"/>
                <a:cs typeface="Times New Roman"/>
              </a:rPr>
              <a:t>)</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Common</a:t>
            </a:r>
            <a:r>
              <a:rPr sz="2000" spc="-15" dirty="0">
                <a:solidFill>
                  <a:srgbClr val="595959"/>
                </a:solidFill>
                <a:latin typeface="Times New Roman"/>
                <a:cs typeface="Times New Roman"/>
              </a:rPr>
              <a:t> </a:t>
            </a:r>
            <a:r>
              <a:rPr sz="2000" dirty="0">
                <a:solidFill>
                  <a:srgbClr val="595959"/>
                </a:solidFill>
                <a:latin typeface="Times New Roman"/>
                <a:cs typeface="Times New Roman"/>
              </a:rPr>
              <a:t>nouns</a:t>
            </a:r>
            <a:endParaRPr sz="2000">
              <a:latin typeface="Times New Roman"/>
              <a:cs typeface="Times New Roman"/>
            </a:endParaRPr>
          </a:p>
          <a:p>
            <a:pPr marL="514984" marR="5080" indent="-13716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Count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(have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plurals,</a:t>
            </a:r>
            <a:r>
              <a:rPr sz="2000" dirty="0">
                <a:solidFill>
                  <a:srgbClr val="595959"/>
                </a:solidFill>
                <a:latin typeface="Times New Roman"/>
                <a:cs typeface="Times New Roman"/>
              </a:rPr>
              <a:t> </a:t>
            </a:r>
            <a:r>
              <a:rPr sz="2000" spc="-5" dirty="0">
                <a:solidFill>
                  <a:srgbClr val="595959"/>
                </a:solidFill>
                <a:latin typeface="Times New Roman"/>
                <a:cs typeface="Times New Roman"/>
              </a:rPr>
              <a:t>get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counted:</a:t>
            </a:r>
            <a:r>
              <a:rPr sz="2000" spc="-10" dirty="0">
                <a:solidFill>
                  <a:srgbClr val="595959"/>
                </a:solidFill>
                <a:latin typeface="Times New Roman"/>
                <a:cs typeface="Times New Roman"/>
              </a:rPr>
              <a:t> </a:t>
            </a:r>
            <a:r>
              <a:rPr sz="2000" i="1" spc="-5" dirty="0">
                <a:solidFill>
                  <a:srgbClr val="595959"/>
                </a:solidFill>
                <a:latin typeface="Times New Roman"/>
                <a:cs typeface="Times New Roman"/>
              </a:rPr>
              <a:t>chair/chairs,</a:t>
            </a:r>
            <a:r>
              <a:rPr sz="2000" i="1" dirty="0">
                <a:solidFill>
                  <a:srgbClr val="595959"/>
                </a:solidFill>
                <a:latin typeface="Times New Roman"/>
                <a:cs typeface="Times New Roman"/>
              </a:rPr>
              <a:t> one</a:t>
            </a:r>
            <a:r>
              <a:rPr sz="2000" i="1" spc="-10" dirty="0">
                <a:solidFill>
                  <a:srgbClr val="595959"/>
                </a:solidFill>
                <a:latin typeface="Times New Roman"/>
                <a:cs typeface="Times New Roman"/>
              </a:rPr>
              <a:t> </a:t>
            </a:r>
            <a:r>
              <a:rPr sz="2000" i="1" spc="-40" dirty="0">
                <a:solidFill>
                  <a:srgbClr val="595959"/>
                </a:solidFill>
                <a:latin typeface="Times New Roman"/>
                <a:cs typeface="Times New Roman"/>
              </a:rPr>
              <a:t>chair,</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two chairs</a:t>
            </a:r>
            <a:r>
              <a:rPr sz="2000" spc="-5" dirty="0">
                <a:solidFill>
                  <a:srgbClr val="595959"/>
                </a:solidFill>
                <a:latin typeface="Times New Roman"/>
                <a:cs typeface="Times New Roman"/>
              </a:rPr>
              <a: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vs.</a:t>
            </a:r>
            <a:endParaRPr sz="2000">
              <a:latin typeface="Times New Roman"/>
              <a:cs typeface="Times New Roman"/>
            </a:endParaRPr>
          </a:p>
          <a:p>
            <a:pPr marL="377825">
              <a:lnSpc>
                <a:spcPct val="100000"/>
              </a:lnSpc>
              <a:spcBef>
                <a:spcPts val="6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Mass </a:t>
            </a:r>
            <a:r>
              <a:rPr sz="2000" spc="-10" dirty="0">
                <a:solidFill>
                  <a:srgbClr val="595959"/>
                </a:solidFill>
                <a:latin typeface="Times New Roman"/>
                <a:cs typeface="Times New Roman"/>
              </a:rPr>
              <a:t>(don’t</a:t>
            </a:r>
            <a:r>
              <a:rPr sz="2000" spc="-5" dirty="0">
                <a:solidFill>
                  <a:srgbClr val="595959"/>
                </a:solidFill>
                <a:latin typeface="Times New Roman"/>
                <a:cs typeface="Times New Roman"/>
              </a:rPr>
              <a:t> get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counted:</a:t>
            </a:r>
            <a:r>
              <a:rPr sz="2000" dirty="0">
                <a:solidFill>
                  <a:srgbClr val="595959"/>
                </a:solidFill>
                <a:latin typeface="Times New Roman"/>
                <a:cs typeface="Times New Roman"/>
              </a:rPr>
              <a:t> </a:t>
            </a:r>
            <a:r>
              <a:rPr sz="2000" i="1" spc="-15" dirty="0">
                <a:solidFill>
                  <a:srgbClr val="595959"/>
                </a:solidFill>
                <a:latin typeface="Times New Roman"/>
                <a:cs typeface="Times New Roman"/>
              </a:rPr>
              <a:t>furniture,</a:t>
            </a:r>
            <a:r>
              <a:rPr sz="2000" i="1" dirty="0">
                <a:solidFill>
                  <a:srgbClr val="595959"/>
                </a:solidFill>
                <a:latin typeface="Times New Roman"/>
                <a:cs typeface="Times New Roman"/>
              </a:rPr>
              <a:t> </a:t>
            </a:r>
            <a:r>
              <a:rPr sz="2000" i="1" spc="-30" dirty="0">
                <a:solidFill>
                  <a:srgbClr val="595959"/>
                </a:solidFill>
                <a:latin typeface="Times New Roman"/>
                <a:cs typeface="Times New Roman"/>
              </a:rPr>
              <a:t>snow,</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salt,</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communism</a:t>
            </a:r>
            <a:r>
              <a:rPr sz="2000" spc="-5" dirty="0">
                <a:solidFill>
                  <a:srgbClr val="595959"/>
                </a:solidFill>
                <a:latin typeface="Times New Roman"/>
                <a:cs typeface="Times New Roman"/>
              </a:rPr>
              <a:t>)</a:t>
            </a:r>
            <a:endParaRPr sz="2000">
              <a:latin typeface="Times New Roman"/>
              <a:cs typeface="Times New Roman"/>
            </a:endParaRPr>
          </a:p>
          <a:p>
            <a:pPr marL="48895">
              <a:lnSpc>
                <a:spcPct val="100000"/>
              </a:lnSpc>
              <a:spcBef>
                <a:spcPts val="6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Properties</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20" dirty="0">
                <a:solidFill>
                  <a:srgbClr val="595959"/>
                </a:solidFill>
                <a:latin typeface="Times New Roman"/>
                <a:cs typeface="Times New Roman"/>
              </a:rPr>
              <a:t> </a:t>
            </a:r>
            <a:r>
              <a:rPr sz="2000" dirty="0">
                <a:solidFill>
                  <a:srgbClr val="595959"/>
                </a:solidFill>
                <a:latin typeface="Times New Roman"/>
                <a:cs typeface="Times New Roman"/>
              </a:rPr>
              <a:t>nouns</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preceded</a:t>
            </a:r>
            <a:r>
              <a:rPr sz="2000" dirty="0">
                <a:solidFill>
                  <a:srgbClr val="595959"/>
                </a:solidFill>
                <a:latin typeface="Times New Roman"/>
                <a:cs typeface="Times New Roman"/>
              </a:rPr>
              <a:t> by</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5" dirty="0">
                <a:solidFill>
                  <a:srgbClr val="595959"/>
                </a:solidFill>
                <a:latin typeface="Times New Roman"/>
                <a:cs typeface="Times New Roman"/>
              </a:rPr>
              <a:t>determiner,</a:t>
            </a:r>
            <a:r>
              <a:rPr sz="2000" dirty="0">
                <a:solidFill>
                  <a:srgbClr val="595959"/>
                </a:solidFill>
                <a:latin typeface="Times New Roman"/>
                <a:cs typeface="Times New Roman"/>
              </a:rPr>
              <a:t> </a:t>
            </a:r>
            <a:r>
              <a:rPr sz="2000" spc="-5" dirty="0">
                <a:solidFill>
                  <a:srgbClr val="595959"/>
                </a:solidFill>
                <a:latin typeface="Times New Roman"/>
                <a:cs typeface="Times New Roman"/>
              </a:rPr>
              <a:t>adjectives, </a:t>
            </a:r>
            <a:r>
              <a:rPr sz="2000" spc="-10" dirty="0">
                <a:solidFill>
                  <a:srgbClr val="595959"/>
                </a:solidFill>
                <a:latin typeface="Times New Roman"/>
                <a:cs typeface="Times New Roman"/>
              </a:rPr>
              <a:t>etc.</a:t>
            </a:r>
            <a:endParaRPr sz="2000">
              <a:latin typeface="Times New Roman"/>
              <a:cs typeface="Times New Roman"/>
            </a:endParaRPr>
          </a:p>
          <a:p>
            <a:pPr marL="377825">
              <a:lnSpc>
                <a:spcPct val="100000"/>
              </a:lnSpc>
              <a:spcBef>
                <a:spcPts val="600"/>
              </a:spcBef>
              <a:tabLst>
                <a:tab pos="572135" algn="l"/>
              </a:tabLst>
            </a:pPr>
            <a:r>
              <a:rPr sz="1800" spc="-10" dirty="0">
                <a:solidFill>
                  <a:srgbClr val="002060"/>
                </a:solidFill>
                <a:latin typeface="Impact"/>
                <a:cs typeface="Impact"/>
              </a:rPr>
              <a:t>­	</a:t>
            </a:r>
            <a:r>
              <a:rPr sz="1800" spc="-5" dirty="0">
                <a:solidFill>
                  <a:srgbClr val="595959"/>
                </a:solidFill>
                <a:latin typeface="Times New Roman"/>
                <a:cs typeface="Times New Roman"/>
              </a:rPr>
              <a:t>(But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there</a:t>
            </a:r>
            <a:r>
              <a:rPr sz="1800" dirty="0">
                <a:solidFill>
                  <a:srgbClr val="595959"/>
                </a:solidFill>
                <a:latin typeface="Times New Roman"/>
                <a:cs typeface="Times New Roman"/>
              </a:rPr>
              <a:t> are </a:t>
            </a:r>
            <a:r>
              <a:rPr sz="1800" spc="-5" dirty="0">
                <a:solidFill>
                  <a:srgbClr val="595959"/>
                </a:solidFill>
                <a:latin typeface="Times New Roman"/>
                <a:cs typeface="Times New Roman"/>
              </a:rPr>
              <a:t>differences </a:t>
            </a:r>
            <a:r>
              <a:rPr sz="1800" dirty="0">
                <a:solidFill>
                  <a:srgbClr val="595959"/>
                </a:solidFill>
                <a:latin typeface="Times New Roman"/>
                <a:cs typeface="Times New Roman"/>
              </a:rPr>
              <a:t>for proper and </a:t>
            </a:r>
            <a:r>
              <a:rPr sz="1800" spc="-5" dirty="0">
                <a:solidFill>
                  <a:srgbClr val="595959"/>
                </a:solidFill>
                <a:latin typeface="Times New Roman"/>
                <a:cs typeface="Times New Roman"/>
              </a:rPr>
              <a:t>common</a:t>
            </a:r>
            <a:r>
              <a:rPr sz="1800" dirty="0">
                <a:solidFill>
                  <a:srgbClr val="595959"/>
                </a:solidFill>
                <a:latin typeface="Times New Roman"/>
                <a:cs typeface="Times New Roman"/>
              </a:rPr>
              <a:t> </a:t>
            </a:r>
            <a:r>
              <a:rPr sz="1800" spc="-5" dirty="0">
                <a:solidFill>
                  <a:srgbClr val="595959"/>
                </a:solidFill>
                <a:latin typeface="Times New Roman"/>
                <a:cs typeface="Times New Roman"/>
              </a:rPr>
              <a:t>nouns)</a:t>
            </a:r>
            <a:endParaRPr sz="1800">
              <a:latin typeface="Times New Roman"/>
              <a:cs typeface="Times New Roman"/>
            </a:endParaRPr>
          </a:p>
          <a:p>
            <a:pPr marR="2473960" algn="ctr">
              <a:lnSpc>
                <a:spcPct val="100000"/>
              </a:lnSpc>
              <a:spcBef>
                <a:spcPts val="54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Can take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possessives</a:t>
            </a:r>
            <a:r>
              <a:rPr sz="2000" spc="-10" dirty="0">
                <a:solidFill>
                  <a:srgbClr val="595959"/>
                </a:solidFill>
                <a:latin typeface="Times New Roman"/>
                <a:cs typeface="Times New Roman"/>
              </a:rPr>
              <a:t> </a:t>
            </a:r>
            <a:r>
              <a:rPr sz="2000" spc="-50" dirty="0">
                <a:solidFill>
                  <a:srgbClr val="595959"/>
                </a:solidFill>
                <a:latin typeface="Times New Roman"/>
                <a:cs typeface="Times New Roman"/>
              </a:rPr>
              <a:t>(</a:t>
            </a:r>
            <a:r>
              <a:rPr sz="2000" i="1" spc="-50" dirty="0">
                <a:solidFill>
                  <a:srgbClr val="595959"/>
                </a:solidFill>
                <a:latin typeface="Times New Roman"/>
                <a:cs typeface="Times New Roman"/>
              </a:rPr>
              <a:t>IBM’s</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annual</a:t>
            </a:r>
            <a:r>
              <a:rPr sz="2000" i="1" spc="-10" dirty="0">
                <a:solidFill>
                  <a:srgbClr val="595959"/>
                </a:solidFill>
                <a:latin typeface="Times New Roman"/>
                <a:cs typeface="Times New Roman"/>
              </a:rPr>
              <a:t> </a:t>
            </a:r>
            <a:r>
              <a:rPr sz="2000" i="1" spc="-15" dirty="0">
                <a:solidFill>
                  <a:srgbClr val="595959"/>
                </a:solidFill>
                <a:latin typeface="Times New Roman"/>
                <a:cs typeface="Times New Roman"/>
              </a:rPr>
              <a:t>review</a:t>
            </a:r>
            <a:r>
              <a:rPr sz="2000" spc="-15" dirty="0">
                <a:solidFill>
                  <a:srgbClr val="595959"/>
                </a:solidFill>
                <a:latin typeface="Times New Roman"/>
                <a:cs typeface="Times New Roman"/>
              </a:rPr>
              <a:t>)</a:t>
            </a:r>
            <a:endParaRPr sz="2000">
              <a:latin typeface="Times New Roman"/>
              <a:cs typeface="Times New Roman"/>
            </a:endParaRPr>
          </a:p>
          <a:p>
            <a:pPr marR="2527300" algn="ctr">
              <a:lnSpc>
                <a:spcPct val="100000"/>
              </a:lnSpc>
              <a:spcBef>
                <a:spcPts val="600"/>
              </a:spcBef>
            </a:pPr>
            <a:r>
              <a:rPr sz="2200" spc="-5" dirty="0">
                <a:solidFill>
                  <a:srgbClr val="595959"/>
                </a:solidFill>
                <a:latin typeface="Times New Roman"/>
                <a:cs typeface="Times New Roman"/>
              </a:rPr>
              <a:t>Numerals,</a:t>
            </a:r>
            <a:r>
              <a:rPr sz="2200" dirty="0">
                <a:solidFill>
                  <a:srgbClr val="595959"/>
                </a:solidFill>
                <a:latin typeface="Times New Roman"/>
                <a:cs typeface="Times New Roman"/>
              </a:rPr>
              <a:t> </a:t>
            </a:r>
            <a:r>
              <a:rPr sz="2200" spc="-5" dirty="0">
                <a:solidFill>
                  <a:srgbClr val="595959"/>
                </a:solidFill>
                <a:latin typeface="Times New Roman"/>
                <a:cs typeface="Times New Roman"/>
              </a:rPr>
              <a:t>ordinals:</a:t>
            </a:r>
            <a:r>
              <a:rPr sz="2200" dirty="0">
                <a:solidFill>
                  <a:srgbClr val="595959"/>
                </a:solidFill>
                <a:latin typeface="Times New Roman"/>
                <a:cs typeface="Times New Roman"/>
              </a:rPr>
              <a:t> </a:t>
            </a:r>
            <a:r>
              <a:rPr sz="2200" i="1" spc="-5" dirty="0">
                <a:solidFill>
                  <a:srgbClr val="595959"/>
                </a:solidFill>
                <a:latin typeface="Times New Roman"/>
                <a:cs typeface="Times New Roman"/>
              </a:rPr>
              <a:t>one,</a:t>
            </a:r>
            <a:r>
              <a:rPr sz="2200" i="1" dirty="0">
                <a:solidFill>
                  <a:srgbClr val="595959"/>
                </a:solidFill>
                <a:latin typeface="Times New Roman"/>
                <a:cs typeface="Times New Roman"/>
              </a:rPr>
              <a:t> </a:t>
            </a:r>
            <a:r>
              <a:rPr sz="2200" i="1" spc="-5" dirty="0">
                <a:solidFill>
                  <a:srgbClr val="595959"/>
                </a:solidFill>
                <a:latin typeface="Times New Roman"/>
                <a:cs typeface="Times New Roman"/>
              </a:rPr>
              <a:t>two,</a:t>
            </a:r>
            <a:r>
              <a:rPr sz="2200" i="1" dirty="0">
                <a:solidFill>
                  <a:srgbClr val="595959"/>
                </a:solidFill>
                <a:latin typeface="Times New Roman"/>
                <a:cs typeface="Times New Roman"/>
              </a:rPr>
              <a:t> </a:t>
            </a:r>
            <a:r>
              <a:rPr sz="2200" i="1" spc="-20" dirty="0">
                <a:solidFill>
                  <a:srgbClr val="595959"/>
                </a:solidFill>
                <a:latin typeface="Times New Roman"/>
                <a:cs typeface="Times New Roman"/>
              </a:rPr>
              <a:t>three,</a:t>
            </a:r>
            <a:r>
              <a:rPr sz="2200" i="1" dirty="0">
                <a:solidFill>
                  <a:srgbClr val="595959"/>
                </a:solidFill>
                <a:latin typeface="Times New Roman"/>
                <a:cs typeface="Times New Roman"/>
              </a:rPr>
              <a:t> </a:t>
            </a:r>
            <a:r>
              <a:rPr sz="2200" i="1" spc="-15" dirty="0">
                <a:solidFill>
                  <a:srgbClr val="595959"/>
                </a:solidFill>
                <a:latin typeface="Times New Roman"/>
                <a:cs typeface="Times New Roman"/>
              </a:rPr>
              <a:t>third,</a:t>
            </a:r>
            <a:r>
              <a:rPr sz="2200" i="1" dirty="0">
                <a:solidFill>
                  <a:srgbClr val="595959"/>
                </a:solidFill>
                <a:latin typeface="Times New Roman"/>
                <a:cs typeface="Times New Roman"/>
              </a:rPr>
              <a:t> …</a:t>
            </a:r>
            <a:endParaRPr sz="22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38975"/>
            <a:ext cx="4770120" cy="665480"/>
          </a:xfrm>
          <a:prstGeom prst="rect">
            <a:avLst/>
          </a:prstGeom>
        </p:spPr>
        <p:txBody>
          <a:bodyPr vert="horz" wrap="square" lIns="0" tIns="12700" rIns="0" bIns="0" rtlCol="0">
            <a:spAutoFit/>
          </a:bodyPr>
          <a:lstStyle/>
          <a:p>
            <a:pPr marL="12700">
              <a:lnSpc>
                <a:spcPct val="100000"/>
              </a:lnSpc>
              <a:spcBef>
                <a:spcPts val="100"/>
              </a:spcBef>
            </a:pPr>
            <a:r>
              <a:rPr spc="-15" dirty="0"/>
              <a:t>Verbs</a:t>
            </a:r>
            <a:r>
              <a:rPr spc="165" dirty="0"/>
              <a:t> </a:t>
            </a:r>
            <a:r>
              <a:rPr spc="65" dirty="0"/>
              <a:t>and</a:t>
            </a:r>
            <a:r>
              <a:rPr spc="-60" dirty="0"/>
              <a:t> </a:t>
            </a:r>
            <a:r>
              <a:rPr spc="85" dirty="0"/>
              <a:t>Adjectives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772574" y="1502463"/>
            <a:ext cx="7418070" cy="5027930"/>
          </a:xfrm>
          <a:prstGeom prst="rect">
            <a:avLst/>
          </a:prstGeom>
        </p:spPr>
        <p:txBody>
          <a:bodyPr vert="horz" wrap="square" lIns="0" tIns="188595" rIns="0" bIns="0" rtlCol="0">
            <a:spAutoFit/>
          </a:bodyPr>
          <a:lstStyle/>
          <a:p>
            <a:pPr marL="104139">
              <a:lnSpc>
                <a:spcPct val="100000"/>
              </a:lnSpc>
              <a:spcBef>
                <a:spcPts val="1485"/>
              </a:spcBef>
            </a:pPr>
            <a:r>
              <a:rPr sz="2200" b="1" spc="-45" dirty="0">
                <a:solidFill>
                  <a:srgbClr val="595959"/>
                </a:solidFill>
                <a:latin typeface="Times New Roman"/>
                <a:cs typeface="Times New Roman"/>
              </a:rPr>
              <a:t>Verbs</a:t>
            </a:r>
            <a:r>
              <a:rPr sz="2200" b="1" spc="-15" dirty="0">
                <a:solidFill>
                  <a:srgbClr val="595959"/>
                </a:solidFill>
                <a:latin typeface="Times New Roman"/>
                <a:cs typeface="Times New Roman"/>
              </a:rPr>
              <a:t> </a:t>
            </a:r>
            <a:r>
              <a:rPr sz="2200" spc="-5" dirty="0">
                <a:solidFill>
                  <a:srgbClr val="595959"/>
                </a:solidFill>
                <a:latin typeface="Times New Roman"/>
                <a:cs typeface="Times New Roman"/>
              </a:rPr>
              <a:t>are words</a:t>
            </a:r>
            <a:r>
              <a:rPr sz="2200" spc="-10"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actions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 processes</a:t>
            </a:r>
            <a:endParaRPr sz="2200">
              <a:latin typeface="Times New Roman"/>
              <a:cs typeface="Times New Roman"/>
            </a:endParaRPr>
          </a:p>
          <a:p>
            <a:pPr marL="140335">
              <a:lnSpc>
                <a:spcPct val="100000"/>
              </a:lnSpc>
              <a:spcBef>
                <a:spcPts val="12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Run,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vote, believe,</a:t>
            </a:r>
            <a:r>
              <a:rPr sz="2000" spc="-10" dirty="0">
                <a:solidFill>
                  <a:srgbClr val="595959"/>
                </a:solidFill>
                <a:latin typeface="Times New Roman"/>
                <a:cs typeface="Times New Roman"/>
              </a:rPr>
              <a:t> etc.</a:t>
            </a:r>
            <a:endParaRPr sz="2000">
              <a:latin typeface="Times New Roman"/>
              <a:cs typeface="Times New Roman"/>
            </a:endParaRPr>
          </a:p>
          <a:p>
            <a:pPr marL="140335">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45" dirty="0">
                <a:solidFill>
                  <a:srgbClr val="595959"/>
                </a:solidFill>
                <a:latin typeface="Times New Roman"/>
                <a:cs typeface="Times New Roman"/>
              </a:rPr>
              <a:t>Verbs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may have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inflections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a:t>
            </a:r>
            <a:endParaRPr sz="2000">
              <a:latin typeface="Times New Roman"/>
              <a:cs typeface="Times New Roman"/>
            </a:endParaRPr>
          </a:p>
          <a:p>
            <a:pPr marL="323850">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Third-person singular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t>
            </a:r>
            <a:r>
              <a:rPr sz="2000" i="1" spc="-5" dirty="0">
                <a:solidFill>
                  <a:srgbClr val="595959"/>
                </a:solidFill>
                <a:latin typeface="Times New Roman"/>
                <a:cs typeface="Times New Roman"/>
              </a:rPr>
              <a:t>she</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eats</a:t>
            </a:r>
            <a:r>
              <a:rPr sz="2000" spc="-5" dirty="0">
                <a:solidFill>
                  <a:srgbClr val="595959"/>
                </a:solidFill>
                <a:latin typeface="Times New Roman"/>
                <a:cs typeface="Times New Roman"/>
              </a:rPr>
              <a:t>)</a:t>
            </a:r>
            <a:endParaRPr sz="2000">
              <a:latin typeface="Times New Roman"/>
              <a:cs typeface="Times New Roman"/>
            </a:endParaRPr>
          </a:p>
          <a:p>
            <a:pPr marL="32385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Non–third-person</a:t>
            </a:r>
            <a:r>
              <a:rPr sz="2000" dirty="0">
                <a:solidFill>
                  <a:srgbClr val="595959"/>
                </a:solidFill>
                <a:latin typeface="Times New Roman"/>
                <a:cs typeface="Times New Roman"/>
              </a:rPr>
              <a:t> </a:t>
            </a:r>
            <a:r>
              <a:rPr sz="2000" spc="-5" dirty="0">
                <a:solidFill>
                  <a:srgbClr val="595959"/>
                </a:solidFill>
                <a:latin typeface="Times New Roman"/>
                <a:cs typeface="Times New Roman"/>
              </a:rPr>
              <a:t>singular (</a:t>
            </a:r>
            <a:r>
              <a:rPr sz="2000" i="1" spc="-5" dirty="0">
                <a:solidFill>
                  <a:srgbClr val="595959"/>
                </a:solidFill>
                <a:latin typeface="Times New Roman"/>
                <a:cs typeface="Times New Roman"/>
              </a:rPr>
              <a:t>I</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eat,</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you</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eat</a:t>
            </a:r>
            <a:r>
              <a:rPr sz="2000" spc="-5" dirty="0">
                <a:solidFill>
                  <a:srgbClr val="595959"/>
                </a:solidFill>
                <a:latin typeface="Times New Roman"/>
                <a:cs typeface="Times New Roman"/>
              </a:rPr>
              <a:t>)</a:t>
            </a:r>
            <a:endParaRPr sz="2000">
              <a:latin typeface="Times New Roman"/>
              <a:cs typeface="Times New Roman"/>
            </a:endParaRPr>
          </a:p>
          <a:p>
            <a:pPr marL="323850">
              <a:lnSpc>
                <a:spcPct val="100000"/>
              </a:lnSpc>
              <a:spcBef>
                <a:spcPts val="12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Progressive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t>
            </a:r>
            <a:r>
              <a:rPr sz="2000" i="1" spc="-5" dirty="0">
                <a:solidFill>
                  <a:srgbClr val="595959"/>
                </a:solidFill>
                <a:latin typeface="Times New Roman"/>
                <a:cs typeface="Times New Roman"/>
              </a:rPr>
              <a:t>eating</a:t>
            </a:r>
            <a:r>
              <a:rPr sz="2000" spc="-5" dirty="0">
                <a:solidFill>
                  <a:srgbClr val="595959"/>
                </a:solidFill>
                <a:latin typeface="Times New Roman"/>
                <a:cs typeface="Times New Roman"/>
              </a:rPr>
              <a:t>)</a:t>
            </a:r>
            <a:endParaRPr sz="2000">
              <a:latin typeface="Times New Roman"/>
              <a:cs typeface="Times New Roman"/>
            </a:endParaRPr>
          </a:p>
          <a:p>
            <a:pPr marL="32385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Past</a:t>
            </a:r>
            <a:r>
              <a:rPr sz="2000" spc="-15" dirty="0">
                <a:solidFill>
                  <a:srgbClr val="595959"/>
                </a:solidFill>
                <a:latin typeface="Times New Roman"/>
                <a:cs typeface="Times New Roman"/>
              </a:rPr>
              <a:t> </a:t>
            </a:r>
            <a:r>
              <a:rPr sz="2000" spc="-10" dirty="0">
                <a:solidFill>
                  <a:srgbClr val="595959"/>
                </a:solidFill>
                <a:latin typeface="Times New Roman"/>
                <a:cs typeface="Times New Roman"/>
              </a:rPr>
              <a:t>participles </a:t>
            </a:r>
            <a:r>
              <a:rPr sz="2000" spc="-5" dirty="0">
                <a:solidFill>
                  <a:srgbClr val="595959"/>
                </a:solidFill>
                <a:latin typeface="Times New Roman"/>
                <a:cs typeface="Times New Roman"/>
              </a:rPr>
              <a:t>(</a:t>
            </a:r>
            <a:r>
              <a:rPr sz="2000" i="1" spc="-5" dirty="0">
                <a:solidFill>
                  <a:srgbClr val="595959"/>
                </a:solidFill>
                <a:latin typeface="Times New Roman"/>
                <a:cs typeface="Times New Roman"/>
              </a:rPr>
              <a:t>eaten</a:t>
            </a:r>
            <a:r>
              <a:rPr sz="2000" spc="-5" dirty="0">
                <a:solidFill>
                  <a:srgbClr val="595959"/>
                </a:solidFill>
                <a:latin typeface="Times New Roman"/>
                <a:cs typeface="Times New Roman"/>
              </a:rPr>
              <a:t>)</a:t>
            </a:r>
            <a:endParaRPr sz="2000">
              <a:latin typeface="Times New Roman"/>
              <a:cs typeface="Times New Roman"/>
            </a:endParaRPr>
          </a:p>
          <a:p>
            <a:pPr marL="104139" marR="5080">
              <a:lnSpc>
                <a:spcPts val="2600"/>
              </a:lnSpc>
              <a:spcBef>
                <a:spcPts val="1320"/>
              </a:spcBef>
            </a:pPr>
            <a:r>
              <a:rPr sz="2200" b="1" spc="-5" dirty="0">
                <a:solidFill>
                  <a:srgbClr val="595959"/>
                </a:solidFill>
                <a:latin typeface="Times New Roman"/>
                <a:cs typeface="Times New Roman"/>
              </a:rPr>
              <a:t>Adjectives</a:t>
            </a:r>
            <a:r>
              <a:rPr sz="2200" b="1" dirty="0">
                <a:solidFill>
                  <a:srgbClr val="595959"/>
                </a:solidFill>
                <a:latin typeface="Times New Roman"/>
                <a:cs typeface="Times New Roman"/>
              </a:rPr>
              <a:t> </a:t>
            </a:r>
            <a:r>
              <a:rPr sz="2200" spc="-5" dirty="0">
                <a:solidFill>
                  <a:srgbClr val="595959"/>
                </a:solidFill>
                <a:latin typeface="Times New Roman"/>
                <a:cs typeface="Times New Roman"/>
              </a:rPr>
              <a:t>have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words</a:t>
            </a:r>
            <a:r>
              <a:rPr sz="2200" dirty="0">
                <a:solidFill>
                  <a:srgbClr val="595959"/>
                </a:solidFill>
                <a:latin typeface="Times New Roman"/>
                <a:cs typeface="Times New Roman"/>
              </a:rPr>
              <a:t> for</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descriptions,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properties,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qualities;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concepts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15" dirty="0">
                <a:solidFill>
                  <a:srgbClr val="595959"/>
                </a:solidFill>
                <a:latin typeface="Times New Roman"/>
                <a:cs typeface="Times New Roman"/>
              </a:rPr>
              <a:t>color,</a:t>
            </a:r>
            <a:r>
              <a:rPr sz="2200" dirty="0">
                <a:solidFill>
                  <a:srgbClr val="595959"/>
                </a:solidFill>
                <a:latin typeface="Times New Roman"/>
                <a:cs typeface="Times New Roman"/>
              </a:rPr>
              <a:t> </a:t>
            </a:r>
            <a:r>
              <a:rPr sz="2200" spc="-5" dirty="0">
                <a:solidFill>
                  <a:srgbClr val="595959"/>
                </a:solidFill>
                <a:latin typeface="Times New Roman"/>
                <a:cs typeface="Times New Roman"/>
              </a:rPr>
              <a:t>age,</a:t>
            </a:r>
            <a:r>
              <a:rPr sz="2200" dirty="0">
                <a:solidFill>
                  <a:srgbClr val="595959"/>
                </a:solidFill>
                <a:latin typeface="Times New Roman"/>
                <a:cs typeface="Times New Roman"/>
              </a:rPr>
              <a:t> </a:t>
            </a:r>
            <a:r>
              <a:rPr sz="2200" spc="-5" dirty="0">
                <a:solidFill>
                  <a:srgbClr val="595959"/>
                </a:solidFill>
                <a:latin typeface="Times New Roman"/>
                <a:cs typeface="Times New Roman"/>
              </a:rPr>
              <a:t>value,</a:t>
            </a:r>
            <a:r>
              <a:rPr sz="2200" dirty="0">
                <a:solidFill>
                  <a:srgbClr val="595959"/>
                </a:solidFill>
                <a:latin typeface="Times New Roman"/>
                <a:cs typeface="Times New Roman"/>
              </a:rPr>
              <a:t> </a:t>
            </a:r>
            <a:r>
              <a:rPr sz="2200" spc="-5" dirty="0">
                <a:solidFill>
                  <a:srgbClr val="595959"/>
                </a:solidFill>
                <a:latin typeface="Times New Roman"/>
                <a:cs typeface="Times New Roman"/>
              </a:rPr>
              <a:t>etc.</a:t>
            </a:r>
            <a:endParaRPr sz="2200">
              <a:latin typeface="Times New Roman"/>
              <a:cs typeface="Times New Roman"/>
            </a:endParaRPr>
          </a:p>
          <a:p>
            <a:pPr marL="231140" indent="-218440">
              <a:lnSpc>
                <a:spcPct val="100000"/>
              </a:lnSpc>
              <a:spcBef>
                <a:spcPts val="1180"/>
              </a:spcBef>
              <a:buClr>
                <a:srgbClr val="002060"/>
              </a:buClr>
              <a:buFont typeface="Arial"/>
              <a:buChar char="•"/>
              <a:tabLst>
                <a:tab pos="230504" algn="l"/>
                <a:tab pos="231140" algn="l"/>
              </a:tabLst>
            </a:pPr>
            <a:r>
              <a:rPr sz="2000" spc="-5" dirty="0">
                <a:solidFill>
                  <a:srgbClr val="595959"/>
                </a:solidFill>
                <a:latin typeface="Times New Roman"/>
                <a:cs typeface="Times New Roman"/>
              </a:rPr>
              <a:t>(</a:t>
            </a:r>
            <a:r>
              <a:rPr sz="2000" i="1" spc="-5" dirty="0">
                <a:solidFill>
                  <a:srgbClr val="595959"/>
                </a:solidFill>
                <a:latin typeface="Times New Roman"/>
                <a:cs typeface="Times New Roman"/>
              </a:rPr>
              <a:t>small,</a:t>
            </a:r>
            <a:r>
              <a:rPr sz="2000" i="1" spc="-10" dirty="0">
                <a:solidFill>
                  <a:srgbClr val="595959"/>
                </a:solidFill>
                <a:latin typeface="Times New Roman"/>
                <a:cs typeface="Times New Roman"/>
              </a:rPr>
              <a:t> </a:t>
            </a:r>
            <a:r>
              <a:rPr sz="2000" i="1" spc="-25" dirty="0">
                <a:solidFill>
                  <a:srgbClr val="595959"/>
                </a:solidFill>
                <a:latin typeface="Times New Roman"/>
                <a:cs typeface="Times New Roman"/>
              </a:rPr>
              <a:t>red,</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old,</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good</a:t>
            </a:r>
            <a:r>
              <a:rPr sz="2000" dirty="0">
                <a:solidFill>
                  <a:srgbClr val="595959"/>
                </a:solidFill>
                <a:latin typeface="Times New Roman"/>
                <a:cs typeface="Times New Roman"/>
              </a:rPr>
              <a:t>)</a:t>
            </a:r>
            <a:endParaRPr sz="2000">
              <a:latin typeface="Times New Roman"/>
              <a:cs typeface="Times New Roman"/>
            </a:endParaRPr>
          </a:p>
          <a:p>
            <a:pPr marL="231140" indent="-218440">
              <a:lnSpc>
                <a:spcPct val="100000"/>
              </a:lnSpc>
              <a:spcBef>
                <a:spcPts val="1200"/>
              </a:spcBef>
              <a:buClr>
                <a:srgbClr val="002060"/>
              </a:buClr>
              <a:buFont typeface="Arial"/>
              <a:buChar char="•"/>
              <a:tabLst>
                <a:tab pos="230504" algn="l"/>
                <a:tab pos="231140" algn="l"/>
              </a:tabLst>
            </a:pPr>
            <a:r>
              <a:rPr sz="2000" spc="-5" dirty="0">
                <a:solidFill>
                  <a:srgbClr val="595959"/>
                </a:solidFill>
                <a:latin typeface="Times New Roman"/>
                <a:cs typeface="Times New Roman"/>
              </a:rPr>
              <a:t>include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comparatives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t>
            </a:r>
            <a:r>
              <a:rPr sz="2000" i="1" spc="-5" dirty="0">
                <a:solidFill>
                  <a:srgbClr val="595959"/>
                </a:solidFill>
                <a:latin typeface="Times New Roman"/>
                <a:cs typeface="Times New Roman"/>
              </a:rPr>
              <a:t>old, </a:t>
            </a:r>
            <a:r>
              <a:rPr sz="2000" i="1" spc="-40" dirty="0">
                <a:solidFill>
                  <a:srgbClr val="595959"/>
                </a:solidFill>
                <a:latin typeface="Times New Roman"/>
                <a:cs typeface="Times New Roman"/>
              </a:rPr>
              <a:t>older,</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oldest</a:t>
            </a:r>
            <a:r>
              <a:rPr sz="2000" spc="-5" dirty="0">
                <a:solidFill>
                  <a:srgbClr val="595959"/>
                </a:solidFill>
                <a:latin typeface="Times New Roman"/>
                <a:cs typeface="Times New Roman"/>
              </a:rPr>
              <a:t>)</a:t>
            </a:r>
            <a:endParaRPr sz="200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1909445" cy="665480"/>
          </a:xfrm>
          <a:prstGeom prst="rect">
            <a:avLst/>
          </a:prstGeom>
        </p:spPr>
        <p:txBody>
          <a:bodyPr vert="horz" wrap="square" lIns="0" tIns="12700" rIns="0" bIns="0" rtlCol="0">
            <a:spAutoFit/>
          </a:bodyPr>
          <a:lstStyle/>
          <a:p>
            <a:pPr marL="12700">
              <a:lnSpc>
                <a:spcPct val="100000"/>
              </a:lnSpc>
              <a:spcBef>
                <a:spcPts val="100"/>
              </a:spcBef>
            </a:pPr>
            <a:r>
              <a:rPr spc="100" dirty="0"/>
              <a:t>Adv</a:t>
            </a:r>
            <a:r>
              <a:rPr spc="95" dirty="0"/>
              <a:t>e</a:t>
            </a:r>
            <a:r>
              <a:rPr spc="100" dirty="0"/>
              <a:t>rb</a:t>
            </a:r>
            <a:r>
              <a:rPr dirty="0"/>
              <a:t>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06932" y="1878252"/>
            <a:ext cx="6931659" cy="3746500"/>
          </a:xfrm>
          <a:prstGeom prst="rect">
            <a:avLst/>
          </a:prstGeom>
        </p:spPr>
        <p:txBody>
          <a:bodyPr vert="horz" wrap="square" lIns="0" tIns="5080" rIns="0" bIns="0" rtlCol="0">
            <a:spAutoFit/>
          </a:bodyPr>
          <a:lstStyle/>
          <a:p>
            <a:pPr marL="12700" marR="380365">
              <a:lnSpc>
                <a:spcPct val="102299"/>
              </a:lnSpc>
              <a:spcBef>
                <a:spcPts val="40"/>
              </a:spcBef>
            </a:pPr>
            <a:r>
              <a:rPr sz="2200" dirty="0">
                <a:solidFill>
                  <a:srgbClr val="595959"/>
                </a:solidFill>
                <a:latin typeface="Times New Roman"/>
                <a:cs typeface="Times New Roman"/>
              </a:rPr>
              <a:t>This </a:t>
            </a:r>
            <a:r>
              <a:rPr sz="2200" spc="-5" dirty="0">
                <a:solidFill>
                  <a:srgbClr val="595959"/>
                </a:solidFill>
                <a:latin typeface="Times New Roman"/>
                <a:cs typeface="Times New Roman"/>
              </a:rPr>
              <a:t>class </a:t>
            </a:r>
            <a:r>
              <a:rPr sz="2200" dirty="0">
                <a:solidFill>
                  <a:srgbClr val="595959"/>
                </a:solidFill>
                <a:latin typeface="Times New Roman"/>
                <a:cs typeface="Times New Roman"/>
              </a:rPr>
              <a:t>is more of a </a:t>
            </a:r>
            <a:r>
              <a:rPr sz="2200" spc="-5" dirty="0">
                <a:solidFill>
                  <a:srgbClr val="595959"/>
                </a:solidFill>
                <a:latin typeface="Times New Roman"/>
                <a:cs typeface="Times New Roman"/>
              </a:rPr>
              <a:t>hodgepodge, </a:t>
            </a:r>
            <a:r>
              <a:rPr sz="2200" dirty="0">
                <a:solidFill>
                  <a:srgbClr val="595959"/>
                </a:solidFill>
                <a:latin typeface="Times New Roman"/>
                <a:cs typeface="Times New Roman"/>
              </a:rPr>
              <a:t>both </a:t>
            </a:r>
            <a:r>
              <a:rPr sz="2200" spc="-5" dirty="0">
                <a:solidFill>
                  <a:srgbClr val="595959"/>
                </a:solidFill>
                <a:latin typeface="Times New Roman"/>
                <a:cs typeface="Times New Roman"/>
              </a:rPr>
              <a:t>syntactically and </a:t>
            </a:r>
            <a:r>
              <a:rPr sz="2200" spc="-535" dirty="0">
                <a:solidFill>
                  <a:srgbClr val="595959"/>
                </a:solidFill>
                <a:latin typeface="Times New Roman"/>
                <a:cs typeface="Times New Roman"/>
              </a:rPr>
              <a:t> </a:t>
            </a:r>
            <a:r>
              <a:rPr sz="2200" spc="-15" dirty="0">
                <a:solidFill>
                  <a:srgbClr val="595959"/>
                </a:solidFill>
                <a:latin typeface="Times New Roman"/>
                <a:cs typeface="Times New Roman"/>
              </a:rPr>
              <a:t>semantically.</a:t>
            </a:r>
            <a:endParaRPr sz="2200">
              <a:latin typeface="Times New Roman"/>
              <a:cs typeface="Times New Roman"/>
            </a:endParaRPr>
          </a:p>
          <a:p>
            <a:pPr marL="186055" marR="5080" indent="-13716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Usually</a:t>
            </a:r>
            <a:r>
              <a:rPr sz="2000" dirty="0">
                <a:solidFill>
                  <a:srgbClr val="595959"/>
                </a:solidFill>
                <a:latin typeface="Times New Roman"/>
                <a:cs typeface="Times New Roman"/>
              </a:rPr>
              <a:t> </a:t>
            </a:r>
            <a:r>
              <a:rPr sz="2000" spc="-5" dirty="0">
                <a:solidFill>
                  <a:srgbClr val="595959"/>
                </a:solidFill>
                <a:latin typeface="Times New Roman"/>
                <a:cs typeface="Times New Roman"/>
              </a:rPr>
              <a:t>modify</a:t>
            </a:r>
            <a:r>
              <a:rPr sz="2000" dirty="0">
                <a:solidFill>
                  <a:srgbClr val="595959"/>
                </a:solidFill>
                <a:latin typeface="Times New Roman"/>
                <a:cs typeface="Times New Roman"/>
              </a:rPr>
              <a:t> </a:t>
            </a:r>
            <a:r>
              <a:rPr sz="2000" spc="-5" dirty="0">
                <a:solidFill>
                  <a:srgbClr val="595959"/>
                </a:solidFill>
                <a:latin typeface="Times New Roman"/>
                <a:cs typeface="Times New Roman"/>
              </a:rPr>
              <a:t>verbs </a:t>
            </a:r>
            <a:r>
              <a:rPr sz="2000"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may also</a:t>
            </a:r>
            <a:r>
              <a:rPr sz="2000" dirty="0">
                <a:solidFill>
                  <a:srgbClr val="595959"/>
                </a:solidFill>
                <a:latin typeface="Times New Roman"/>
                <a:cs typeface="Times New Roman"/>
              </a:rPr>
              <a:t> </a:t>
            </a:r>
            <a:r>
              <a:rPr sz="2000" spc="-5" dirty="0">
                <a:solidFill>
                  <a:srgbClr val="595959"/>
                </a:solidFill>
                <a:latin typeface="Times New Roman"/>
                <a:cs typeface="Times New Roman"/>
              </a:rPr>
              <a:t>modify</a:t>
            </a:r>
            <a:r>
              <a:rPr sz="2000" dirty="0">
                <a:solidFill>
                  <a:srgbClr val="595959"/>
                </a:solidFill>
                <a:latin typeface="Times New Roman"/>
                <a:cs typeface="Times New Roman"/>
              </a:rPr>
              <a:t> </a:t>
            </a:r>
            <a:r>
              <a:rPr sz="2000" spc="-5" dirty="0">
                <a:solidFill>
                  <a:srgbClr val="595959"/>
                </a:solidFill>
                <a:latin typeface="Times New Roman"/>
                <a:cs typeface="Times New Roman"/>
              </a:rPr>
              <a:t>other adverbs and verb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phrases</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Directional, locational:</a:t>
            </a:r>
            <a:r>
              <a:rPr sz="2000" spc="-15" dirty="0">
                <a:solidFill>
                  <a:srgbClr val="595959"/>
                </a:solidFill>
                <a:latin typeface="Times New Roman"/>
                <a:cs typeface="Times New Roman"/>
              </a:rPr>
              <a:t> </a:t>
            </a:r>
            <a:r>
              <a:rPr sz="2000" i="1" spc="-5" dirty="0">
                <a:solidFill>
                  <a:srgbClr val="595959"/>
                </a:solidFill>
                <a:latin typeface="Times New Roman"/>
                <a:cs typeface="Times New Roman"/>
              </a:rPr>
              <a:t>downhill, </a:t>
            </a:r>
            <a:r>
              <a:rPr sz="2000" i="1" dirty="0">
                <a:solidFill>
                  <a:srgbClr val="595959"/>
                </a:solidFill>
                <a:latin typeface="Times New Roman"/>
                <a:cs typeface="Times New Roman"/>
              </a:rPr>
              <a:t>home,</a:t>
            </a:r>
            <a:r>
              <a:rPr sz="2000" i="1" spc="-5" dirty="0">
                <a:solidFill>
                  <a:srgbClr val="595959"/>
                </a:solidFill>
                <a:latin typeface="Times New Roman"/>
                <a:cs typeface="Times New Roman"/>
              </a:rPr>
              <a:t> </a:t>
            </a:r>
            <a:r>
              <a:rPr sz="2000" i="1" spc="-25" dirty="0">
                <a:solidFill>
                  <a:srgbClr val="595959"/>
                </a:solidFill>
                <a:latin typeface="Times New Roman"/>
                <a:cs typeface="Times New Roman"/>
              </a:rPr>
              <a:t>here</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Degree:</a:t>
            </a:r>
            <a:r>
              <a:rPr sz="2000" spc="-10" dirty="0">
                <a:solidFill>
                  <a:srgbClr val="595959"/>
                </a:solidFill>
                <a:latin typeface="Times New Roman"/>
                <a:cs typeface="Times New Roman"/>
              </a:rPr>
              <a:t> </a:t>
            </a:r>
            <a:r>
              <a:rPr sz="2000" i="1" spc="-30" dirty="0">
                <a:solidFill>
                  <a:srgbClr val="595959"/>
                </a:solidFill>
                <a:latin typeface="Times New Roman"/>
                <a:cs typeface="Times New Roman"/>
              </a:rPr>
              <a:t>very,</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somewhat,</a:t>
            </a:r>
            <a:r>
              <a:rPr sz="2000" i="1" dirty="0">
                <a:solidFill>
                  <a:srgbClr val="595959"/>
                </a:solidFill>
                <a:latin typeface="Times New Roman"/>
                <a:cs typeface="Times New Roman"/>
              </a:rPr>
              <a:t> </a:t>
            </a:r>
            <a:r>
              <a:rPr sz="2000" i="1" spc="-15" dirty="0">
                <a:solidFill>
                  <a:srgbClr val="595959"/>
                </a:solidFill>
                <a:latin typeface="Times New Roman"/>
                <a:cs typeface="Times New Roman"/>
              </a:rPr>
              <a:t>extremely</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Manner:</a:t>
            </a:r>
            <a:r>
              <a:rPr sz="2000" spc="-15" dirty="0">
                <a:solidFill>
                  <a:srgbClr val="595959"/>
                </a:solidFill>
                <a:latin typeface="Times New Roman"/>
                <a:cs typeface="Times New Roman"/>
              </a:rPr>
              <a:t> </a:t>
            </a:r>
            <a:r>
              <a:rPr sz="2000" i="1" spc="-20" dirty="0">
                <a:solidFill>
                  <a:srgbClr val="595959"/>
                </a:solidFill>
                <a:latin typeface="Times New Roman"/>
                <a:cs typeface="Times New Roman"/>
              </a:rPr>
              <a:t>slowly,</a:t>
            </a:r>
            <a:r>
              <a:rPr sz="2000" i="1" spc="-5" dirty="0">
                <a:solidFill>
                  <a:srgbClr val="595959"/>
                </a:solidFill>
                <a:latin typeface="Times New Roman"/>
                <a:cs typeface="Times New Roman"/>
              </a:rPr>
              <a:t> </a:t>
            </a:r>
            <a:r>
              <a:rPr sz="2000" i="1" spc="-10" dirty="0">
                <a:solidFill>
                  <a:srgbClr val="595959"/>
                </a:solidFill>
                <a:latin typeface="Times New Roman"/>
                <a:cs typeface="Times New Roman"/>
              </a:rPr>
              <a:t>delicately</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20" dirty="0">
                <a:solidFill>
                  <a:srgbClr val="595959"/>
                </a:solidFill>
                <a:latin typeface="Times New Roman"/>
                <a:cs typeface="Times New Roman"/>
              </a:rPr>
              <a:t>Temporal:</a:t>
            </a:r>
            <a:r>
              <a:rPr sz="2000" spc="-15" dirty="0">
                <a:solidFill>
                  <a:srgbClr val="595959"/>
                </a:solidFill>
                <a:latin typeface="Times New Roman"/>
                <a:cs typeface="Times New Roman"/>
              </a:rPr>
              <a:t> </a:t>
            </a:r>
            <a:r>
              <a:rPr sz="2000" i="1" spc="-25" dirty="0">
                <a:solidFill>
                  <a:srgbClr val="595959"/>
                </a:solidFill>
                <a:latin typeface="Times New Roman"/>
                <a:cs typeface="Times New Roman"/>
              </a:rPr>
              <a:t>yesterday,</a:t>
            </a:r>
            <a:r>
              <a:rPr sz="2000" i="1" spc="-5" dirty="0">
                <a:solidFill>
                  <a:srgbClr val="595959"/>
                </a:solidFill>
                <a:latin typeface="Times New Roman"/>
                <a:cs typeface="Times New Roman"/>
              </a:rPr>
              <a:t> Monday</a:t>
            </a:r>
            <a:endParaRPr sz="2000">
              <a:latin typeface="Times New Roman"/>
              <a:cs typeface="Times New Roman"/>
            </a:endParaRPr>
          </a:p>
          <a:p>
            <a:pPr marL="12700">
              <a:lnSpc>
                <a:spcPct val="100000"/>
              </a:lnSpc>
              <a:spcBef>
                <a:spcPts val="1200"/>
              </a:spcBef>
            </a:pPr>
            <a:r>
              <a:rPr sz="2000" i="1" spc="-15" dirty="0">
                <a:solidFill>
                  <a:srgbClr val="595959"/>
                </a:solidFill>
                <a:latin typeface="Times New Roman"/>
                <a:cs typeface="Times New Roman"/>
              </a:rPr>
              <a:t>“Unfortunately,</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John</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walked</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home </a:t>
            </a:r>
            <a:r>
              <a:rPr sz="2000" i="1" spc="-15" dirty="0">
                <a:solidFill>
                  <a:srgbClr val="595959"/>
                </a:solidFill>
                <a:latin typeface="Times New Roman"/>
                <a:cs typeface="Times New Roman"/>
              </a:rPr>
              <a:t>extremely</a:t>
            </a:r>
            <a:r>
              <a:rPr sz="2000" i="1" spc="5" dirty="0">
                <a:solidFill>
                  <a:srgbClr val="595959"/>
                </a:solidFill>
                <a:latin typeface="Times New Roman"/>
                <a:cs typeface="Times New Roman"/>
              </a:rPr>
              <a:t> </a:t>
            </a:r>
            <a:r>
              <a:rPr sz="2000" i="1" spc="-5" dirty="0">
                <a:solidFill>
                  <a:srgbClr val="595959"/>
                </a:solidFill>
                <a:latin typeface="Times New Roman"/>
                <a:cs typeface="Times New Roman"/>
              </a:rPr>
              <a:t>slowly</a:t>
            </a:r>
            <a:r>
              <a:rPr sz="2000" i="1" dirty="0">
                <a:solidFill>
                  <a:srgbClr val="595959"/>
                </a:solidFill>
                <a:latin typeface="Times New Roman"/>
                <a:cs typeface="Times New Roman"/>
              </a:rPr>
              <a:t> </a:t>
            </a:r>
            <a:r>
              <a:rPr sz="2000" i="1" spc="-25" dirty="0">
                <a:solidFill>
                  <a:srgbClr val="595959"/>
                </a:solidFill>
                <a:latin typeface="Times New Roman"/>
                <a:cs typeface="Times New Roman"/>
              </a:rPr>
              <a:t>yesterday.”</a:t>
            </a:r>
            <a:endParaRPr sz="20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2</a:t>
            </a:fld>
            <a:endParaRPr sz="800" dirty="0">
              <a:latin typeface="Times New Roman"/>
              <a:cs typeface="Times New Roman"/>
            </a:endParaRPr>
          </a:p>
        </p:txBody>
      </p:sp>
      <p:sp>
        <p:nvSpPr>
          <p:cNvPr id="3" name="object 3"/>
          <p:cNvSpPr txBox="1"/>
          <p:nvPr/>
        </p:nvSpPr>
        <p:spPr>
          <a:xfrm>
            <a:off x="773097" y="2209800"/>
            <a:ext cx="7108445" cy="3429144"/>
          </a:xfrm>
          <a:prstGeom prst="rect">
            <a:avLst/>
          </a:prstGeom>
        </p:spPr>
        <p:txBody>
          <a:bodyPr vert="horz" wrap="square" lIns="0" tIns="12700" rIns="0" bIns="0" rtlCol="0">
            <a:spAutoFit/>
          </a:bodyPr>
          <a:lstStyle/>
          <a:p>
            <a:r>
              <a:rPr lang="en-US" sz="2400" b="0" i="0" dirty="0">
                <a:solidFill>
                  <a:srgbClr val="282828"/>
                </a:solidFill>
                <a:effectLst/>
                <a:latin typeface="Proxima Nova"/>
              </a:rPr>
              <a:t>Week 4 - Readings</a:t>
            </a:r>
          </a:p>
          <a:p>
            <a:endParaRPr lang="en-US" sz="2000" dirty="0">
              <a:solidFill>
                <a:srgbClr val="282828"/>
              </a:solidFill>
              <a:latin typeface="Proxima Nova"/>
            </a:endParaRPr>
          </a:p>
          <a:p>
            <a:r>
              <a:rPr lang="en-US" sz="2000" b="0" i="0" dirty="0" err="1">
                <a:solidFill>
                  <a:srgbClr val="282828"/>
                </a:solidFill>
                <a:effectLst/>
                <a:latin typeface="Proxima Nova"/>
              </a:rPr>
              <a:t>Jurafsky</a:t>
            </a:r>
            <a:r>
              <a:rPr lang="en-US" sz="2000" b="0" i="0" dirty="0">
                <a:solidFill>
                  <a:srgbClr val="282828"/>
                </a:solidFill>
                <a:effectLst/>
                <a:latin typeface="Proxima Nova"/>
              </a:rPr>
              <a:t> and Martin, Speech and Language Processing, 3</a:t>
            </a:r>
            <a:r>
              <a:rPr lang="en-US" sz="2000" b="0" i="0" baseline="30000" dirty="0">
                <a:solidFill>
                  <a:srgbClr val="282828"/>
                </a:solidFill>
                <a:effectLst/>
                <a:latin typeface="Proxima Nova"/>
              </a:rPr>
              <a:t>rd</a:t>
            </a:r>
            <a:r>
              <a:rPr lang="en-US" sz="2000" b="0" i="0" dirty="0">
                <a:solidFill>
                  <a:srgbClr val="282828"/>
                </a:solidFill>
                <a:effectLst/>
                <a:latin typeface="Proxima Nova"/>
              </a:rPr>
              <a:t> edition. Read sections 8.1 – 8.3: </a:t>
            </a:r>
            <a:r>
              <a:rPr lang="en-US" sz="2000" b="0" i="0" u="none" strike="noStrike" dirty="0">
                <a:solidFill>
                  <a:srgbClr val="0070C0"/>
                </a:solidFill>
                <a:effectLst/>
                <a:uFill>
                  <a:solidFill>
                    <a:srgbClr val="0070C0"/>
                  </a:solidFill>
                </a:uFill>
                <a:latin typeface="Proxima Nova"/>
                <a:hlinkClick r:id="rId2">
                  <a:extLst>
                    <a:ext uri="{A12FA001-AC4F-418D-AE19-62706E023703}">
                      <ahyp:hlinkClr xmlns:ahyp="http://schemas.microsoft.com/office/drawing/2018/hyperlinkcolor" val="tx"/>
                    </a:ext>
                  </a:extLst>
                </a:hlinkClick>
              </a:rPr>
              <a:t>Chapter 8,  Part-of-Speech Tagging</a:t>
            </a:r>
            <a:r>
              <a:rPr lang="en-US" sz="2000" b="0" i="0" dirty="0">
                <a:solidFill>
                  <a:srgbClr val="0070C0"/>
                </a:solidFill>
                <a:effectLst/>
                <a:uFill>
                  <a:solidFill>
                    <a:srgbClr val="0070C0"/>
                  </a:solidFill>
                </a:uFill>
                <a:latin typeface="Proxima Nova"/>
              </a:rPr>
              <a:t>.</a:t>
            </a:r>
          </a:p>
          <a:p>
            <a:pPr algn="l"/>
            <a:endParaRPr lang="en-US" sz="2000" b="1" i="0" dirty="0">
              <a:solidFill>
                <a:srgbClr val="282828"/>
              </a:solidFill>
              <a:effectLst/>
              <a:latin typeface="Proxima Nova"/>
            </a:endParaRPr>
          </a:p>
          <a:p>
            <a:pPr algn="l"/>
            <a:r>
              <a:rPr lang="en-US" sz="2000" i="0" dirty="0">
                <a:solidFill>
                  <a:srgbClr val="282828"/>
                </a:solidFill>
                <a:effectLst/>
                <a:latin typeface="Proxima Nova"/>
              </a:rPr>
              <a:t>From the NLTK book, Chapter 5:  Categorizing and Tagging Text</a:t>
            </a:r>
          </a:p>
          <a:p>
            <a:pPr algn="l"/>
            <a:r>
              <a:rPr lang="en-US" sz="2000" b="0" i="0" u="none" strike="noStrike" dirty="0">
                <a:solidFill>
                  <a:srgbClr val="0070C0"/>
                </a:solidFill>
                <a:effectLst/>
                <a:latin typeface="Proxima Nova"/>
                <a:hlinkClick r:id="rId3">
                  <a:extLst>
                    <a:ext uri="{A12FA001-AC4F-418D-AE19-62706E023703}">
                      <ahyp:hlinkClr xmlns:ahyp="http://schemas.microsoft.com/office/drawing/2018/hyperlinkcolor" val="tx"/>
                    </a:ext>
                  </a:extLst>
                </a:hlinkClick>
              </a:rPr>
              <a:t>Skim sections 1. Using a Tagger, 2. Tagged Corpora, 3. Python Dictionaries</a:t>
            </a:r>
            <a:r>
              <a:rPr lang="en-US" sz="2000" b="0" i="0" dirty="0">
                <a:solidFill>
                  <a:srgbClr val="282828"/>
                </a:solidFill>
                <a:effectLst/>
                <a:latin typeface="Proxima Nova"/>
              </a:rPr>
              <a:t>.</a:t>
            </a:r>
          </a:p>
          <a:p>
            <a:pPr algn="l"/>
            <a:endParaRPr lang="en-US" b="0" i="0" dirty="0">
              <a:solidFill>
                <a:srgbClr val="282828"/>
              </a:solidFill>
              <a:effectLst/>
              <a:latin typeface="Proxima Nova"/>
            </a:endParaRPr>
          </a:p>
        </p:txBody>
      </p:sp>
    </p:spTree>
    <p:extLst>
      <p:ext uri="{BB962C8B-B14F-4D97-AF65-F5344CB8AC3E}">
        <p14:creationId xmlns:p14="http://schemas.microsoft.com/office/powerpoint/2010/main" val="2897483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5970905" cy="574040"/>
          </a:xfrm>
          <a:prstGeom prst="rect">
            <a:avLst/>
          </a:prstGeom>
        </p:spPr>
        <p:txBody>
          <a:bodyPr vert="horz" wrap="square" lIns="0" tIns="12700" rIns="0" bIns="0" rtlCol="0">
            <a:spAutoFit/>
          </a:bodyPr>
          <a:lstStyle/>
          <a:p>
            <a:pPr marL="12700">
              <a:lnSpc>
                <a:spcPct val="100000"/>
              </a:lnSpc>
              <a:spcBef>
                <a:spcPts val="100"/>
              </a:spcBef>
            </a:pPr>
            <a:r>
              <a:rPr sz="3600" spc="85" dirty="0"/>
              <a:t>Determiners</a:t>
            </a:r>
            <a:r>
              <a:rPr sz="3600" spc="190" dirty="0"/>
              <a:t> </a:t>
            </a:r>
            <a:r>
              <a:rPr sz="3600" spc="65" dirty="0"/>
              <a:t>and</a:t>
            </a:r>
            <a:r>
              <a:rPr sz="3600" spc="180" dirty="0"/>
              <a:t> </a:t>
            </a:r>
            <a:r>
              <a:rPr sz="3600" spc="95" dirty="0"/>
              <a:t>Conjunctions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892555" y="1835445"/>
            <a:ext cx="7537450" cy="4546600"/>
          </a:xfrm>
          <a:prstGeom prst="rect">
            <a:avLst/>
          </a:prstGeom>
        </p:spPr>
        <p:txBody>
          <a:bodyPr vert="horz" wrap="square" lIns="0" tIns="5080" rIns="0" bIns="0" rtlCol="0">
            <a:spAutoFit/>
          </a:bodyPr>
          <a:lstStyle/>
          <a:p>
            <a:pPr marL="12700" marR="5080">
              <a:lnSpc>
                <a:spcPct val="102299"/>
              </a:lnSpc>
              <a:spcBef>
                <a:spcPts val="40"/>
              </a:spcBef>
            </a:pPr>
            <a:r>
              <a:rPr sz="2200" b="1" spc="-5" dirty="0">
                <a:solidFill>
                  <a:srgbClr val="595959"/>
                </a:solidFill>
                <a:latin typeface="Times New Roman"/>
                <a:cs typeface="Times New Roman"/>
              </a:rPr>
              <a:t>Determiners</a:t>
            </a:r>
            <a:r>
              <a:rPr sz="2200" b="1" spc="-10" dirty="0">
                <a:solidFill>
                  <a:srgbClr val="595959"/>
                </a:solidFill>
                <a:latin typeface="Times New Roman"/>
                <a:cs typeface="Times New Roman"/>
              </a:rPr>
              <a:t> </a:t>
            </a:r>
            <a:r>
              <a:rPr sz="2200" spc="-5" dirty="0">
                <a:solidFill>
                  <a:srgbClr val="595959"/>
                </a:solidFill>
                <a:latin typeface="Times New Roman"/>
                <a:cs typeface="Times New Roman"/>
              </a:rPr>
              <a:t>often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occur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nouns,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marking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beginning</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35" dirty="0">
                <a:solidFill>
                  <a:srgbClr val="595959"/>
                </a:solidFill>
                <a:latin typeface="Times New Roman"/>
                <a:cs typeface="Times New Roman"/>
              </a:rPr>
              <a:t> </a:t>
            </a:r>
            <a:r>
              <a:rPr sz="2200" dirty="0">
                <a:solidFill>
                  <a:srgbClr val="595959"/>
                </a:solidFill>
                <a:latin typeface="Times New Roman"/>
                <a:cs typeface="Times New Roman"/>
              </a:rPr>
              <a:t>noun</a:t>
            </a:r>
            <a:r>
              <a:rPr sz="2200" spc="-5" dirty="0">
                <a:solidFill>
                  <a:srgbClr val="595959"/>
                </a:solidFill>
                <a:latin typeface="Times New Roman"/>
                <a:cs typeface="Times New Roman"/>
              </a:rPr>
              <a:t> phrase.</a:t>
            </a:r>
            <a:endParaRPr sz="2200">
              <a:latin typeface="Times New Roman"/>
              <a:cs typeface="Times New Roman"/>
            </a:endParaRPr>
          </a:p>
          <a:p>
            <a:pPr marL="186690" marR="283210" indent="-13716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Articles:</a:t>
            </a:r>
            <a:r>
              <a:rPr sz="2000" spc="-10" dirty="0">
                <a:solidFill>
                  <a:srgbClr val="595959"/>
                </a:solidFill>
                <a:latin typeface="Times New Roman"/>
                <a:cs typeface="Times New Roman"/>
              </a:rPr>
              <a:t> </a:t>
            </a:r>
            <a:r>
              <a:rPr sz="2000" i="1" dirty="0">
                <a:solidFill>
                  <a:srgbClr val="595959"/>
                </a:solidFill>
                <a:latin typeface="Times New Roman"/>
                <a:cs typeface="Times New Roman"/>
              </a:rPr>
              <a:t>a,</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an, </a:t>
            </a:r>
            <a:r>
              <a:rPr sz="2000" i="1" spc="-5" dirty="0">
                <a:solidFill>
                  <a:srgbClr val="595959"/>
                </a:solidFill>
                <a:latin typeface="Times New Roman"/>
                <a:cs typeface="Times New Roman"/>
              </a:rPr>
              <a:t>the</a:t>
            </a:r>
            <a:r>
              <a:rPr sz="2000" i="1"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most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common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determiners, often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most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frequently</a:t>
            </a:r>
            <a:r>
              <a:rPr sz="2000" dirty="0">
                <a:solidFill>
                  <a:srgbClr val="595959"/>
                </a:solidFill>
                <a:latin typeface="Times New Roman"/>
                <a:cs typeface="Times New Roman"/>
              </a:rPr>
              <a:t> </a:t>
            </a:r>
            <a:r>
              <a:rPr sz="2000" spc="-5" dirty="0">
                <a:solidFill>
                  <a:srgbClr val="595959"/>
                </a:solidFill>
                <a:latin typeface="Times New Roman"/>
                <a:cs typeface="Times New Roman"/>
              </a:rPr>
              <a:t>occurring</a:t>
            </a:r>
            <a:r>
              <a:rPr sz="2000" dirty="0">
                <a:solidFill>
                  <a:srgbClr val="595959"/>
                </a:solidFill>
                <a:latin typeface="Times New Roman"/>
                <a:cs typeface="Times New Roman"/>
              </a:rPr>
              <a:t> words</a:t>
            </a:r>
            <a:r>
              <a:rPr sz="2000" spc="-5" dirty="0">
                <a:solidFill>
                  <a:srgbClr val="595959"/>
                </a:solidFill>
                <a:latin typeface="Times New Roman"/>
                <a:cs typeface="Times New Roman"/>
              </a:rPr>
              <a:t> in </a:t>
            </a:r>
            <a:r>
              <a:rPr sz="2000" dirty="0">
                <a:solidFill>
                  <a:srgbClr val="595959"/>
                </a:solidFill>
                <a:latin typeface="Times New Roman"/>
                <a:cs typeface="Times New Roman"/>
              </a:rPr>
              <a:t>a</a:t>
            </a:r>
            <a:r>
              <a:rPr sz="2000" spc="-5" dirty="0">
                <a:solidFill>
                  <a:srgbClr val="595959"/>
                </a:solidFill>
                <a:latin typeface="Times New Roman"/>
                <a:cs typeface="Times New Roman"/>
              </a:rPr>
              <a:t> corpus</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Other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determiners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include </a:t>
            </a:r>
            <a:r>
              <a:rPr sz="2000" i="1" spc="-5" dirty="0">
                <a:solidFill>
                  <a:srgbClr val="595959"/>
                </a:solidFill>
                <a:latin typeface="Times New Roman"/>
                <a:cs typeface="Times New Roman"/>
              </a:rPr>
              <a:t>this, that, those</a:t>
            </a:r>
            <a:endParaRPr sz="2000">
              <a:latin typeface="Times New Roman"/>
              <a:cs typeface="Times New Roman"/>
            </a:endParaRPr>
          </a:p>
          <a:p>
            <a:pPr marL="12700">
              <a:lnSpc>
                <a:spcPct val="100000"/>
              </a:lnSpc>
              <a:spcBef>
                <a:spcPts val="1200"/>
              </a:spcBef>
            </a:pPr>
            <a:r>
              <a:rPr sz="2200" b="1" spc="-5" dirty="0">
                <a:solidFill>
                  <a:srgbClr val="595959"/>
                </a:solidFill>
                <a:latin typeface="Times New Roman"/>
                <a:cs typeface="Times New Roman"/>
              </a:rPr>
              <a:t>Conjunctions</a:t>
            </a:r>
            <a:r>
              <a:rPr sz="2200" b="1" spc="-15" dirty="0">
                <a:solidFill>
                  <a:srgbClr val="595959"/>
                </a:solidFill>
                <a:latin typeface="Times New Roman"/>
                <a:cs typeface="Times New Roman"/>
              </a:rPr>
              <a:t> </a:t>
            </a:r>
            <a:r>
              <a:rPr sz="2200" spc="-5" dirty="0">
                <a:solidFill>
                  <a:srgbClr val="595959"/>
                </a:solidFill>
                <a:latin typeface="Times New Roman"/>
                <a:cs typeface="Times New Roman"/>
              </a:rPr>
              <a:t>connect</a:t>
            </a:r>
            <a:r>
              <a:rPr sz="2200" dirty="0">
                <a:solidFill>
                  <a:srgbClr val="595959"/>
                </a:solidFill>
                <a:latin typeface="Times New Roman"/>
                <a:cs typeface="Times New Roman"/>
              </a:rPr>
              <a:t> </a:t>
            </a:r>
            <a:r>
              <a:rPr sz="2200" spc="-5" dirty="0">
                <a:solidFill>
                  <a:srgbClr val="595959"/>
                </a:solidFill>
                <a:latin typeface="Times New Roman"/>
                <a:cs typeface="Times New Roman"/>
              </a:rPr>
              <a:t>phrases,</a:t>
            </a:r>
            <a:r>
              <a:rPr sz="2200" dirty="0">
                <a:solidFill>
                  <a:srgbClr val="595959"/>
                </a:solidFill>
                <a:latin typeface="Times New Roman"/>
                <a:cs typeface="Times New Roman"/>
              </a:rPr>
              <a:t> </a:t>
            </a:r>
            <a:r>
              <a:rPr sz="2200" spc="-5" dirty="0">
                <a:solidFill>
                  <a:srgbClr val="595959"/>
                </a:solidFill>
                <a:latin typeface="Times New Roman"/>
                <a:cs typeface="Times New Roman"/>
              </a:rPr>
              <a:t>clauses, </a:t>
            </a:r>
            <a:r>
              <a:rPr sz="2200" dirty="0">
                <a:solidFill>
                  <a:srgbClr val="595959"/>
                </a:solidFill>
                <a:latin typeface="Times New Roman"/>
                <a:cs typeface="Times New Roman"/>
              </a:rPr>
              <a:t>or </a:t>
            </a:r>
            <a:r>
              <a:rPr sz="2200" spc="-5" dirty="0">
                <a:solidFill>
                  <a:srgbClr val="595959"/>
                </a:solidFill>
                <a:latin typeface="Times New Roman"/>
                <a:cs typeface="Times New Roman"/>
              </a:rPr>
              <a:t>sentences.</a:t>
            </a:r>
            <a:endParaRPr sz="2200">
              <a:latin typeface="Times New Roman"/>
              <a:cs typeface="Times New Roman"/>
            </a:endParaRPr>
          </a:p>
          <a:p>
            <a:pPr marL="49530">
              <a:lnSpc>
                <a:spcPct val="100000"/>
              </a:lnSpc>
              <a:spcBef>
                <a:spcPts val="12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Can indicate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relations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between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them</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Coordinating</a:t>
            </a:r>
            <a:r>
              <a:rPr sz="2000" dirty="0">
                <a:solidFill>
                  <a:srgbClr val="595959"/>
                </a:solidFill>
                <a:latin typeface="Times New Roman"/>
                <a:cs typeface="Times New Roman"/>
              </a:rPr>
              <a:t> </a:t>
            </a:r>
            <a:r>
              <a:rPr sz="2000" spc="-5" dirty="0">
                <a:solidFill>
                  <a:srgbClr val="595959"/>
                </a:solidFill>
                <a:latin typeface="Times New Roman"/>
                <a:cs typeface="Times New Roman"/>
              </a:rPr>
              <a:t>(</a:t>
            </a:r>
            <a:r>
              <a:rPr sz="2000" i="1" spc="-5" dirty="0">
                <a:solidFill>
                  <a:srgbClr val="595959"/>
                </a:solidFill>
                <a:latin typeface="Times New Roman"/>
                <a:cs typeface="Times New Roman"/>
              </a:rPr>
              <a:t>and,</a:t>
            </a:r>
            <a:r>
              <a:rPr sz="2000" i="1" dirty="0">
                <a:solidFill>
                  <a:srgbClr val="595959"/>
                </a:solidFill>
                <a:latin typeface="Times New Roman"/>
                <a:cs typeface="Times New Roman"/>
              </a:rPr>
              <a:t> </a:t>
            </a:r>
            <a:r>
              <a:rPr sz="2000" i="1" spc="-75" dirty="0">
                <a:solidFill>
                  <a:srgbClr val="595959"/>
                </a:solidFill>
                <a:latin typeface="Times New Roman"/>
                <a:cs typeface="Times New Roman"/>
              </a:rPr>
              <a:t>or,</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but</a:t>
            </a:r>
            <a:r>
              <a:rPr sz="2000" spc="-5" dirty="0">
                <a:solidFill>
                  <a:srgbClr val="595959"/>
                </a:solidFill>
                <a:latin typeface="Times New Roman"/>
                <a:cs typeface="Times New Roman"/>
              </a:rPr>
              <a:t>) join</a:t>
            </a:r>
            <a:r>
              <a:rPr sz="2000" dirty="0">
                <a:solidFill>
                  <a:srgbClr val="595959"/>
                </a:solidFill>
                <a:latin typeface="Times New Roman"/>
                <a:cs typeface="Times New Roman"/>
              </a:rPr>
              <a:t> </a:t>
            </a:r>
            <a:r>
              <a:rPr sz="2000" spc="-10" dirty="0">
                <a:solidFill>
                  <a:srgbClr val="595959"/>
                </a:solidFill>
                <a:latin typeface="Times New Roman"/>
                <a:cs typeface="Times New Roman"/>
              </a:rPr>
              <a:t>elements</a:t>
            </a:r>
            <a:r>
              <a:rPr sz="2000"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equal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status</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Subordinating may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indicate</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lesser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status</a:t>
            </a:r>
            <a:endParaRPr sz="2000">
              <a:latin typeface="Times New Roman"/>
              <a:cs typeface="Times New Roman"/>
            </a:endParaRPr>
          </a:p>
          <a:p>
            <a:pPr marL="186690" marR="413384" indent="-137160">
              <a:lnSpc>
                <a:spcPct val="100000"/>
              </a:lnSpc>
              <a:spcBef>
                <a:spcPts val="12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Other examples: </a:t>
            </a:r>
            <a:r>
              <a:rPr sz="2000" i="1" spc="-10" dirty="0">
                <a:solidFill>
                  <a:srgbClr val="595959"/>
                </a:solidFill>
                <a:latin typeface="Times New Roman"/>
                <a:cs typeface="Times New Roman"/>
              </a:rPr>
              <a:t>like, </a:t>
            </a:r>
            <a:r>
              <a:rPr sz="2000" i="1" spc="-5" dirty="0">
                <a:solidFill>
                  <a:srgbClr val="595959"/>
                </a:solidFill>
                <a:latin typeface="Times New Roman"/>
                <a:cs typeface="Times New Roman"/>
              </a:rPr>
              <a:t>though, than, when, </a:t>
            </a:r>
            <a:r>
              <a:rPr sz="2000" i="1" spc="-15" dirty="0">
                <a:solidFill>
                  <a:srgbClr val="595959"/>
                </a:solidFill>
                <a:latin typeface="Times New Roman"/>
                <a:cs typeface="Times New Roman"/>
              </a:rPr>
              <a:t>before, </a:t>
            </a:r>
            <a:r>
              <a:rPr sz="2000" i="1" spc="-5" dirty="0">
                <a:solidFill>
                  <a:srgbClr val="595959"/>
                </a:solidFill>
                <a:latin typeface="Times New Roman"/>
                <a:cs typeface="Times New Roman"/>
              </a:rPr>
              <a:t>that, which, while, </a:t>
            </a:r>
            <a:r>
              <a:rPr sz="2000" i="1" spc="-484" dirty="0">
                <a:solidFill>
                  <a:srgbClr val="595959"/>
                </a:solidFill>
                <a:latin typeface="Times New Roman"/>
                <a:cs typeface="Times New Roman"/>
              </a:rPr>
              <a:t> </a:t>
            </a:r>
            <a:r>
              <a:rPr sz="2000" i="1" spc="-20" dirty="0">
                <a:solidFill>
                  <a:srgbClr val="595959"/>
                </a:solidFill>
                <a:latin typeface="Times New Roman"/>
                <a:cs typeface="Times New Roman"/>
              </a:rPr>
              <a:t>heretofore,</a:t>
            </a:r>
            <a:r>
              <a:rPr sz="2000" i="1" spc="-5" dirty="0">
                <a:solidFill>
                  <a:srgbClr val="595959"/>
                </a:solidFill>
                <a:latin typeface="Times New Roman"/>
                <a:cs typeface="Times New Roman"/>
              </a:rPr>
              <a:t> notwithstanding</a:t>
            </a:r>
            <a:endParaRPr sz="20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800350" cy="665480"/>
          </a:xfrm>
          <a:prstGeom prst="rect">
            <a:avLst/>
          </a:prstGeom>
        </p:spPr>
        <p:txBody>
          <a:bodyPr vert="horz" wrap="square" lIns="0" tIns="12700" rIns="0" bIns="0" rtlCol="0">
            <a:spAutoFit/>
          </a:bodyPr>
          <a:lstStyle/>
          <a:p>
            <a:pPr marL="12700">
              <a:lnSpc>
                <a:spcPct val="100000"/>
              </a:lnSpc>
              <a:spcBef>
                <a:spcPts val="100"/>
              </a:spcBef>
            </a:pPr>
            <a:r>
              <a:rPr spc="85" dirty="0"/>
              <a:t>Prepositions</a:t>
            </a: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92555" y="2306320"/>
            <a:ext cx="7046595" cy="267970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Prepositions occur</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before</a:t>
            </a:r>
            <a:r>
              <a:rPr sz="2200" spc="5" dirty="0">
                <a:solidFill>
                  <a:srgbClr val="595959"/>
                </a:solidFill>
                <a:latin typeface="Times New Roman"/>
                <a:cs typeface="Times New Roman"/>
              </a:rPr>
              <a:t> </a:t>
            </a:r>
            <a:r>
              <a:rPr sz="2200" dirty="0">
                <a:solidFill>
                  <a:srgbClr val="595959"/>
                </a:solidFill>
                <a:latin typeface="Times New Roman"/>
                <a:cs typeface="Times New Roman"/>
              </a:rPr>
              <a:t>noun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phrases</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show</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relationships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between that</a:t>
            </a:r>
            <a:r>
              <a:rPr sz="2200" dirty="0">
                <a:solidFill>
                  <a:srgbClr val="595959"/>
                </a:solidFill>
                <a:latin typeface="Times New Roman"/>
                <a:cs typeface="Times New Roman"/>
              </a:rPr>
              <a:t> noun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other</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words.</a:t>
            </a:r>
            <a:endParaRPr sz="2200">
              <a:latin typeface="Times New Roman"/>
              <a:cs typeface="Times New Roman"/>
            </a:endParaRPr>
          </a:p>
          <a:p>
            <a:pPr marL="186690" marR="631825" indent="-13716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Spatial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and temporal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relations: </a:t>
            </a:r>
            <a:r>
              <a:rPr sz="2000" i="1" spc="-5" dirty="0">
                <a:solidFill>
                  <a:srgbClr val="595959"/>
                </a:solidFill>
                <a:latin typeface="Times New Roman"/>
                <a:cs typeface="Times New Roman"/>
              </a:rPr>
              <a:t>over</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the</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river</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and</a:t>
            </a:r>
            <a:r>
              <a:rPr sz="2000" i="1" spc="-5" dirty="0">
                <a:solidFill>
                  <a:srgbClr val="595959"/>
                </a:solidFill>
                <a:latin typeface="Times New Roman"/>
                <a:cs typeface="Times New Roman"/>
              </a:rPr>
              <a:t> </a:t>
            </a:r>
            <a:r>
              <a:rPr sz="2000" i="1" spc="-15" dirty="0">
                <a:solidFill>
                  <a:srgbClr val="595959"/>
                </a:solidFill>
                <a:latin typeface="Times New Roman"/>
                <a:cs typeface="Times New Roman"/>
              </a:rPr>
              <a:t>through</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the </a:t>
            </a:r>
            <a:r>
              <a:rPr sz="2000" i="1" spc="-484" dirty="0">
                <a:solidFill>
                  <a:srgbClr val="595959"/>
                </a:solidFill>
                <a:latin typeface="Times New Roman"/>
                <a:cs typeface="Times New Roman"/>
              </a:rPr>
              <a:t> </a:t>
            </a:r>
            <a:r>
              <a:rPr sz="2000" i="1" spc="-5" dirty="0">
                <a:solidFill>
                  <a:srgbClr val="595959"/>
                </a:solidFill>
                <a:latin typeface="Times New Roman"/>
                <a:cs typeface="Times New Roman"/>
              </a:rPr>
              <a:t>woods,</a:t>
            </a:r>
            <a:r>
              <a:rPr sz="2000" i="1" dirty="0">
                <a:solidFill>
                  <a:srgbClr val="595959"/>
                </a:solidFill>
                <a:latin typeface="Times New Roman"/>
                <a:cs typeface="Times New Roman"/>
              </a:rPr>
              <a:t> </a:t>
            </a:r>
            <a:r>
              <a:rPr sz="2000" i="1" spc="-20" dirty="0">
                <a:solidFill>
                  <a:srgbClr val="595959"/>
                </a:solidFill>
                <a:latin typeface="Times New Roman"/>
                <a:cs typeface="Times New Roman"/>
              </a:rPr>
              <a:t>before</a:t>
            </a:r>
            <a:r>
              <a:rPr sz="2000" i="1" spc="-5" dirty="0">
                <a:solidFill>
                  <a:srgbClr val="595959"/>
                </a:solidFill>
                <a:latin typeface="Times New Roman"/>
                <a:cs typeface="Times New Roman"/>
              </a:rPr>
              <a:t> then,</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with</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gusto,</a:t>
            </a:r>
            <a:r>
              <a:rPr sz="2000" i="1" dirty="0">
                <a:solidFill>
                  <a:srgbClr val="595959"/>
                </a:solidFill>
                <a:latin typeface="Times New Roman"/>
                <a:cs typeface="Times New Roman"/>
              </a:rPr>
              <a:t> at</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the house</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May</a:t>
            </a:r>
            <a:r>
              <a:rPr sz="2000" dirty="0">
                <a:solidFill>
                  <a:srgbClr val="595959"/>
                </a:solidFill>
                <a:latin typeface="Times New Roman"/>
                <a:cs typeface="Times New Roman"/>
              </a:rPr>
              <a:t> </a:t>
            </a:r>
            <a:r>
              <a:rPr sz="2000" spc="-5" dirty="0">
                <a:solidFill>
                  <a:srgbClr val="595959"/>
                </a:solidFill>
                <a:latin typeface="Times New Roman"/>
                <a:cs typeface="Times New Roman"/>
              </a:rPr>
              <a:t>show</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other relations,</a:t>
            </a:r>
            <a:r>
              <a:rPr sz="2000" dirty="0">
                <a:solidFill>
                  <a:srgbClr val="595959"/>
                </a:solidFill>
                <a:latin typeface="Times New Roman"/>
                <a:cs typeface="Times New Roman"/>
              </a:rPr>
              <a:t> </a:t>
            </a:r>
            <a:r>
              <a:rPr sz="2000" spc="-5" dirty="0">
                <a:solidFill>
                  <a:srgbClr val="595959"/>
                </a:solidFill>
                <a:latin typeface="Times New Roman"/>
                <a:cs typeface="Times New Roman"/>
              </a:rPr>
              <a:t>such</a:t>
            </a:r>
            <a:r>
              <a:rPr sz="2000" dirty="0">
                <a:solidFill>
                  <a:srgbClr val="595959"/>
                </a:solidFill>
                <a:latin typeface="Times New Roman"/>
                <a:cs typeface="Times New Roman"/>
              </a:rPr>
              <a:t> </a:t>
            </a:r>
            <a:r>
              <a:rPr sz="2000" spc="-5" dirty="0">
                <a:solidFill>
                  <a:srgbClr val="595959"/>
                </a:solidFill>
                <a:latin typeface="Times New Roman"/>
                <a:cs typeface="Times New Roman"/>
              </a:rPr>
              <a:t>as marking the agent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verb:</a:t>
            </a:r>
            <a:endParaRPr sz="2000">
              <a:latin typeface="Times New Roman"/>
              <a:cs typeface="Times New Roman"/>
            </a:endParaRPr>
          </a:p>
          <a:p>
            <a:pPr marL="186690">
              <a:lnSpc>
                <a:spcPct val="100000"/>
              </a:lnSpc>
            </a:pPr>
            <a:r>
              <a:rPr sz="2000" i="1" spc="-5" dirty="0">
                <a:solidFill>
                  <a:srgbClr val="595959"/>
                </a:solidFill>
                <a:latin typeface="Times New Roman"/>
                <a:cs typeface="Times New Roman"/>
              </a:rPr>
              <a:t>Hamlet</a:t>
            </a:r>
            <a:r>
              <a:rPr sz="2000" i="1" spc="-15" dirty="0">
                <a:solidFill>
                  <a:srgbClr val="595959"/>
                </a:solidFill>
                <a:latin typeface="Times New Roman"/>
                <a:cs typeface="Times New Roman"/>
              </a:rPr>
              <a:t> </a:t>
            </a:r>
            <a:r>
              <a:rPr sz="2000" i="1" dirty="0">
                <a:solidFill>
                  <a:srgbClr val="595959"/>
                </a:solidFill>
                <a:latin typeface="Times New Roman"/>
                <a:cs typeface="Times New Roman"/>
              </a:rPr>
              <a:t>was</a:t>
            </a:r>
            <a:r>
              <a:rPr sz="2000" i="1" spc="-10" dirty="0">
                <a:solidFill>
                  <a:srgbClr val="595959"/>
                </a:solidFill>
                <a:latin typeface="Times New Roman"/>
                <a:cs typeface="Times New Roman"/>
              </a:rPr>
              <a:t> written</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by</a:t>
            </a:r>
            <a:r>
              <a:rPr sz="2000" i="1" spc="-5" dirty="0">
                <a:solidFill>
                  <a:srgbClr val="595959"/>
                </a:solidFill>
                <a:latin typeface="Times New Roman"/>
                <a:cs typeface="Times New Roman"/>
              </a:rPr>
              <a:t> </a:t>
            </a:r>
            <a:r>
              <a:rPr sz="2000" i="1" spc="-10" dirty="0">
                <a:solidFill>
                  <a:srgbClr val="595959"/>
                </a:solidFill>
                <a:latin typeface="Times New Roman"/>
                <a:cs typeface="Times New Roman"/>
              </a:rPr>
              <a:t>Shakespeare.</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Others:</a:t>
            </a:r>
            <a:r>
              <a:rPr sz="2000" spc="-10" dirty="0">
                <a:solidFill>
                  <a:srgbClr val="595959"/>
                </a:solidFill>
                <a:latin typeface="Times New Roman"/>
                <a:cs typeface="Times New Roman"/>
              </a:rPr>
              <a:t> </a:t>
            </a:r>
            <a:r>
              <a:rPr sz="2000" i="1" spc="-5" dirty="0">
                <a:solidFill>
                  <a:srgbClr val="595959"/>
                </a:solidFill>
                <a:latin typeface="Times New Roman"/>
                <a:cs typeface="Times New Roman"/>
              </a:rPr>
              <a:t>of, </a:t>
            </a:r>
            <a:r>
              <a:rPr sz="2000" i="1" dirty="0">
                <a:solidFill>
                  <a:srgbClr val="595959"/>
                </a:solidFill>
                <a:latin typeface="Times New Roman"/>
                <a:cs typeface="Times New Roman"/>
              </a:rPr>
              <a:t>among, on,</a:t>
            </a:r>
            <a:r>
              <a:rPr sz="2000" i="1" spc="-5" dirty="0">
                <a:solidFill>
                  <a:srgbClr val="595959"/>
                </a:solidFill>
                <a:latin typeface="Times New Roman"/>
                <a:cs typeface="Times New Roman"/>
              </a:rPr>
              <a:t> </a:t>
            </a:r>
            <a:r>
              <a:rPr sz="2000" i="1" spc="-15" dirty="0">
                <a:solidFill>
                  <a:srgbClr val="595959"/>
                </a:solidFill>
                <a:latin typeface="Times New Roman"/>
                <a:cs typeface="Times New Roman"/>
              </a:rPr>
              <a:t>toward,</a:t>
            </a:r>
            <a:r>
              <a:rPr sz="2000" i="1" dirty="0">
                <a:solidFill>
                  <a:srgbClr val="595959"/>
                </a:solidFill>
                <a:latin typeface="Times New Roman"/>
                <a:cs typeface="Times New Roman"/>
              </a:rPr>
              <a:t> </a:t>
            </a:r>
            <a:r>
              <a:rPr sz="2000" i="1" spc="-20" dirty="0">
                <a:solidFill>
                  <a:srgbClr val="595959"/>
                </a:solidFill>
                <a:latin typeface="Times New Roman"/>
                <a:cs typeface="Times New Roman"/>
              </a:rPr>
              <a:t>from,</a:t>
            </a:r>
            <a:r>
              <a:rPr sz="2000" i="1" spc="-10" dirty="0">
                <a:solidFill>
                  <a:srgbClr val="595959"/>
                </a:solidFill>
                <a:latin typeface="Times New Roman"/>
                <a:cs typeface="Times New Roman"/>
              </a:rPr>
              <a:t> </a:t>
            </a:r>
            <a:r>
              <a:rPr sz="2000" spc="-10" dirty="0">
                <a:solidFill>
                  <a:srgbClr val="595959"/>
                </a:solidFill>
                <a:latin typeface="Times New Roman"/>
                <a:cs typeface="Times New Roman"/>
              </a:rPr>
              <a:t>etc.</a:t>
            </a:r>
            <a:endParaRPr sz="2000">
              <a:latin typeface="Times New Roman"/>
              <a:cs typeface="Times New Roman"/>
            </a:endParaRPr>
          </a:p>
        </p:txBody>
      </p:sp>
      <p:sp>
        <p:nvSpPr>
          <p:cNvPr id="4" name="object 4"/>
          <p:cNvSpPr txBox="1"/>
          <p:nvPr/>
        </p:nvSpPr>
        <p:spPr>
          <a:xfrm>
            <a:off x="866397" y="6011026"/>
            <a:ext cx="266890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04FF"/>
                </a:solidFill>
                <a:latin typeface="Times New Roman"/>
                <a:cs typeface="Times New Roman"/>
              </a:rPr>
              <a:t>Charts from</a:t>
            </a:r>
            <a:r>
              <a:rPr sz="1400" spc="-10" dirty="0">
                <a:solidFill>
                  <a:srgbClr val="5904FF"/>
                </a:solidFill>
                <a:latin typeface="Times New Roman"/>
                <a:cs typeface="Times New Roman"/>
              </a:rPr>
              <a:t> </a:t>
            </a:r>
            <a:r>
              <a:rPr sz="1400" dirty="0">
                <a:solidFill>
                  <a:srgbClr val="5904FF"/>
                </a:solidFill>
                <a:latin typeface="Times New Roman"/>
                <a:cs typeface="Times New Roman"/>
              </a:rPr>
              <a:t>Jurafsky</a:t>
            </a:r>
            <a:r>
              <a:rPr sz="1400" spc="-5" dirty="0">
                <a:solidFill>
                  <a:srgbClr val="5904FF"/>
                </a:solidFill>
                <a:latin typeface="Times New Roman"/>
                <a:cs typeface="Times New Roman"/>
              </a:rPr>
              <a:t> </a:t>
            </a:r>
            <a:r>
              <a:rPr sz="1400" dirty="0">
                <a:solidFill>
                  <a:srgbClr val="5904FF"/>
                </a:solidFill>
                <a:latin typeface="Times New Roman"/>
                <a:cs typeface="Times New Roman"/>
              </a:rPr>
              <a:t>and</a:t>
            </a:r>
            <a:r>
              <a:rPr sz="1400" spc="-10" dirty="0">
                <a:solidFill>
                  <a:srgbClr val="5904FF"/>
                </a:solidFill>
                <a:latin typeface="Times New Roman"/>
                <a:cs typeface="Times New Roman"/>
              </a:rPr>
              <a:t> </a:t>
            </a:r>
            <a:r>
              <a:rPr sz="1400" spc="-5" dirty="0">
                <a:solidFill>
                  <a:srgbClr val="5904FF"/>
                </a:solidFill>
                <a:latin typeface="Times New Roman"/>
                <a:cs typeface="Times New Roman"/>
              </a:rPr>
              <a:t>Martin text</a:t>
            </a:r>
            <a:endParaRPr sz="14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5907405" cy="574040"/>
          </a:xfrm>
          <a:prstGeom prst="rect">
            <a:avLst/>
          </a:prstGeom>
        </p:spPr>
        <p:txBody>
          <a:bodyPr vert="horz" wrap="square" lIns="0" tIns="12700" rIns="0" bIns="0" rtlCol="0">
            <a:spAutoFit/>
          </a:bodyPr>
          <a:lstStyle/>
          <a:p>
            <a:pPr marL="12700">
              <a:lnSpc>
                <a:spcPct val="100000"/>
              </a:lnSpc>
              <a:spcBef>
                <a:spcPts val="100"/>
              </a:spcBef>
            </a:pPr>
            <a:r>
              <a:rPr sz="3600" spc="85" dirty="0"/>
              <a:t>English</a:t>
            </a:r>
            <a:r>
              <a:rPr sz="3600" spc="175" dirty="0"/>
              <a:t> </a:t>
            </a:r>
            <a:r>
              <a:rPr sz="3600" spc="60" dirty="0"/>
              <a:t>Single-Word</a:t>
            </a:r>
            <a:r>
              <a:rPr sz="3600" spc="175" dirty="0"/>
              <a:t> </a:t>
            </a:r>
            <a:r>
              <a:rPr sz="3600" spc="85" dirty="0"/>
              <a:t>Particles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892555" y="2130298"/>
            <a:ext cx="7114540" cy="3288029"/>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Definition</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term</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“particle”</a:t>
            </a:r>
            <a:r>
              <a:rPr sz="2200" dirty="0">
                <a:solidFill>
                  <a:srgbClr val="595959"/>
                </a:solidFill>
                <a:latin typeface="Times New Roman"/>
                <a:cs typeface="Times New Roman"/>
              </a:rPr>
              <a:t> in </a:t>
            </a:r>
            <a:r>
              <a:rPr sz="2200" spc="-5" dirty="0">
                <a:solidFill>
                  <a:srgbClr val="595959"/>
                </a:solidFill>
                <a:latin typeface="Times New Roman"/>
                <a:cs typeface="Times New Roman"/>
              </a:rPr>
              <a:t>linguistics varies</a:t>
            </a:r>
            <a:endParaRPr sz="2200">
              <a:latin typeface="Times New Roman"/>
              <a:cs typeface="Times New Roman"/>
            </a:endParaRPr>
          </a:p>
          <a:p>
            <a:pPr marL="186690" marR="414020" indent="-137160">
              <a:lnSpc>
                <a:spcPct val="100000"/>
              </a:lnSpc>
              <a:spcBef>
                <a:spcPts val="12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10" dirty="0">
                <a:solidFill>
                  <a:srgbClr val="595959"/>
                </a:solidFill>
                <a:latin typeface="Times New Roman"/>
                <a:cs typeface="Times New Roman"/>
              </a:rPr>
              <a:t>Primarily</a:t>
            </a:r>
            <a:r>
              <a:rPr sz="2000" dirty="0">
                <a:solidFill>
                  <a:srgbClr val="595959"/>
                </a:solidFill>
                <a:latin typeface="Times New Roman"/>
                <a:cs typeface="Times New Roman"/>
              </a:rPr>
              <a:t> words</a:t>
            </a:r>
            <a:r>
              <a:rPr sz="2000" spc="-5" dirty="0">
                <a:solidFill>
                  <a:srgbClr val="595959"/>
                </a:solidFill>
                <a:latin typeface="Times New Roman"/>
                <a:cs typeface="Times New Roman"/>
              </a:rPr>
              <a:t> 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used</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provide shades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meaning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other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words, </a:t>
            </a:r>
            <a:r>
              <a:rPr sz="2000" spc="-10" dirty="0">
                <a:solidFill>
                  <a:srgbClr val="595959"/>
                </a:solidFill>
                <a:latin typeface="Times New Roman"/>
                <a:cs typeface="Times New Roman"/>
              </a:rPr>
              <a:t>particularly</a:t>
            </a:r>
            <a:r>
              <a:rPr sz="2000" dirty="0">
                <a:solidFill>
                  <a:srgbClr val="595959"/>
                </a:solidFill>
                <a:latin typeface="Times New Roman"/>
                <a:cs typeface="Times New Roman"/>
              </a:rPr>
              <a:t> </a:t>
            </a:r>
            <a:r>
              <a:rPr sz="2000" spc="-5" dirty="0">
                <a:solidFill>
                  <a:srgbClr val="595959"/>
                </a:solidFill>
                <a:latin typeface="Times New Roman"/>
                <a:cs typeface="Times New Roman"/>
              </a:rPr>
              <a:t>verbs</a:t>
            </a:r>
            <a:endParaRPr sz="2000">
              <a:latin typeface="Times New Roman"/>
              <a:cs typeface="Times New Roman"/>
            </a:endParaRPr>
          </a:p>
          <a:p>
            <a:pPr marL="231775">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use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“over”</a:t>
            </a:r>
            <a:r>
              <a:rPr sz="2000" dirty="0">
                <a:solidFill>
                  <a:srgbClr val="595959"/>
                </a:solidFill>
                <a:latin typeface="Times New Roman"/>
                <a:cs typeface="Times New Roman"/>
              </a:rPr>
              <a:t> </a:t>
            </a:r>
            <a:r>
              <a:rPr sz="2000" spc="-5" dirty="0">
                <a:solidFill>
                  <a:srgbClr val="595959"/>
                </a:solidFill>
                <a:latin typeface="Times New Roman"/>
                <a:cs typeface="Times New Roman"/>
              </a:rPr>
              <a:t>gives </a:t>
            </a:r>
            <a:r>
              <a:rPr sz="2000" dirty="0">
                <a:solidFill>
                  <a:srgbClr val="595959"/>
                </a:solidFill>
                <a:latin typeface="Times New Roman"/>
                <a:cs typeface="Times New Roman"/>
              </a:rPr>
              <a:t>a</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slightly</a:t>
            </a:r>
            <a:r>
              <a:rPr sz="2000" dirty="0">
                <a:solidFill>
                  <a:srgbClr val="595959"/>
                </a:solidFill>
                <a:latin typeface="Times New Roman"/>
                <a:cs typeface="Times New Roman"/>
              </a:rPr>
              <a:t> </a:t>
            </a:r>
            <a:r>
              <a:rPr sz="2000" spc="-10" dirty="0">
                <a:solidFill>
                  <a:srgbClr val="595959"/>
                </a:solidFill>
                <a:latin typeface="Times New Roman"/>
                <a:cs typeface="Times New Roman"/>
              </a:rPr>
              <a:t>different</a:t>
            </a:r>
            <a:r>
              <a:rPr sz="2000" spc="-5" dirty="0">
                <a:solidFill>
                  <a:srgbClr val="595959"/>
                </a:solidFill>
                <a:latin typeface="Times New Roman"/>
                <a:cs typeface="Times New Roman"/>
              </a:rPr>
              <a:t> meaning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“turned” in</a:t>
            </a:r>
            <a:endParaRPr sz="2000">
              <a:latin typeface="Times New Roman"/>
              <a:cs typeface="Times New Roman"/>
            </a:endParaRPr>
          </a:p>
          <a:p>
            <a:pPr marL="368935">
              <a:lnSpc>
                <a:spcPct val="100000"/>
              </a:lnSpc>
            </a:pPr>
            <a:r>
              <a:rPr sz="2000" i="1" spc="-5" dirty="0">
                <a:solidFill>
                  <a:srgbClr val="595959"/>
                </a:solidFill>
                <a:latin typeface="Times New Roman"/>
                <a:cs typeface="Times New Roman"/>
              </a:rPr>
              <a:t>she</a:t>
            </a:r>
            <a:r>
              <a:rPr sz="2000" i="1" spc="-15" dirty="0">
                <a:solidFill>
                  <a:srgbClr val="595959"/>
                </a:solidFill>
                <a:latin typeface="Times New Roman"/>
                <a:cs typeface="Times New Roman"/>
              </a:rPr>
              <a:t> </a:t>
            </a:r>
            <a:r>
              <a:rPr sz="2000" i="1" spc="-5" dirty="0">
                <a:solidFill>
                  <a:srgbClr val="595959"/>
                </a:solidFill>
                <a:latin typeface="Times New Roman"/>
                <a:cs typeface="Times New Roman"/>
              </a:rPr>
              <a:t>turned the</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paper</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over</a:t>
            </a:r>
            <a:endParaRPr sz="2000">
              <a:latin typeface="Times New Roman"/>
              <a:cs typeface="Times New Roman"/>
            </a:endParaRPr>
          </a:p>
          <a:p>
            <a:pPr marL="186690" marR="133350"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10" dirty="0">
                <a:solidFill>
                  <a:srgbClr val="595959"/>
                </a:solidFill>
                <a:latin typeface="Times New Roman"/>
                <a:cs typeface="Times New Roman"/>
              </a:rPr>
              <a:t>Particles</a:t>
            </a:r>
            <a:r>
              <a:rPr sz="2000" spc="-5" dirty="0">
                <a:solidFill>
                  <a:srgbClr val="595959"/>
                </a:solidFill>
                <a:latin typeface="Times New Roman"/>
                <a:cs typeface="Times New Roman"/>
              </a:rPr>
              <a:t> can</a:t>
            </a:r>
            <a:r>
              <a:rPr sz="2000" dirty="0">
                <a:solidFill>
                  <a:srgbClr val="595959"/>
                </a:solidFill>
                <a:latin typeface="Times New Roman"/>
                <a:cs typeface="Times New Roman"/>
              </a:rPr>
              <a:t> </a:t>
            </a:r>
            <a:r>
              <a:rPr sz="2000" spc="-5" dirty="0">
                <a:solidFill>
                  <a:srgbClr val="595959"/>
                </a:solidFill>
                <a:latin typeface="Times New Roman"/>
                <a:cs typeface="Times New Roman"/>
              </a:rPr>
              <a:t>resemble </a:t>
            </a:r>
            <a:r>
              <a:rPr sz="2000" dirty="0">
                <a:solidFill>
                  <a:srgbClr val="595959"/>
                </a:solidFill>
                <a:latin typeface="Times New Roman"/>
                <a:cs typeface="Times New Roman"/>
              </a:rPr>
              <a:t>a</a:t>
            </a:r>
            <a:r>
              <a:rPr sz="2000" spc="-5" dirty="0">
                <a:solidFill>
                  <a:srgbClr val="595959"/>
                </a:solidFill>
                <a:latin typeface="Times New Roman"/>
                <a:cs typeface="Times New Roman"/>
              </a:rPr>
              <a:t> preposition</a:t>
            </a:r>
            <a:r>
              <a:rPr sz="2000" dirty="0">
                <a:solidFill>
                  <a:srgbClr val="595959"/>
                </a:solidFill>
                <a:latin typeface="Times New Roman"/>
                <a:cs typeface="Times New Roman"/>
              </a:rPr>
              <a:t> or</a:t>
            </a:r>
            <a:r>
              <a:rPr sz="2000" spc="-5" dirty="0">
                <a:solidFill>
                  <a:srgbClr val="595959"/>
                </a:solidFill>
                <a:latin typeface="Times New Roman"/>
                <a:cs typeface="Times New Roman"/>
              </a:rPr>
              <a:t> an</a:t>
            </a:r>
            <a:r>
              <a:rPr sz="2000" dirty="0">
                <a:solidFill>
                  <a:srgbClr val="595959"/>
                </a:solidFill>
                <a:latin typeface="Times New Roman"/>
                <a:cs typeface="Times New Roman"/>
              </a:rPr>
              <a:t> </a:t>
            </a:r>
            <a:r>
              <a:rPr sz="2000" spc="-5" dirty="0">
                <a:solidFill>
                  <a:srgbClr val="595959"/>
                </a:solidFill>
                <a:latin typeface="Times New Roman"/>
                <a:cs typeface="Times New Roman"/>
              </a:rPr>
              <a:t>adverb</a:t>
            </a:r>
            <a:r>
              <a:rPr sz="200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occurring</a:t>
            </a:r>
            <a:r>
              <a:rPr sz="2000" dirty="0">
                <a:solidFill>
                  <a:srgbClr val="595959"/>
                </a:solidFill>
                <a:latin typeface="Times New Roman"/>
                <a:cs typeface="Times New Roman"/>
              </a:rPr>
              <a:t> </a:t>
            </a:r>
            <a:r>
              <a:rPr sz="2000" spc="-5" dirty="0">
                <a:solidFill>
                  <a:srgbClr val="595959"/>
                </a:solidFill>
                <a:latin typeface="Times New Roman"/>
                <a:cs typeface="Times New Roman"/>
              </a:rPr>
              <a:t>with </a:t>
            </a:r>
            <a:r>
              <a:rPr sz="2000" spc="-484"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Others:</a:t>
            </a:r>
            <a:r>
              <a:rPr sz="2000" spc="-10" dirty="0">
                <a:solidFill>
                  <a:srgbClr val="595959"/>
                </a:solidFill>
                <a:latin typeface="Times New Roman"/>
                <a:cs typeface="Times New Roman"/>
              </a:rPr>
              <a:t> </a:t>
            </a:r>
            <a:r>
              <a:rPr sz="2000" i="1" dirty="0">
                <a:solidFill>
                  <a:srgbClr val="595959"/>
                </a:solidFill>
                <a:latin typeface="Times New Roman"/>
                <a:cs typeface="Times New Roman"/>
              </a:rPr>
              <a:t>up, down,</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on, </a:t>
            </a:r>
            <a:r>
              <a:rPr sz="2000" i="1" spc="-5" dirty="0">
                <a:solidFill>
                  <a:srgbClr val="595959"/>
                </a:solidFill>
                <a:latin typeface="Times New Roman"/>
                <a:cs typeface="Times New Roman"/>
              </a:rPr>
              <a:t>off,</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alongside, between,</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together</a:t>
            </a:r>
            <a:r>
              <a:rPr sz="2000" spc="-5" dirty="0">
                <a:solidFill>
                  <a:srgbClr val="595959"/>
                </a:solidFill>
                <a:latin typeface="Times New Roman"/>
                <a:cs typeface="Times New Roman"/>
              </a:rPr>
              <a:t>,</a:t>
            </a:r>
            <a:r>
              <a:rPr sz="2000" dirty="0">
                <a:solidFill>
                  <a:srgbClr val="595959"/>
                </a:solidFill>
                <a:latin typeface="Times New Roman"/>
                <a:cs typeface="Times New Roman"/>
              </a:rPr>
              <a:t> </a:t>
            </a:r>
            <a:r>
              <a:rPr sz="2000" spc="-10" dirty="0">
                <a:solidFill>
                  <a:srgbClr val="595959"/>
                </a:solidFill>
                <a:latin typeface="Times New Roman"/>
                <a:cs typeface="Times New Roman"/>
              </a:rPr>
              <a:t>etc.</a:t>
            </a:r>
            <a:endParaRPr sz="200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74765"/>
            <a:ext cx="2129155" cy="665480"/>
          </a:xfrm>
          <a:prstGeom prst="rect">
            <a:avLst/>
          </a:prstGeom>
        </p:spPr>
        <p:txBody>
          <a:bodyPr vert="horz" wrap="square" lIns="0" tIns="12700" rIns="0" bIns="0" rtlCol="0">
            <a:spAutoFit/>
          </a:bodyPr>
          <a:lstStyle/>
          <a:p>
            <a:pPr marL="12700">
              <a:lnSpc>
                <a:spcPct val="100000"/>
              </a:lnSpc>
              <a:spcBef>
                <a:spcPts val="100"/>
              </a:spcBef>
            </a:pPr>
            <a:r>
              <a:rPr spc="80" dirty="0"/>
              <a:t>Pronouns</a:t>
            </a:r>
          </a:p>
        </p:txBody>
      </p:sp>
      <p:sp>
        <p:nvSpPr>
          <p:cNvPr id="3" name="object 3"/>
          <p:cNvSpPr txBox="1"/>
          <p:nvPr/>
        </p:nvSpPr>
        <p:spPr>
          <a:xfrm>
            <a:off x="764120" y="1621411"/>
            <a:ext cx="7152005" cy="473710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Pronouns </a:t>
            </a:r>
            <a:r>
              <a:rPr sz="2200" spc="-5" dirty="0">
                <a:solidFill>
                  <a:srgbClr val="595959"/>
                </a:solidFill>
                <a:latin typeface="Times New Roman"/>
                <a:cs typeface="Times New Roman"/>
              </a:rPr>
              <a:t>are </a:t>
            </a:r>
            <a:r>
              <a:rPr sz="2200" dirty="0">
                <a:solidFill>
                  <a:srgbClr val="595959"/>
                </a:solidFill>
                <a:latin typeface="Times New Roman"/>
                <a:cs typeface="Times New Roman"/>
              </a:rPr>
              <a:t>a kind of </a:t>
            </a:r>
            <a:r>
              <a:rPr sz="2200" spc="-5" dirty="0">
                <a:solidFill>
                  <a:srgbClr val="595959"/>
                </a:solidFill>
                <a:latin typeface="Times New Roman"/>
                <a:cs typeface="Times New Roman"/>
              </a:rPr>
              <a:t>shorthand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referring </a:t>
            </a:r>
            <a:r>
              <a:rPr sz="2200" dirty="0">
                <a:solidFill>
                  <a:srgbClr val="595959"/>
                </a:solidFill>
                <a:latin typeface="Times New Roman"/>
                <a:cs typeface="Times New Roman"/>
              </a:rPr>
              <a:t>to a noun </a:t>
            </a:r>
            <a:r>
              <a:rPr sz="2200" spc="-5" dirty="0">
                <a:solidFill>
                  <a:srgbClr val="595959"/>
                </a:solidFill>
                <a:latin typeface="Times New Roman"/>
                <a:cs typeface="Times New Roman"/>
              </a:rPr>
              <a:t>phrase, </a:t>
            </a:r>
            <a:r>
              <a:rPr sz="2200" spc="-535" dirty="0">
                <a:solidFill>
                  <a:srgbClr val="595959"/>
                </a:solidFill>
                <a:latin typeface="Times New Roman"/>
                <a:cs typeface="Times New Roman"/>
              </a:rPr>
              <a:t> </a:t>
            </a:r>
            <a:r>
              <a:rPr sz="2200" spc="-25" dirty="0">
                <a:solidFill>
                  <a:srgbClr val="595959"/>
                </a:solidFill>
                <a:latin typeface="Times New Roman"/>
                <a:cs typeface="Times New Roman"/>
              </a:rPr>
              <a:t>entity,</a:t>
            </a:r>
            <a:r>
              <a:rPr sz="2200" spc="-5" dirty="0">
                <a:solidFill>
                  <a:srgbClr val="595959"/>
                </a:solidFill>
                <a:latin typeface="Times New Roman"/>
                <a:cs typeface="Times New Roman"/>
              </a:rPr>
              <a:t> </a:t>
            </a:r>
            <a:r>
              <a:rPr sz="2200" dirty="0">
                <a:solidFill>
                  <a:srgbClr val="595959"/>
                </a:solidFill>
                <a:latin typeface="Times New Roman"/>
                <a:cs typeface="Times New Roman"/>
              </a:rPr>
              <a:t>or </a:t>
            </a:r>
            <a:r>
              <a:rPr sz="2200" spc="-5" dirty="0">
                <a:solidFill>
                  <a:srgbClr val="595959"/>
                </a:solidFill>
                <a:latin typeface="Times New Roman"/>
                <a:cs typeface="Times New Roman"/>
              </a:rPr>
              <a:t>event.</a:t>
            </a:r>
            <a:endParaRPr sz="2200">
              <a:latin typeface="Times New Roman"/>
              <a:cs typeface="Times New Roman"/>
            </a:endParaRPr>
          </a:p>
          <a:p>
            <a:pPr marL="48895">
              <a:lnSpc>
                <a:spcPct val="100000"/>
              </a:lnSpc>
              <a:spcBef>
                <a:spcPts val="56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Personal</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25" dirty="0">
                <a:solidFill>
                  <a:srgbClr val="002060"/>
                </a:solidFill>
                <a:latin typeface="Impact"/>
                <a:cs typeface="Impact"/>
              </a:rPr>
              <a:t> </a:t>
            </a:r>
            <a:r>
              <a:rPr sz="1800" i="1" dirty="0">
                <a:solidFill>
                  <a:srgbClr val="595959"/>
                </a:solidFill>
                <a:latin typeface="Times New Roman"/>
                <a:cs typeface="Times New Roman"/>
              </a:rPr>
              <a:t>he,</a:t>
            </a:r>
            <a:r>
              <a:rPr sz="1800" i="1" spc="-10" dirty="0">
                <a:solidFill>
                  <a:srgbClr val="595959"/>
                </a:solidFill>
                <a:latin typeface="Times New Roman"/>
                <a:cs typeface="Times New Roman"/>
              </a:rPr>
              <a:t> </a:t>
            </a:r>
            <a:r>
              <a:rPr sz="1800" i="1" dirty="0">
                <a:solidFill>
                  <a:srgbClr val="595959"/>
                </a:solidFill>
                <a:latin typeface="Times New Roman"/>
                <a:cs typeface="Times New Roman"/>
              </a:rPr>
              <a:t>I,</a:t>
            </a:r>
            <a:r>
              <a:rPr sz="1800" i="1" spc="-10" dirty="0">
                <a:solidFill>
                  <a:srgbClr val="595959"/>
                </a:solidFill>
                <a:latin typeface="Times New Roman"/>
                <a:cs typeface="Times New Roman"/>
              </a:rPr>
              <a:t> </a:t>
            </a:r>
            <a:r>
              <a:rPr sz="1800" i="1" spc="-5" dirty="0">
                <a:solidFill>
                  <a:srgbClr val="595959"/>
                </a:solidFill>
                <a:latin typeface="Times New Roman"/>
                <a:cs typeface="Times New Roman"/>
              </a:rPr>
              <a:t>it,</a:t>
            </a:r>
            <a:r>
              <a:rPr sz="1800" i="1" spc="-15" dirty="0">
                <a:solidFill>
                  <a:srgbClr val="595959"/>
                </a:solidFill>
                <a:latin typeface="Times New Roman"/>
                <a:cs typeface="Times New Roman"/>
              </a:rPr>
              <a:t> </a:t>
            </a:r>
            <a:r>
              <a:rPr sz="1800" i="1" dirty="0">
                <a:solidFill>
                  <a:srgbClr val="595959"/>
                </a:solidFill>
                <a:latin typeface="Times New Roman"/>
                <a:cs typeface="Times New Roman"/>
              </a:rPr>
              <a:t>me</a:t>
            </a:r>
            <a:endParaRPr sz="1800">
              <a:latin typeface="Times New Roman"/>
              <a:cs typeface="Times New Roman"/>
            </a:endParaRPr>
          </a:p>
          <a:p>
            <a:pPr marL="48895">
              <a:lnSpc>
                <a:spcPct val="100000"/>
              </a:lnSpc>
              <a:spcBef>
                <a:spcPts val="64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Possessive</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29" dirty="0">
                <a:solidFill>
                  <a:srgbClr val="002060"/>
                </a:solidFill>
                <a:latin typeface="Impact"/>
                <a:cs typeface="Impact"/>
              </a:rPr>
              <a:t> </a:t>
            </a:r>
            <a:r>
              <a:rPr sz="1800" i="1" spc="-5" dirty="0">
                <a:solidFill>
                  <a:srgbClr val="595959"/>
                </a:solidFill>
                <a:latin typeface="Times New Roman"/>
                <a:cs typeface="Times New Roman"/>
              </a:rPr>
              <a:t>ours, mine, </a:t>
            </a:r>
            <a:r>
              <a:rPr sz="1800" i="1" spc="-50" dirty="0">
                <a:solidFill>
                  <a:srgbClr val="595959"/>
                </a:solidFill>
                <a:latin typeface="Times New Roman"/>
                <a:cs typeface="Times New Roman"/>
              </a:rPr>
              <a:t>her,</a:t>
            </a:r>
            <a:r>
              <a:rPr sz="1800" i="1" spc="-5" dirty="0">
                <a:solidFill>
                  <a:srgbClr val="595959"/>
                </a:solidFill>
                <a:latin typeface="Times New Roman"/>
                <a:cs typeface="Times New Roman"/>
              </a:rPr>
              <a:t> their</a:t>
            </a:r>
            <a:endParaRPr sz="1800">
              <a:latin typeface="Times New Roman"/>
              <a:cs typeface="Times New Roman"/>
            </a:endParaRPr>
          </a:p>
          <a:p>
            <a:pPr marL="48895">
              <a:lnSpc>
                <a:spcPct val="100000"/>
              </a:lnSpc>
              <a:spcBef>
                <a:spcPts val="54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Demonstrative</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25" dirty="0">
                <a:solidFill>
                  <a:srgbClr val="002060"/>
                </a:solidFill>
                <a:latin typeface="Impact"/>
                <a:cs typeface="Impact"/>
              </a:rPr>
              <a:t> </a:t>
            </a:r>
            <a:r>
              <a:rPr sz="1800" i="1" spc="-5" dirty="0">
                <a:solidFill>
                  <a:srgbClr val="595959"/>
                </a:solidFill>
                <a:latin typeface="Times New Roman"/>
                <a:cs typeface="Times New Roman"/>
              </a:rPr>
              <a:t>that,</a:t>
            </a:r>
            <a:r>
              <a:rPr sz="1800" i="1" spc="-10" dirty="0">
                <a:solidFill>
                  <a:srgbClr val="595959"/>
                </a:solidFill>
                <a:latin typeface="Times New Roman"/>
                <a:cs typeface="Times New Roman"/>
              </a:rPr>
              <a:t> </a:t>
            </a:r>
            <a:r>
              <a:rPr sz="1800" i="1" spc="-5" dirty="0">
                <a:solidFill>
                  <a:srgbClr val="595959"/>
                </a:solidFill>
                <a:latin typeface="Times New Roman"/>
                <a:cs typeface="Times New Roman"/>
              </a:rPr>
              <a:t>those</a:t>
            </a:r>
            <a:endParaRPr sz="1800">
              <a:latin typeface="Times New Roman"/>
              <a:cs typeface="Times New Roman"/>
            </a:endParaRPr>
          </a:p>
          <a:p>
            <a:pPr marL="48895">
              <a:lnSpc>
                <a:spcPct val="100000"/>
              </a:lnSpc>
              <a:spcBef>
                <a:spcPts val="64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Indefinite</a:t>
            </a:r>
            <a:endParaRPr sz="2000">
              <a:latin typeface="Times New Roman"/>
              <a:cs typeface="Times New Roman"/>
            </a:endParaRPr>
          </a:p>
          <a:p>
            <a:pPr marL="232410">
              <a:lnSpc>
                <a:spcPct val="100000"/>
              </a:lnSpc>
              <a:spcBef>
                <a:spcPts val="60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dirty="0">
                <a:solidFill>
                  <a:srgbClr val="595959"/>
                </a:solidFill>
                <a:latin typeface="Times New Roman"/>
                <a:cs typeface="Times New Roman"/>
              </a:rPr>
              <a:t>one, </a:t>
            </a:r>
            <a:r>
              <a:rPr sz="1800" i="1" spc="-30" dirty="0">
                <a:solidFill>
                  <a:srgbClr val="595959"/>
                </a:solidFill>
                <a:latin typeface="Times New Roman"/>
                <a:cs typeface="Times New Roman"/>
              </a:rPr>
              <a:t>neither,</a:t>
            </a:r>
            <a:r>
              <a:rPr sz="1800" i="1" spc="-5" dirty="0">
                <a:solidFill>
                  <a:srgbClr val="595959"/>
                </a:solidFill>
                <a:latin typeface="Times New Roman"/>
                <a:cs typeface="Times New Roman"/>
              </a:rPr>
              <a:t> </a:t>
            </a:r>
            <a:r>
              <a:rPr sz="1800" i="1" spc="-15" dirty="0">
                <a:solidFill>
                  <a:srgbClr val="595959"/>
                </a:solidFill>
                <a:latin typeface="Times New Roman"/>
                <a:cs typeface="Times New Roman"/>
              </a:rPr>
              <a:t>somebody,</a:t>
            </a:r>
            <a:r>
              <a:rPr sz="1800" i="1" spc="-5" dirty="0">
                <a:solidFill>
                  <a:srgbClr val="595959"/>
                </a:solidFill>
                <a:latin typeface="Times New Roman"/>
                <a:cs typeface="Times New Roman"/>
              </a:rPr>
              <a:t> both</a:t>
            </a:r>
            <a:endParaRPr sz="1800">
              <a:latin typeface="Times New Roman"/>
              <a:cs typeface="Times New Roman"/>
            </a:endParaRPr>
          </a:p>
          <a:p>
            <a:pPr marL="48895">
              <a:lnSpc>
                <a:spcPct val="100000"/>
              </a:lnSpc>
              <a:spcBef>
                <a:spcPts val="640"/>
              </a:spcBef>
            </a:pPr>
            <a:r>
              <a:rPr sz="1800" spc="-10" dirty="0">
                <a:solidFill>
                  <a:srgbClr val="002060"/>
                </a:solidFill>
                <a:latin typeface="Impact"/>
                <a:cs typeface="Impact"/>
              </a:rPr>
              <a:t>­</a:t>
            </a:r>
            <a:r>
              <a:rPr sz="1800" spc="220" dirty="0">
                <a:solidFill>
                  <a:srgbClr val="002060"/>
                </a:solidFill>
                <a:latin typeface="Impact"/>
                <a:cs typeface="Impact"/>
              </a:rPr>
              <a:t> </a:t>
            </a:r>
            <a:r>
              <a:rPr sz="1800" dirty="0">
                <a:solidFill>
                  <a:srgbClr val="595959"/>
                </a:solidFill>
                <a:latin typeface="Times New Roman"/>
                <a:cs typeface="Times New Roman"/>
              </a:rPr>
              <a:t>Wh-</a:t>
            </a:r>
            <a:r>
              <a:rPr sz="1800" spc="-15" dirty="0">
                <a:solidFill>
                  <a:srgbClr val="595959"/>
                </a:solidFill>
                <a:latin typeface="Times New Roman"/>
                <a:cs typeface="Times New Roman"/>
              </a:rPr>
              <a:t> </a:t>
            </a:r>
            <a:r>
              <a:rPr sz="1800" dirty="0">
                <a:solidFill>
                  <a:srgbClr val="595959"/>
                </a:solidFill>
                <a:latin typeface="Times New Roman"/>
                <a:cs typeface="Times New Roman"/>
              </a:rPr>
              <a:t>pronouns</a:t>
            </a:r>
            <a:endParaRPr sz="1800">
              <a:latin typeface="Times New Roman"/>
              <a:cs typeface="Times New Roman"/>
            </a:endParaRPr>
          </a:p>
          <a:p>
            <a:pPr marL="232410">
              <a:lnSpc>
                <a:spcPct val="100000"/>
              </a:lnSpc>
              <a:spcBef>
                <a:spcPts val="540"/>
              </a:spcBef>
            </a:pPr>
            <a:r>
              <a:rPr sz="2000" spc="-15" dirty="0">
                <a:solidFill>
                  <a:srgbClr val="002060"/>
                </a:solidFill>
                <a:latin typeface="Impact"/>
                <a:cs typeface="Impact"/>
              </a:rPr>
              <a:t>­</a:t>
            </a:r>
            <a:r>
              <a:rPr sz="2000" spc="135" dirty="0">
                <a:solidFill>
                  <a:srgbClr val="002060"/>
                </a:solidFill>
                <a:latin typeface="Impact"/>
                <a:cs typeface="Impact"/>
              </a:rPr>
              <a:t> </a:t>
            </a:r>
            <a:r>
              <a:rPr sz="2000" i="1" spc="-5" dirty="0">
                <a:solidFill>
                  <a:srgbClr val="595959"/>
                </a:solidFill>
                <a:latin typeface="Times New Roman"/>
                <a:cs typeface="Times New Roman"/>
              </a:rPr>
              <a:t>what, </a:t>
            </a:r>
            <a:r>
              <a:rPr sz="2000" i="1" dirty="0">
                <a:solidFill>
                  <a:srgbClr val="595959"/>
                </a:solidFill>
                <a:latin typeface="Times New Roman"/>
                <a:cs typeface="Times New Roman"/>
              </a:rPr>
              <a:t>who,</a:t>
            </a:r>
            <a:r>
              <a:rPr sz="2000" i="1" spc="-10" dirty="0">
                <a:solidFill>
                  <a:srgbClr val="595959"/>
                </a:solidFill>
                <a:latin typeface="Times New Roman"/>
                <a:cs typeface="Times New Roman"/>
              </a:rPr>
              <a:t> </a:t>
            </a:r>
            <a:r>
              <a:rPr sz="2000" i="1" dirty="0">
                <a:solidFill>
                  <a:srgbClr val="595959"/>
                </a:solidFill>
                <a:latin typeface="Times New Roman"/>
                <a:cs typeface="Times New Roman"/>
              </a:rPr>
              <a:t>whom,</a:t>
            </a:r>
            <a:r>
              <a:rPr sz="2000" i="1" spc="-5" dirty="0">
                <a:solidFill>
                  <a:srgbClr val="595959"/>
                </a:solidFill>
                <a:latin typeface="Times New Roman"/>
                <a:cs typeface="Times New Roman"/>
              </a:rPr>
              <a:t> whoever</a:t>
            </a:r>
            <a:endParaRPr sz="2000">
              <a:latin typeface="Times New Roman"/>
              <a:cs typeface="Times New Roman"/>
            </a:endParaRPr>
          </a:p>
          <a:p>
            <a:pPr marL="48895">
              <a:lnSpc>
                <a:spcPct val="100000"/>
              </a:lnSpc>
              <a:spcBef>
                <a:spcPts val="6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Reflexive</a:t>
            </a:r>
            <a:endParaRPr sz="2000">
              <a:latin typeface="Times New Roman"/>
              <a:cs typeface="Times New Roman"/>
            </a:endParaRPr>
          </a:p>
        </p:txBody>
      </p:sp>
      <p:sp>
        <p:nvSpPr>
          <p:cNvPr id="4" name="object 4"/>
          <p:cNvSpPr txBox="1"/>
          <p:nvPr/>
        </p:nvSpPr>
        <p:spPr>
          <a:xfrm>
            <a:off x="983829" y="6409311"/>
            <a:ext cx="172529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02060"/>
                </a:solidFill>
                <a:latin typeface="Impact"/>
                <a:cs typeface="Impact"/>
              </a:rPr>
              <a:t>­</a:t>
            </a:r>
            <a:r>
              <a:rPr sz="1800" spc="215" dirty="0">
                <a:solidFill>
                  <a:srgbClr val="002060"/>
                </a:solidFill>
                <a:latin typeface="Impact"/>
                <a:cs typeface="Impact"/>
              </a:rPr>
              <a:t> </a:t>
            </a:r>
            <a:r>
              <a:rPr sz="1800" i="1" spc="-5" dirty="0">
                <a:solidFill>
                  <a:srgbClr val="595959"/>
                </a:solidFill>
                <a:latin typeface="Times New Roman"/>
                <a:cs typeface="Times New Roman"/>
              </a:rPr>
              <a:t>myself,</a:t>
            </a:r>
            <a:r>
              <a:rPr sz="1800" i="1" spc="-20" dirty="0">
                <a:solidFill>
                  <a:srgbClr val="595959"/>
                </a:solidFill>
                <a:latin typeface="Times New Roman"/>
                <a:cs typeface="Times New Roman"/>
              </a:rPr>
              <a:t> </a:t>
            </a:r>
            <a:r>
              <a:rPr sz="1800" i="1" spc="-5" dirty="0">
                <a:solidFill>
                  <a:srgbClr val="595959"/>
                </a:solidFill>
                <a:latin typeface="Times New Roman"/>
                <a:cs typeface="Times New Roman"/>
              </a:rPr>
              <a:t>ourselves</a:t>
            </a:r>
            <a:endParaRPr sz="1800">
              <a:latin typeface="Times New Roman"/>
              <a:cs typeface="Times New Roman"/>
            </a:endParaRPr>
          </a:p>
        </p:txBody>
      </p:sp>
      <p:sp>
        <p:nvSpPr>
          <p:cNvPr id="5" name="object 5"/>
          <p:cNvSpPr txBox="1"/>
          <p:nvPr/>
        </p:nvSpPr>
        <p:spPr>
          <a:xfrm>
            <a:off x="2965516" y="6532429"/>
            <a:ext cx="30022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BFBFBF"/>
                </a:solidFill>
                <a:latin typeface="Times New Roman"/>
                <a:cs typeface="Times New Roman"/>
              </a:rPr>
              <a:t>SCHOOL OF</a:t>
            </a:r>
            <a:r>
              <a:rPr sz="800" spc="10" dirty="0">
                <a:solidFill>
                  <a:srgbClr val="BFBFBF"/>
                </a:solidFill>
                <a:latin typeface="Times New Roman"/>
                <a:cs typeface="Times New Roman"/>
              </a:rPr>
              <a:t> </a:t>
            </a:r>
            <a:r>
              <a:rPr sz="800" spc="-5" dirty="0">
                <a:solidFill>
                  <a:srgbClr val="BFBFBF"/>
                </a:solidFill>
                <a:latin typeface="Times New Roman"/>
                <a:cs typeface="Times New Roman"/>
              </a:rPr>
              <a:t>INFORMATION STUDIES</a:t>
            </a:r>
            <a:r>
              <a:rPr sz="800" spc="10" dirty="0">
                <a:solidFill>
                  <a:srgbClr val="BFBFBF"/>
                </a:solidFill>
                <a:latin typeface="Times New Roman"/>
                <a:cs typeface="Times New Roman"/>
              </a:rPr>
              <a:t> </a:t>
            </a:r>
            <a:r>
              <a:rPr sz="800" dirty="0">
                <a:solidFill>
                  <a:srgbClr val="BFBFBF"/>
                </a:solidFill>
                <a:latin typeface="Times New Roman"/>
                <a:cs typeface="Times New Roman"/>
              </a:rPr>
              <a:t>| </a:t>
            </a:r>
            <a:r>
              <a:rPr sz="800" spc="-5" dirty="0">
                <a:solidFill>
                  <a:srgbClr val="BFBFBF"/>
                </a:solidFill>
                <a:latin typeface="Times New Roman"/>
                <a:cs typeface="Times New Roman"/>
              </a:rPr>
              <a:t>SYRACUSE</a:t>
            </a:r>
            <a:r>
              <a:rPr sz="800" dirty="0">
                <a:solidFill>
                  <a:srgbClr val="BFBFBF"/>
                </a:solidFill>
                <a:latin typeface="Times New Roman"/>
                <a:cs typeface="Times New Roman"/>
              </a:rPr>
              <a:t> </a:t>
            </a:r>
            <a:r>
              <a:rPr sz="800" spc="-5" dirty="0">
                <a:solidFill>
                  <a:srgbClr val="BFBFBF"/>
                </a:solidFill>
                <a:latin typeface="Times New Roman"/>
                <a:cs typeface="Times New Roman"/>
              </a:rPr>
              <a:t>UNIVERSITY</a:t>
            </a:r>
            <a:endParaRPr sz="800">
              <a:latin typeface="Times New Roman"/>
              <a:cs typeface="Times New Roman"/>
            </a:endParaRPr>
          </a:p>
        </p:txBody>
      </p:sp>
      <p:sp>
        <p:nvSpPr>
          <p:cNvPr id="6" name="object 6"/>
          <p:cNvSpPr txBox="1"/>
          <p:nvPr/>
        </p:nvSpPr>
        <p:spPr>
          <a:xfrm>
            <a:off x="6248115" y="6534204"/>
            <a:ext cx="76200" cy="147320"/>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BFBFBF"/>
                </a:solidFill>
                <a:latin typeface="Times New Roman"/>
                <a:cs typeface="Times New Roman"/>
              </a:rPr>
              <a:t>8</a:t>
            </a:r>
            <a:endParaRPr sz="80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38975"/>
            <a:ext cx="3586479" cy="665480"/>
          </a:xfrm>
          <a:prstGeom prst="rect">
            <a:avLst/>
          </a:prstGeom>
        </p:spPr>
        <p:txBody>
          <a:bodyPr vert="horz" wrap="square" lIns="0" tIns="12700" rIns="0" bIns="0" rtlCol="0">
            <a:spAutoFit/>
          </a:bodyPr>
          <a:lstStyle/>
          <a:p>
            <a:pPr marL="12700">
              <a:lnSpc>
                <a:spcPct val="100000"/>
              </a:lnSpc>
              <a:spcBef>
                <a:spcPts val="100"/>
              </a:spcBef>
            </a:pPr>
            <a:r>
              <a:rPr spc="85" dirty="0"/>
              <a:t>Auxiliary</a:t>
            </a:r>
            <a:r>
              <a:rPr spc="55" dirty="0"/>
              <a:t> </a:t>
            </a:r>
            <a:r>
              <a:rPr spc="-15" dirty="0"/>
              <a:t>Verbs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9</a:t>
            </a:r>
            <a:endParaRPr sz="800">
              <a:latin typeface="Times New Roman"/>
              <a:cs typeface="Times New Roman"/>
            </a:endParaRPr>
          </a:p>
        </p:txBody>
      </p:sp>
      <p:sp>
        <p:nvSpPr>
          <p:cNvPr id="3" name="object 3"/>
          <p:cNvSpPr txBox="1"/>
          <p:nvPr/>
        </p:nvSpPr>
        <p:spPr>
          <a:xfrm>
            <a:off x="778387" y="1707023"/>
            <a:ext cx="7727315" cy="4325620"/>
          </a:xfrm>
          <a:prstGeom prst="rect">
            <a:avLst/>
          </a:prstGeom>
        </p:spPr>
        <p:txBody>
          <a:bodyPr vert="horz" wrap="square" lIns="0" tIns="11430" rIns="0" bIns="0" rtlCol="0">
            <a:spAutoFit/>
          </a:bodyPr>
          <a:lstStyle/>
          <a:p>
            <a:pPr marL="12700" marR="122555">
              <a:lnSpc>
                <a:spcPct val="100400"/>
              </a:lnSpc>
              <a:spcBef>
                <a:spcPts val="90"/>
              </a:spcBef>
            </a:pPr>
            <a:r>
              <a:rPr sz="2200" spc="-20" dirty="0">
                <a:solidFill>
                  <a:srgbClr val="595959"/>
                </a:solidFill>
                <a:latin typeface="Times New Roman"/>
                <a:cs typeface="Times New Roman"/>
              </a:rPr>
              <a:t>Auxiliary,</a:t>
            </a:r>
            <a:r>
              <a:rPr sz="2200" spc="5" dirty="0">
                <a:solidFill>
                  <a:srgbClr val="595959"/>
                </a:solidFill>
                <a:latin typeface="Times New Roman"/>
                <a:cs typeface="Times New Roman"/>
              </a:rPr>
              <a:t>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helping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verbs,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5" dirty="0">
                <a:solidFill>
                  <a:srgbClr val="595959"/>
                </a:solidFill>
                <a:latin typeface="Times New Roman"/>
                <a:cs typeface="Times New Roman"/>
              </a:rPr>
              <a:t>used</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express</a:t>
            </a:r>
            <a:r>
              <a:rPr sz="2200" dirty="0">
                <a:solidFill>
                  <a:srgbClr val="595959"/>
                </a:solidFill>
                <a:latin typeface="Times New Roman"/>
                <a:cs typeface="Times New Roman"/>
              </a:rPr>
              <a:t> </a:t>
            </a:r>
            <a:r>
              <a:rPr sz="2200" spc="-5" dirty="0">
                <a:solidFill>
                  <a:srgbClr val="595959"/>
                </a:solidFill>
                <a:latin typeface="Times New Roman"/>
                <a:cs typeface="Times New Roman"/>
              </a:rPr>
              <a:t>semantic</a:t>
            </a:r>
            <a:r>
              <a:rPr sz="2200" dirty="0">
                <a:solidFill>
                  <a:srgbClr val="595959"/>
                </a:solidFill>
                <a:latin typeface="Times New Roman"/>
                <a:cs typeface="Times New Roman"/>
              </a:rPr>
              <a:t> </a:t>
            </a:r>
            <a:r>
              <a:rPr sz="2200" spc="-5" dirty="0">
                <a:solidFill>
                  <a:srgbClr val="595959"/>
                </a:solidFill>
                <a:latin typeface="Times New Roman"/>
                <a:cs typeface="Times New Roman"/>
              </a:rPr>
              <a:t>features </a:t>
            </a:r>
            <a:r>
              <a:rPr sz="2200" dirty="0">
                <a:solidFill>
                  <a:srgbClr val="595959"/>
                </a:solidFill>
                <a:latin typeface="Times New Roman"/>
                <a:cs typeface="Times New Roman"/>
              </a:rPr>
              <a:t>of </a:t>
            </a:r>
            <a:r>
              <a:rPr sz="2200" spc="-53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main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including</a:t>
            </a:r>
            <a:r>
              <a:rPr sz="2200" dirty="0">
                <a:solidFill>
                  <a:srgbClr val="595959"/>
                </a:solidFill>
                <a:latin typeface="Times New Roman"/>
                <a:cs typeface="Times New Roman"/>
              </a:rPr>
              <a:t> </a:t>
            </a:r>
            <a:r>
              <a:rPr sz="2200" spc="-5" dirty="0">
                <a:solidFill>
                  <a:srgbClr val="595959"/>
                </a:solidFill>
                <a:latin typeface="Times New Roman"/>
                <a:cs typeface="Times New Roman"/>
              </a:rPr>
              <a:t>tenses such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past</a:t>
            </a:r>
            <a:r>
              <a:rPr sz="2200" spc="5" dirty="0">
                <a:solidFill>
                  <a:srgbClr val="595959"/>
                </a:solidFill>
                <a:latin typeface="Times New Roman"/>
                <a:cs typeface="Times New Roman"/>
              </a:rPr>
              <a:t>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future,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whether</a:t>
            </a:r>
            <a:r>
              <a:rPr sz="2200" dirty="0">
                <a:solidFill>
                  <a:srgbClr val="595959"/>
                </a:solidFill>
                <a:latin typeface="Times New Roman"/>
                <a:cs typeface="Times New Roman"/>
              </a:rPr>
              <a:t> it</a:t>
            </a:r>
            <a:r>
              <a:rPr sz="2200" spc="5" dirty="0">
                <a:solidFill>
                  <a:srgbClr val="595959"/>
                </a:solidFill>
                <a:latin typeface="Times New Roman"/>
                <a:cs typeface="Times New Roman"/>
              </a:rPr>
              <a:t> </a:t>
            </a:r>
            <a:r>
              <a:rPr sz="2200" dirty="0">
                <a:solidFill>
                  <a:srgbClr val="595959"/>
                </a:solidFill>
                <a:latin typeface="Times New Roman"/>
                <a:cs typeface="Times New Roman"/>
              </a:rPr>
              <a:t>is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completed </a:t>
            </a:r>
            <a:r>
              <a:rPr sz="2200" dirty="0">
                <a:solidFill>
                  <a:srgbClr val="595959"/>
                </a:solidFill>
                <a:latin typeface="Times New Roman"/>
                <a:cs typeface="Times New Roman"/>
              </a:rPr>
              <a:t>or </a:t>
            </a:r>
            <a:r>
              <a:rPr sz="2200" spc="-5" dirty="0">
                <a:solidFill>
                  <a:srgbClr val="595959"/>
                </a:solidFill>
                <a:latin typeface="Times New Roman"/>
                <a:cs typeface="Times New Roman"/>
              </a:rPr>
              <a:t>negated.</a:t>
            </a:r>
            <a:endParaRPr sz="2200">
              <a:latin typeface="Times New Roman"/>
              <a:cs typeface="Times New Roman"/>
            </a:endParaRPr>
          </a:p>
          <a:p>
            <a:pPr marL="231775">
              <a:lnSpc>
                <a:spcPct val="100000"/>
              </a:lnSpc>
              <a:spcBef>
                <a:spcPts val="126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dirty="0">
                <a:solidFill>
                  <a:srgbClr val="595959"/>
                </a:solidFill>
                <a:latin typeface="Times New Roman"/>
                <a:cs typeface="Times New Roman"/>
              </a:rPr>
              <a:t>He</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had </a:t>
            </a:r>
            <a:r>
              <a:rPr sz="1800" i="1" spc="-5" dirty="0">
                <a:solidFill>
                  <a:srgbClr val="595959"/>
                </a:solidFill>
                <a:latin typeface="Times New Roman"/>
                <a:cs typeface="Times New Roman"/>
              </a:rPr>
              <a:t>run the race</a:t>
            </a:r>
            <a:r>
              <a:rPr sz="1800" i="1" dirty="0">
                <a:solidFill>
                  <a:srgbClr val="595959"/>
                </a:solidFill>
                <a:latin typeface="Times New Roman"/>
                <a:cs typeface="Times New Roman"/>
              </a:rPr>
              <a:t> </a:t>
            </a:r>
            <a:r>
              <a:rPr sz="1800" i="1" spc="-15" dirty="0">
                <a:solidFill>
                  <a:srgbClr val="595959"/>
                </a:solidFill>
                <a:latin typeface="Times New Roman"/>
                <a:cs typeface="Times New Roman"/>
              </a:rPr>
              <a:t>before.</a:t>
            </a:r>
            <a:endParaRPr sz="1800">
              <a:latin typeface="Times New Roman"/>
              <a:cs typeface="Times New Roman"/>
            </a:endParaRPr>
          </a:p>
          <a:p>
            <a:pPr marL="231775">
              <a:lnSpc>
                <a:spcPct val="100000"/>
              </a:lnSpc>
              <a:spcBef>
                <a:spcPts val="114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dirty="0">
                <a:solidFill>
                  <a:srgbClr val="595959"/>
                </a:solidFill>
                <a:latin typeface="Times New Roman"/>
                <a:cs typeface="Times New Roman"/>
              </a:rPr>
              <a:t>I</a:t>
            </a:r>
            <a:r>
              <a:rPr sz="1800" i="1" spc="-5" dirty="0">
                <a:solidFill>
                  <a:srgbClr val="595959"/>
                </a:solidFill>
                <a:latin typeface="Times New Roman"/>
                <a:cs typeface="Times New Roman"/>
              </a:rPr>
              <a:t> should</a:t>
            </a:r>
            <a:r>
              <a:rPr sz="1800" i="1" spc="-10" dirty="0">
                <a:solidFill>
                  <a:srgbClr val="595959"/>
                </a:solidFill>
                <a:latin typeface="Times New Roman"/>
                <a:cs typeface="Times New Roman"/>
              </a:rPr>
              <a:t> </a:t>
            </a:r>
            <a:r>
              <a:rPr sz="1800" i="1" dirty="0">
                <a:solidFill>
                  <a:srgbClr val="595959"/>
                </a:solidFill>
                <a:latin typeface="Times New Roman"/>
                <a:cs typeface="Times New Roman"/>
              </a:rPr>
              <a:t>have</a:t>
            </a:r>
            <a:r>
              <a:rPr sz="1800" i="1" spc="-5" dirty="0">
                <a:solidFill>
                  <a:srgbClr val="595959"/>
                </a:solidFill>
                <a:latin typeface="Times New Roman"/>
                <a:cs typeface="Times New Roman"/>
              </a:rPr>
              <a:t> </a:t>
            </a:r>
            <a:r>
              <a:rPr sz="1800" i="1" dirty="0">
                <a:solidFill>
                  <a:srgbClr val="595959"/>
                </a:solidFill>
                <a:latin typeface="Times New Roman"/>
                <a:cs typeface="Times New Roman"/>
              </a:rPr>
              <a:t>been</a:t>
            </a:r>
            <a:r>
              <a:rPr sz="1800" i="1" spc="-5" dirty="0">
                <a:solidFill>
                  <a:srgbClr val="595959"/>
                </a:solidFill>
                <a:latin typeface="Times New Roman"/>
                <a:cs typeface="Times New Roman"/>
              </a:rPr>
              <a:t> running.</a:t>
            </a:r>
            <a:endParaRPr sz="1800">
              <a:latin typeface="Times New Roman"/>
              <a:cs typeface="Times New Roman"/>
            </a:endParaRPr>
          </a:p>
          <a:p>
            <a:pPr marL="186690" marR="105410" indent="-137160">
              <a:lnSpc>
                <a:spcPct val="100000"/>
              </a:lnSpc>
              <a:spcBef>
                <a:spcPts val="1240"/>
              </a:spcBef>
            </a:pPr>
            <a:r>
              <a:rPr sz="2000" spc="-15" dirty="0">
                <a:solidFill>
                  <a:srgbClr val="002060"/>
                </a:solidFill>
                <a:latin typeface="Impact"/>
                <a:cs typeface="Impact"/>
              </a:rPr>
              <a:t>­</a:t>
            </a:r>
            <a:r>
              <a:rPr sz="2000" spc="-10" dirty="0">
                <a:solidFill>
                  <a:srgbClr val="002060"/>
                </a:solidFill>
                <a:latin typeface="Impact"/>
                <a:cs typeface="Impact"/>
              </a:rPr>
              <a:t> </a:t>
            </a:r>
            <a:r>
              <a:rPr sz="2000" dirty="0">
                <a:solidFill>
                  <a:srgbClr val="595959"/>
                </a:solidFill>
                <a:latin typeface="Times New Roman"/>
                <a:cs typeface="Times New Roman"/>
              </a:rPr>
              <a:t>The </a:t>
            </a:r>
            <a:r>
              <a:rPr sz="2000" spc="-5" dirty="0">
                <a:solidFill>
                  <a:srgbClr val="595959"/>
                </a:solidFill>
                <a:latin typeface="Times New Roman"/>
                <a:cs typeface="Times New Roman"/>
              </a:rPr>
              <a:t>verbs “do” and “have” have particular roles in their various </a:t>
            </a:r>
            <a:r>
              <a:rPr sz="2000" spc="-10" dirty="0">
                <a:solidFill>
                  <a:srgbClr val="595959"/>
                </a:solidFill>
                <a:latin typeface="Times New Roman"/>
                <a:cs typeface="Times New Roman"/>
              </a:rPr>
              <a:t>inflected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forms.</a:t>
            </a:r>
            <a:endParaRPr sz="2000">
              <a:latin typeface="Times New Roman"/>
              <a:cs typeface="Times New Roman"/>
            </a:endParaRPr>
          </a:p>
          <a:p>
            <a:pPr marL="186690" marR="118110" indent="-137160">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Copula verbs are usually</a:t>
            </a:r>
            <a:r>
              <a:rPr sz="2000" dirty="0">
                <a:solidFill>
                  <a:srgbClr val="595959"/>
                </a:solidFill>
                <a:latin typeface="Times New Roman"/>
                <a:cs typeface="Times New Roman"/>
              </a:rPr>
              <a:t> </a:t>
            </a:r>
            <a:r>
              <a:rPr sz="2000" spc="-5" dirty="0">
                <a:solidFill>
                  <a:srgbClr val="595959"/>
                </a:solidFill>
                <a:latin typeface="Times New Roman"/>
                <a:cs typeface="Times New Roman"/>
              </a:rPr>
              <a:t>forms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a:t>
            </a:r>
            <a:r>
              <a:rPr sz="2000" dirty="0">
                <a:solidFill>
                  <a:srgbClr val="595959"/>
                </a:solidFill>
                <a:latin typeface="Times New Roman"/>
                <a:cs typeface="Times New Roman"/>
              </a:rPr>
              <a:t> </a:t>
            </a:r>
            <a:r>
              <a:rPr sz="2000" spc="-5" dirty="0">
                <a:solidFill>
                  <a:srgbClr val="595959"/>
                </a:solidFill>
                <a:latin typeface="Times New Roman"/>
                <a:cs typeface="Times New Roman"/>
              </a:rPr>
              <a:t>verb</a:t>
            </a:r>
            <a:r>
              <a:rPr sz="2000" dirty="0">
                <a:solidFill>
                  <a:srgbClr val="595959"/>
                </a:solidFill>
                <a:latin typeface="Times New Roman"/>
                <a:cs typeface="Times New Roman"/>
              </a:rPr>
              <a:t> </a:t>
            </a:r>
            <a:r>
              <a:rPr sz="2000" spc="-5" dirty="0">
                <a:solidFill>
                  <a:srgbClr val="595959"/>
                </a:solidFill>
                <a:latin typeface="Times New Roman"/>
                <a:cs typeface="Times New Roman"/>
              </a:rPr>
              <a:t>“be”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link</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subject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with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other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forms.</a:t>
            </a:r>
            <a:endParaRPr sz="2000">
              <a:latin typeface="Times New Roman"/>
              <a:cs typeface="Times New Roman"/>
            </a:endParaRPr>
          </a:p>
          <a:p>
            <a:pPr marL="12700">
              <a:lnSpc>
                <a:spcPct val="100000"/>
              </a:lnSpc>
              <a:spcBef>
                <a:spcPts val="1200"/>
              </a:spcBef>
            </a:pPr>
            <a:r>
              <a:rPr sz="2200" spc="-5" dirty="0">
                <a:solidFill>
                  <a:srgbClr val="595959"/>
                </a:solidFill>
                <a:latin typeface="Times New Roman"/>
                <a:cs typeface="Times New Roman"/>
              </a:rPr>
              <a:t>Modal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verbs</a:t>
            </a:r>
            <a:r>
              <a:rPr sz="220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auxiliary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verbs</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express</a:t>
            </a:r>
            <a:r>
              <a:rPr sz="2200" dirty="0">
                <a:solidFill>
                  <a:srgbClr val="595959"/>
                </a:solidFill>
                <a:latin typeface="Times New Roman"/>
                <a:cs typeface="Times New Roman"/>
              </a:rPr>
              <a:t> </a:t>
            </a:r>
            <a:r>
              <a:rPr sz="2200" spc="-5" dirty="0">
                <a:solidFill>
                  <a:srgbClr val="595959"/>
                </a:solidFill>
                <a:latin typeface="Times New Roman"/>
                <a:cs typeface="Times New Roman"/>
              </a:rPr>
              <a:t>likelihood</a:t>
            </a:r>
            <a:r>
              <a:rPr sz="2200" spc="5" dirty="0">
                <a:solidFill>
                  <a:srgbClr val="595959"/>
                </a:solidFill>
                <a:latin typeface="Times New Roman"/>
                <a:cs typeface="Times New Roman"/>
              </a:rPr>
              <a:t> </a:t>
            </a:r>
            <a:r>
              <a:rPr sz="2200" dirty="0">
                <a:solidFill>
                  <a:srgbClr val="595959"/>
                </a:solidFill>
                <a:latin typeface="Times New Roman"/>
                <a:cs typeface="Times New Roman"/>
              </a:rPr>
              <a:t>or</a:t>
            </a:r>
            <a:r>
              <a:rPr sz="2200" spc="10" dirty="0">
                <a:solidFill>
                  <a:srgbClr val="595959"/>
                </a:solidFill>
                <a:latin typeface="Times New Roman"/>
                <a:cs typeface="Times New Roman"/>
              </a:rPr>
              <a:t> </a:t>
            </a:r>
            <a:r>
              <a:rPr sz="2200" spc="-20" dirty="0">
                <a:solidFill>
                  <a:srgbClr val="595959"/>
                </a:solidFill>
                <a:latin typeface="Times New Roman"/>
                <a:cs typeface="Times New Roman"/>
              </a:rPr>
              <a:t>ability.</a:t>
            </a:r>
            <a:endParaRPr sz="2200">
              <a:latin typeface="Times New Roman"/>
              <a:cs typeface="Times New Roman"/>
            </a:endParaRPr>
          </a:p>
          <a:p>
            <a:pPr marL="231775">
              <a:lnSpc>
                <a:spcPct val="100000"/>
              </a:lnSpc>
              <a:spcBef>
                <a:spcPts val="1160"/>
              </a:spcBef>
            </a:pPr>
            <a:r>
              <a:rPr sz="1800" spc="-10" dirty="0">
                <a:solidFill>
                  <a:srgbClr val="002060"/>
                </a:solidFill>
                <a:latin typeface="Impact"/>
                <a:cs typeface="Impact"/>
              </a:rPr>
              <a:t>­</a:t>
            </a:r>
            <a:r>
              <a:rPr sz="1800" spc="240" dirty="0">
                <a:solidFill>
                  <a:srgbClr val="002060"/>
                </a:solidFill>
                <a:latin typeface="Impact"/>
                <a:cs typeface="Impact"/>
              </a:rPr>
              <a:t> </a:t>
            </a:r>
            <a:r>
              <a:rPr sz="1800" i="1" dirty="0">
                <a:solidFill>
                  <a:srgbClr val="595959"/>
                </a:solidFill>
                <a:latin typeface="Times New Roman"/>
                <a:cs typeface="Times New Roman"/>
              </a:rPr>
              <a:t>can,</a:t>
            </a:r>
            <a:r>
              <a:rPr sz="1800" i="1" spc="-5" dirty="0">
                <a:solidFill>
                  <a:srgbClr val="595959"/>
                </a:solidFill>
                <a:latin typeface="Times New Roman"/>
                <a:cs typeface="Times New Roman"/>
              </a:rPr>
              <a:t> might,</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must,</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could, should</a:t>
            </a:r>
            <a:r>
              <a:rPr sz="1800" spc="-5" dirty="0">
                <a:solidFill>
                  <a:srgbClr val="595959"/>
                </a:solidFill>
                <a:latin typeface="Times New Roman"/>
                <a:cs typeface="Times New Roman"/>
              </a:rPr>
              <a:t>,</a:t>
            </a:r>
            <a:r>
              <a:rPr sz="1800" dirty="0">
                <a:solidFill>
                  <a:srgbClr val="595959"/>
                </a:solidFill>
                <a:latin typeface="Times New Roman"/>
                <a:cs typeface="Times New Roman"/>
              </a:rPr>
              <a:t> …</a:t>
            </a:r>
            <a:endParaRPr sz="180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382260" cy="665480"/>
          </a:xfrm>
          <a:prstGeom prst="rect">
            <a:avLst/>
          </a:prstGeom>
        </p:spPr>
        <p:txBody>
          <a:bodyPr vert="horz" wrap="square" lIns="0" tIns="12700" rIns="0" bIns="0" rtlCol="0">
            <a:spAutoFit/>
          </a:bodyPr>
          <a:lstStyle/>
          <a:p>
            <a:pPr marL="12700">
              <a:lnSpc>
                <a:spcPct val="100000"/>
              </a:lnSpc>
              <a:spcBef>
                <a:spcPts val="100"/>
              </a:spcBef>
            </a:pPr>
            <a:r>
              <a:rPr spc="80" dirty="0"/>
              <a:t>Unique</a:t>
            </a:r>
            <a:r>
              <a:rPr spc="160" dirty="0"/>
              <a:t> </a:t>
            </a:r>
            <a:r>
              <a:rPr spc="85" dirty="0"/>
              <a:t>Function</a:t>
            </a:r>
            <a:r>
              <a:rPr spc="80" dirty="0"/>
              <a:t> </a:t>
            </a:r>
            <a:r>
              <a:rPr spc="10" dirty="0"/>
              <a:t>Words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10</a:t>
            </a:r>
            <a:endParaRPr sz="800">
              <a:latin typeface="Times New Roman"/>
              <a:cs typeface="Times New Roman"/>
            </a:endParaRPr>
          </a:p>
        </p:txBody>
      </p:sp>
      <p:sp>
        <p:nvSpPr>
          <p:cNvPr id="3" name="object 3"/>
          <p:cNvSpPr txBox="1"/>
          <p:nvPr/>
        </p:nvSpPr>
        <p:spPr>
          <a:xfrm>
            <a:off x="892555" y="2146300"/>
            <a:ext cx="5000625" cy="1981200"/>
          </a:xfrm>
          <a:prstGeom prst="rect">
            <a:avLst/>
          </a:prstGeom>
        </p:spPr>
        <p:txBody>
          <a:bodyPr vert="horz" wrap="square" lIns="0" tIns="172720" rIns="0" bIns="0" rtlCol="0">
            <a:spAutoFit/>
          </a:bodyPr>
          <a:lstStyle/>
          <a:p>
            <a:pPr marL="12700">
              <a:lnSpc>
                <a:spcPct val="100000"/>
              </a:lnSpc>
              <a:spcBef>
                <a:spcPts val="1360"/>
              </a:spcBef>
            </a:pPr>
            <a:r>
              <a:rPr sz="2200" spc="-5" dirty="0">
                <a:solidFill>
                  <a:srgbClr val="595959"/>
                </a:solidFill>
                <a:latin typeface="Times New Roman"/>
                <a:cs typeface="Times New Roman"/>
              </a:rPr>
              <a:t>Interjections: </a:t>
            </a:r>
            <a:r>
              <a:rPr sz="2200" i="1" dirty="0">
                <a:solidFill>
                  <a:srgbClr val="595959"/>
                </a:solidFill>
                <a:latin typeface="Times New Roman"/>
                <a:cs typeface="Times New Roman"/>
              </a:rPr>
              <a:t>oh,</a:t>
            </a:r>
            <a:r>
              <a:rPr sz="2200" i="1" spc="-5" dirty="0">
                <a:solidFill>
                  <a:srgbClr val="595959"/>
                </a:solidFill>
                <a:latin typeface="Times New Roman"/>
                <a:cs typeface="Times New Roman"/>
              </a:rPr>
              <a:t> </a:t>
            </a:r>
            <a:r>
              <a:rPr sz="2200" i="1" spc="-35" dirty="0">
                <a:solidFill>
                  <a:srgbClr val="595959"/>
                </a:solidFill>
                <a:latin typeface="Times New Roman"/>
                <a:cs typeface="Times New Roman"/>
              </a:rPr>
              <a:t>hey,</a:t>
            </a:r>
            <a:r>
              <a:rPr sz="2200" i="1" dirty="0">
                <a:solidFill>
                  <a:srgbClr val="595959"/>
                </a:solidFill>
                <a:latin typeface="Times New Roman"/>
                <a:cs typeface="Times New Roman"/>
              </a:rPr>
              <a:t> </a:t>
            </a:r>
            <a:r>
              <a:rPr sz="2200" i="1" spc="-5" dirty="0">
                <a:solidFill>
                  <a:srgbClr val="595959"/>
                </a:solidFill>
                <a:latin typeface="Times New Roman"/>
                <a:cs typeface="Times New Roman"/>
              </a:rPr>
              <a:t>alas, </a:t>
            </a:r>
            <a:r>
              <a:rPr sz="2200" i="1" dirty="0">
                <a:solidFill>
                  <a:srgbClr val="595959"/>
                </a:solidFill>
                <a:latin typeface="Times New Roman"/>
                <a:cs typeface="Times New Roman"/>
              </a:rPr>
              <a:t>uh,</a:t>
            </a:r>
            <a:r>
              <a:rPr sz="2200" i="1" spc="-5" dirty="0">
                <a:solidFill>
                  <a:srgbClr val="595959"/>
                </a:solidFill>
                <a:latin typeface="Times New Roman"/>
                <a:cs typeface="Times New Roman"/>
              </a:rPr>
              <a:t> </a:t>
            </a:r>
            <a:r>
              <a:rPr sz="2200" i="1" dirty="0">
                <a:solidFill>
                  <a:srgbClr val="595959"/>
                </a:solidFill>
                <a:latin typeface="Times New Roman"/>
                <a:cs typeface="Times New Roman"/>
              </a:rPr>
              <a:t>um</a:t>
            </a:r>
            <a:endParaRPr sz="2200">
              <a:latin typeface="Times New Roman"/>
              <a:cs typeface="Times New Roman"/>
            </a:endParaRPr>
          </a:p>
          <a:p>
            <a:pPr marL="12700">
              <a:lnSpc>
                <a:spcPct val="100000"/>
              </a:lnSpc>
              <a:spcBef>
                <a:spcPts val="1260"/>
              </a:spcBef>
            </a:pPr>
            <a:r>
              <a:rPr sz="2200" spc="-5" dirty="0">
                <a:solidFill>
                  <a:srgbClr val="595959"/>
                </a:solidFill>
                <a:latin typeface="Times New Roman"/>
                <a:cs typeface="Times New Roman"/>
              </a:rPr>
              <a:t>Negatives:</a:t>
            </a:r>
            <a:r>
              <a:rPr sz="2200" spc="-15" dirty="0">
                <a:solidFill>
                  <a:srgbClr val="595959"/>
                </a:solidFill>
                <a:latin typeface="Times New Roman"/>
                <a:cs typeface="Times New Roman"/>
              </a:rPr>
              <a:t> </a:t>
            </a:r>
            <a:r>
              <a:rPr sz="2200" i="1" dirty="0">
                <a:solidFill>
                  <a:srgbClr val="595959"/>
                </a:solidFill>
                <a:latin typeface="Times New Roman"/>
                <a:cs typeface="Times New Roman"/>
              </a:rPr>
              <a:t>no,</a:t>
            </a:r>
            <a:r>
              <a:rPr sz="2200" i="1" spc="-15" dirty="0">
                <a:solidFill>
                  <a:srgbClr val="595959"/>
                </a:solidFill>
                <a:latin typeface="Times New Roman"/>
                <a:cs typeface="Times New Roman"/>
              </a:rPr>
              <a:t> </a:t>
            </a:r>
            <a:r>
              <a:rPr sz="2200" i="1" dirty="0">
                <a:solidFill>
                  <a:srgbClr val="595959"/>
                </a:solidFill>
                <a:latin typeface="Times New Roman"/>
                <a:cs typeface="Times New Roman"/>
              </a:rPr>
              <a:t>not</a:t>
            </a:r>
            <a:endParaRPr sz="2200">
              <a:latin typeface="Times New Roman"/>
              <a:cs typeface="Times New Roman"/>
            </a:endParaRPr>
          </a:p>
          <a:p>
            <a:pPr marL="12700">
              <a:lnSpc>
                <a:spcPct val="100000"/>
              </a:lnSpc>
              <a:spcBef>
                <a:spcPts val="1160"/>
              </a:spcBef>
            </a:pPr>
            <a:r>
              <a:rPr sz="2200" spc="-5" dirty="0">
                <a:solidFill>
                  <a:srgbClr val="595959"/>
                </a:solidFill>
                <a:latin typeface="Times New Roman"/>
                <a:cs typeface="Times New Roman"/>
              </a:rPr>
              <a:t>Politeness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markers: </a:t>
            </a:r>
            <a:r>
              <a:rPr sz="2200" i="1" spc="-5" dirty="0">
                <a:solidFill>
                  <a:srgbClr val="595959"/>
                </a:solidFill>
                <a:latin typeface="Times New Roman"/>
                <a:cs typeface="Times New Roman"/>
              </a:rPr>
              <a:t>please,</a:t>
            </a:r>
            <a:r>
              <a:rPr sz="2200" i="1" dirty="0">
                <a:solidFill>
                  <a:srgbClr val="595959"/>
                </a:solidFill>
                <a:latin typeface="Times New Roman"/>
                <a:cs typeface="Times New Roman"/>
              </a:rPr>
              <a:t> thank</a:t>
            </a:r>
            <a:r>
              <a:rPr sz="2200" i="1" spc="-10" dirty="0">
                <a:solidFill>
                  <a:srgbClr val="595959"/>
                </a:solidFill>
                <a:latin typeface="Times New Roman"/>
                <a:cs typeface="Times New Roman"/>
              </a:rPr>
              <a:t> </a:t>
            </a:r>
            <a:r>
              <a:rPr sz="2200" i="1" spc="-5" dirty="0">
                <a:solidFill>
                  <a:srgbClr val="595959"/>
                </a:solidFill>
                <a:latin typeface="Times New Roman"/>
                <a:cs typeface="Times New Roman"/>
              </a:rPr>
              <a:t>you</a:t>
            </a:r>
            <a:endParaRPr sz="2200">
              <a:latin typeface="Times New Roman"/>
              <a:cs typeface="Times New Roman"/>
            </a:endParaRPr>
          </a:p>
          <a:p>
            <a:pPr marL="12700">
              <a:lnSpc>
                <a:spcPct val="100000"/>
              </a:lnSpc>
              <a:spcBef>
                <a:spcPts val="1160"/>
              </a:spcBef>
            </a:pPr>
            <a:r>
              <a:rPr sz="2200" spc="-5" dirty="0">
                <a:solidFill>
                  <a:srgbClr val="595959"/>
                </a:solidFill>
                <a:latin typeface="Times New Roman"/>
                <a:cs typeface="Times New Roman"/>
              </a:rPr>
              <a:t>Existential</a:t>
            </a:r>
            <a:r>
              <a:rPr sz="2200" dirty="0">
                <a:solidFill>
                  <a:srgbClr val="595959"/>
                </a:solidFill>
                <a:latin typeface="Times New Roman"/>
                <a:cs typeface="Times New Roman"/>
              </a:rPr>
              <a:t> </a:t>
            </a:r>
            <a:r>
              <a:rPr sz="2200" spc="-5" dirty="0">
                <a:solidFill>
                  <a:srgbClr val="595959"/>
                </a:solidFill>
                <a:latin typeface="Times New Roman"/>
                <a:cs typeface="Times New Roman"/>
              </a:rPr>
              <a:t>there:</a:t>
            </a:r>
            <a:r>
              <a:rPr sz="2200" dirty="0">
                <a:solidFill>
                  <a:srgbClr val="595959"/>
                </a:solidFill>
                <a:latin typeface="Times New Roman"/>
                <a:cs typeface="Times New Roman"/>
              </a:rPr>
              <a:t> </a:t>
            </a:r>
            <a:r>
              <a:rPr sz="2200" i="1" spc="-20" dirty="0">
                <a:solidFill>
                  <a:srgbClr val="595959"/>
                </a:solidFill>
                <a:latin typeface="Times New Roman"/>
                <a:cs typeface="Times New Roman"/>
              </a:rPr>
              <a:t>There</a:t>
            </a:r>
            <a:r>
              <a:rPr sz="2200" i="1" spc="-5" dirty="0">
                <a:solidFill>
                  <a:srgbClr val="595959"/>
                </a:solidFill>
                <a:latin typeface="Times New Roman"/>
                <a:cs typeface="Times New Roman"/>
              </a:rPr>
              <a:t> </a:t>
            </a:r>
            <a:r>
              <a:rPr sz="2200" i="1" spc="-30" dirty="0">
                <a:solidFill>
                  <a:srgbClr val="595959"/>
                </a:solidFill>
                <a:latin typeface="Times New Roman"/>
                <a:cs typeface="Times New Roman"/>
              </a:rPr>
              <a:t>are</a:t>
            </a:r>
            <a:r>
              <a:rPr sz="2200" i="1" spc="-5" dirty="0">
                <a:solidFill>
                  <a:srgbClr val="595959"/>
                </a:solidFill>
                <a:latin typeface="Times New Roman"/>
                <a:cs typeface="Times New Roman"/>
              </a:rPr>
              <a:t> two</a:t>
            </a:r>
            <a:r>
              <a:rPr sz="2200" i="1" dirty="0">
                <a:solidFill>
                  <a:srgbClr val="595959"/>
                </a:solidFill>
                <a:latin typeface="Times New Roman"/>
                <a:cs typeface="Times New Roman"/>
              </a:rPr>
              <a:t> on the</a:t>
            </a:r>
            <a:r>
              <a:rPr sz="2200" i="1" spc="-5" dirty="0">
                <a:solidFill>
                  <a:srgbClr val="595959"/>
                </a:solidFill>
                <a:latin typeface="Times New Roman"/>
                <a:cs typeface="Times New Roman"/>
              </a:rPr>
              <a:t> table.</a:t>
            </a:r>
            <a:endParaRPr sz="220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1520" y="5026177"/>
            <a:ext cx="3321685" cy="1300480"/>
          </a:xfrm>
          <a:prstGeom prst="rect">
            <a:avLst/>
          </a:prstGeom>
        </p:spPr>
        <p:txBody>
          <a:bodyPr vert="horz" wrap="square" lIns="0" tIns="30480" rIns="0" bIns="0" rtlCol="0">
            <a:spAutoFit/>
          </a:bodyPr>
          <a:lstStyle/>
          <a:p>
            <a:pPr marL="367665" marR="5080" indent="-355600">
              <a:lnSpc>
                <a:spcPts val="5000"/>
              </a:lnSpc>
              <a:spcBef>
                <a:spcPts val="240"/>
              </a:spcBef>
            </a:pPr>
            <a:r>
              <a:rPr sz="4200" spc="135" dirty="0">
                <a:solidFill>
                  <a:srgbClr val="EE5612"/>
                </a:solidFill>
                <a:latin typeface="Times New Roman"/>
                <a:cs typeface="Times New Roman"/>
              </a:rPr>
              <a:t>POS</a:t>
            </a:r>
            <a:r>
              <a:rPr sz="4200" spc="254" dirty="0">
                <a:solidFill>
                  <a:srgbClr val="EE5612"/>
                </a:solidFill>
                <a:latin typeface="Times New Roman"/>
                <a:cs typeface="Times New Roman"/>
              </a:rPr>
              <a:t> </a:t>
            </a:r>
            <a:r>
              <a:rPr sz="4200" spc="130" dirty="0">
                <a:solidFill>
                  <a:srgbClr val="EE5612"/>
                </a:solidFill>
                <a:latin typeface="Times New Roman"/>
                <a:cs typeface="Times New Roman"/>
              </a:rPr>
              <a:t>Tagging: </a:t>
            </a:r>
            <a:r>
              <a:rPr sz="4200" spc="-1035" dirty="0">
                <a:solidFill>
                  <a:srgbClr val="EE5612"/>
                </a:solidFill>
                <a:latin typeface="Times New Roman"/>
                <a:cs typeface="Times New Roman"/>
              </a:rPr>
              <a:t> </a:t>
            </a:r>
            <a:r>
              <a:rPr sz="4200" spc="200" dirty="0">
                <a:solidFill>
                  <a:srgbClr val="EE5612"/>
                </a:solidFill>
                <a:latin typeface="Times New Roman"/>
                <a:cs typeface="Times New Roman"/>
              </a:rPr>
              <a:t>In</a:t>
            </a:r>
            <a:r>
              <a:rPr sz="4200" spc="190" dirty="0">
                <a:solidFill>
                  <a:srgbClr val="EE5612"/>
                </a:solidFill>
                <a:latin typeface="Times New Roman"/>
                <a:cs typeface="Times New Roman"/>
              </a:rPr>
              <a:t>t</a:t>
            </a:r>
            <a:r>
              <a:rPr sz="4200" spc="200" dirty="0">
                <a:solidFill>
                  <a:srgbClr val="EE5612"/>
                </a:solidFill>
                <a:latin typeface="Times New Roman"/>
                <a:cs typeface="Times New Roman"/>
              </a:rPr>
              <a:t>rodu</a:t>
            </a:r>
            <a:r>
              <a:rPr sz="4200" spc="195" dirty="0">
                <a:solidFill>
                  <a:srgbClr val="EE5612"/>
                </a:solidFill>
                <a:latin typeface="Times New Roman"/>
                <a:cs typeface="Times New Roman"/>
              </a:rPr>
              <a:t>c</a:t>
            </a:r>
            <a:r>
              <a:rPr sz="4200" spc="190" dirty="0">
                <a:solidFill>
                  <a:srgbClr val="EE5612"/>
                </a:solidFill>
                <a:latin typeface="Times New Roman"/>
                <a:cs typeface="Times New Roman"/>
              </a:rPr>
              <a:t>ti</a:t>
            </a:r>
            <a:r>
              <a:rPr sz="4200" spc="200" dirty="0">
                <a:solidFill>
                  <a:srgbClr val="EE5612"/>
                </a:solidFill>
                <a:latin typeface="Times New Roman"/>
                <a:cs typeface="Times New Roman"/>
              </a:rPr>
              <a:t>on</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3738" y="889825"/>
            <a:ext cx="7480934" cy="574040"/>
          </a:xfrm>
          <a:prstGeom prst="rect">
            <a:avLst/>
          </a:prstGeom>
        </p:spPr>
        <p:txBody>
          <a:bodyPr vert="horz" wrap="square" lIns="0" tIns="12700" rIns="0" bIns="0" rtlCol="0">
            <a:spAutoFit/>
          </a:bodyPr>
          <a:lstStyle/>
          <a:p>
            <a:pPr marL="12700">
              <a:lnSpc>
                <a:spcPct val="100000"/>
              </a:lnSpc>
              <a:spcBef>
                <a:spcPts val="100"/>
              </a:spcBef>
            </a:pPr>
            <a:r>
              <a:rPr sz="3600" spc="65" dirty="0"/>
              <a:t>Why</a:t>
            </a:r>
            <a:r>
              <a:rPr sz="3600" spc="185" dirty="0"/>
              <a:t> </a:t>
            </a:r>
            <a:r>
              <a:rPr sz="3600" spc="50" dirty="0"/>
              <a:t>Is</a:t>
            </a:r>
            <a:r>
              <a:rPr sz="3600" spc="185" dirty="0"/>
              <a:t> </a:t>
            </a:r>
            <a:r>
              <a:rPr sz="3600" spc="90" dirty="0"/>
              <a:t>Part-of-Speech</a:t>
            </a:r>
            <a:r>
              <a:rPr sz="3600" spc="125" dirty="0"/>
              <a:t> </a:t>
            </a:r>
            <a:r>
              <a:rPr sz="3600" spc="45" dirty="0"/>
              <a:t>Tagging</a:t>
            </a:r>
            <a:r>
              <a:rPr sz="3600" spc="190" dirty="0"/>
              <a:t> </a:t>
            </a:r>
            <a:r>
              <a:rPr sz="3600" spc="80" dirty="0"/>
              <a:t>Hard?</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733805" y="1718945"/>
            <a:ext cx="7764145" cy="454660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The </a:t>
            </a:r>
            <a:r>
              <a:rPr sz="2200" spc="-5" dirty="0">
                <a:solidFill>
                  <a:srgbClr val="595959"/>
                </a:solidFill>
                <a:latin typeface="Times New Roman"/>
                <a:cs typeface="Times New Roman"/>
              </a:rPr>
              <a:t>POS tagging task </a:t>
            </a:r>
            <a:r>
              <a:rPr sz="2200" dirty="0">
                <a:solidFill>
                  <a:srgbClr val="595959"/>
                </a:solidFill>
                <a:latin typeface="Times New Roman"/>
                <a:cs typeface="Times New Roman"/>
              </a:rPr>
              <a:t>is to </a:t>
            </a:r>
            <a:r>
              <a:rPr sz="2200" spc="-5" dirty="0">
                <a:solidFill>
                  <a:srgbClr val="595959"/>
                </a:solidFill>
                <a:latin typeface="Times New Roman"/>
                <a:cs typeface="Times New Roman"/>
              </a:rPr>
              <a:t>assign </a:t>
            </a:r>
            <a:r>
              <a:rPr sz="2200" dirty="0">
                <a:solidFill>
                  <a:srgbClr val="595959"/>
                </a:solidFill>
                <a:latin typeface="Times New Roman"/>
                <a:cs typeface="Times New Roman"/>
              </a:rPr>
              <a:t>a </a:t>
            </a:r>
            <a:r>
              <a:rPr sz="2200" spc="-5" dirty="0">
                <a:solidFill>
                  <a:srgbClr val="595959"/>
                </a:solidFill>
                <a:latin typeface="Times New Roman"/>
                <a:cs typeface="Times New Roman"/>
              </a:rPr>
              <a:t>sequence </a:t>
            </a:r>
            <a:r>
              <a:rPr sz="2200" dirty="0">
                <a:solidFill>
                  <a:srgbClr val="595959"/>
                </a:solidFill>
                <a:latin typeface="Times New Roman"/>
                <a:cs typeface="Times New Roman"/>
              </a:rPr>
              <a:t>of </a:t>
            </a:r>
            <a:r>
              <a:rPr sz="2200" spc="-5" dirty="0">
                <a:solidFill>
                  <a:srgbClr val="595959"/>
                </a:solidFill>
                <a:latin typeface="Times New Roman"/>
                <a:cs typeface="Times New Roman"/>
              </a:rPr>
              <a:t>tags </a:t>
            </a:r>
            <a:r>
              <a:rPr sz="2200" dirty="0">
                <a:solidFill>
                  <a:srgbClr val="595959"/>
                </a:solidFill>
                <a:latin typeface="Times New Roman"/>
                <a:cs typeface="Times New Roman"/>
              </a:rPr>
              <a:t>to a </a:t>
            </a:r>
            <a:r>
              <a:rPr sz="2200" spc="-5" dirty="0">
                <a:solidFill>
                  <a:srgbClr val="595959"/>
                </a:solidFill>
                <a:latin typeface="Times New Roman"/>
                <a:cs typeface="Times New Roman"/>
              </a:rPr>
              <a:t>sequence </a:t>
            </a:r>
            <a:r>
              <a:rPr sz="2200" dirty="0">
                <a:solidFill>
                  <a:srgbClr val="595959"/>
                </a:solidFill>
                <a:latin typeface="Times New Roman"/>
                <a:cs typeface="Times New Roman"/>
              </a:rPr>
              <a:t>of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words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(usually</a:t>
            </a:r>
            <a:r>
              <a:rPr sz="2200" dirty="0">
                <a:solidFill>
                  <a:srgbClr val="595959"/>
                </a:solidFill>
                <a:latin typeface="Times New Roman"/>
                <a:cs typeface="Times New Roman"/>
              </a:rPr>
              <a:t> a</a:t>
            </a:r>
            <a:r>
              <a:rPr sz="2200" spc="-5" dirty="0">
                <a:solidFill>
                  <a:srgbClr val="595959"/>
                </a:solidFill>
                <a:latin typeface="Times New Roman"/>
                <a:cs typeface="Times New Roman"/>
              </a:rPr>
              <a:t> sentence).</a:t>
            </a:r>
            <a:endParaRPr sz="2200">
              <a:latin typeface="Times New Roman"/>
              <a:cs typeface="Times New Roman"/>
            </a:endParaRPr>
          </a:p>
          <a:p>
            <a:pPr marL="48895">
              <a:lnSpc>
                <a:spcPct val="100000"/>
              </a:lnSpc>
              <a:spcBef>
                <a:spcPts val="5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Or</a:t>
            </a:r>
            <a:r>
              <a:rPr sz="2000" spc="-5" dirty="0">
                <a:solidFill>
                  <a:srgbClr val="595959"/>
                </a:solidFill>
                <a:latin typeface="Times New Roman"/>
                <a:cs typeface="Times New Roman"/>
              </a:rPr>
              <a:t> can</a:t>
            </a:r>
            <a:r>
              <a:rPr sz="2000" dirty="0">
                <a:solidFill>
                  <a:srgbClr val="595959"/>
                </a:solidFill>
                <a:latin typeface="Times New Roman"/>
                <a:cs typeface="Times New Roman"/>
              </a:rPr>
              <a:t> be</a:t>
            </a:r>
            <a:r>
              <a:rPr sz="2000" spc="-5" dirty="0">
                <a:solidFill>
                  <a:srgbClr val="595959"/>
                </a:solidFill>
                <a:latin typeface="Times New Roman"/>
                <a:cs typeface="Times New Roman"/>
              </a:rPr>
              <a:t> viewed</a:t>
            </a:r>
            <a:r>
              <a:rPr sz="2000" dirty="0">
                <a:solidFill>
                  <a:srgbClr val="595959"/>
                </a:solidFill>
                <a:latin typeface="Times New Roman"/>
                <a:cs typeface="Times New Roman"/>
              </a:rPr>
              <a:t> </a:t>
            </a:r>
            <a:r>
              <a:rPr sz="2000" spc="-5" dirty="0">
                <a:solidFill>
                  <a:srgbClr val="595959"/>
                </a:solidFill>
                <a:latin typeface="Times New Roman"/>
                <a:cs typeface="Times New Roman"/>
              </a:rPr>
              <a:t>as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assigning</a:t>
            </a:r>
            <a:r>
              <a:rPr sz="2000" dirty="0">
                <a:solidFill>
                  <a:srgbClr val="595959"/>
                </a:solidFill>
                <a:latin typeface="Times New Roman"/>
                <a:cs typeface="Times New Roman"/>
              </a:rPr>
              <a:t> a</a:t>
            </a:r>
            <a:r>
              <a:rPr sz="2000" spc="-5" dirty="0">
                <a:solidFill>
                  <a:srgbClr val="595959"/>
                </a:solidFill>
                <a:latin typeface="Times New Roman"/>
                <a:cs typeface="Times New Roman"/>
              </a:rPr>
              <a:t> tag</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context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sequence</a:t>
            </a:r>
            <a:endParaRPr sz="2000">
              <a:latin typeface="Times New Roman"/>
              <a:cs typeface="Times New Roman"/>
            </a:endParaRPr>
          </a:p>
          <a:p>
            <a:pPr marL="12700">
              <a:lnSpc>
                <a:spcPct val="100000"/>
              </a:lnSpc>
              <a:spcBef>
                <a:spcPts val="600"/>
              </a:spcBef>
            </a:pPr>
            <a:r>
              <a:rPr sz="2200" spc="-40" dirty="0">
                <a:solidFill>
                  <a:srgbClr val="595959"/>
                </a:solidFill>
                <a:latin typeface="Times New Roman"/>
                <a:cs typeface="Times New Roman"/>
              </a:rPr>
              <a:t>Words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may</a:t>
            </a:r>
            <a:r>
              <a:rPr sz="2200" dirty="0">
                <a:solidFill>
                  <a:srgbClr val="595959"/>
                </a:solidFill>
                <a:latin typeface="Times New Roman"/>
                <a:cs typeface="Times New Roman"/>
              </a:rPr>
              <a:t> be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ambiguous</a:t>
            </a:r>
            <a:r>
              <a:rPr sz="2200" spc="-10"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different</a:t>
            </a:r>
            <a:r>
              <a:rPr sz="2200" dirty="0">
                <a:solidFill>
                  <a:srgbClr val="595959"/>
                </a:solidFill>
                <a:latin typeface="Times New Roman"/>
                <a:cs typeface="Times New Roman"/>
              </a:rPr>
              <a:t> </a:t>
            </a:r>
            <a:r>
              <a:rPr sz="2200" spc="-5" dirty="0">
                <a:solidFill>
                  <a:srgbClr val="595959"/>
                </a:solidFill>
                <a:latin typeface="Times New Roman"/>
                <a:cs typeface="Times New Roman"/>
              </a:rPr>
              <a:t>ways.</a:t>
            </a:r>
            <a:endParaRPr sz="2200">
              <a:latin typeface="Times New Roman"/>
              <a:cs typeface="Times New Roman"/>
            </a:endParaRPr>
          </a:p>
          <a:p>
            <a:pPr marL="48895">
              <a:lnSpc>
                <a:spcPct val="100000"/>
              </a:lnSpc>
              <a:spcBef>
                <a:spcPts val="6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dirty="0">
                <a:solidFill>
                  <a:srgbClr val="CC0000"/>
                </a:solidFill>
                <a:latin typeface="Times New Roman"/>
                <a:cs typeface="Times New Roman"/>
              </a:rPr>
              <a:t>word </a:t>
            </a:r>
            <a:r>
              <a:rPr sz="2000" spc="-5" dirty="0">
                <a:solidFill>
                  <a:srgbClr val="CC0000"/>
                </a:solidFill>
                <a:latin typeface="Times New Roman"/>
                <a:cs typeface="Times New Roman"/>
              </a:rPr>
              <a:t>may</a:t>
            </a:r>
            <a:r>
              <a:rPr sz="2000" dirty="0">
                <a:solidFill>
                  <a:srgbClr val="CC0000"/>
                </a:solidFill>
                <a:latin typeface="Times New Roman"/>
                <a:cs typeface="Times New Roman"/>
              </a:rPr>
              <a:t> </a:t>
            </a:r>
            <a:r>
              <a:rPr sz="2000" spc="-5" dirty="0">
                <a:solidFill>
                  <a:srgbClr val="CC0000"/>
                </a:solidFill>
                <a:latin typeface="Times New Roman"/>
                <a:cs typeface="Times New Roman"/>
              </a:rPr>
              <a:t>have </a:t>
            </a:r>
            <a:r>
              <a:rPr sz="2000" spc="-10" dirty="0">
                <a:solidFill>
                  <a:srgbClr val="CC0000"/>
                </a:solidFill>
                <a:latin typeface="Times New Roman"/>
                <a:cs typeface="Times New Roman"/>
              </a:rPr>
              <a:t>multiple</a:t>
            </a:r>
            <a:r>
              <a:rPr sz="2000" spc="-5" dirty="0">
                <a:solidFill>
                  <a:srgbClr val="CC0000"/>
                </a:solidFill>
                <a:latin typeface="Times New Roman"/>
                <a:cs typeface="Times New Roman"/>
              </a:rPr>
              <a:t> meanings </a:t>
            </a:r>
            <a:r>
              <a:rPr sz="2000" spc="-5" dirty="0">
                <a:solidFill>
                  <a:srgbClr val="595959"/>
                </a:solidFill>
                <a:latin typeface="Times New Roman"/>
                <a:cs typeface="Times New Roman"/>
              </a:rPr>
              <a:t>as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same part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speech</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i="1" spc="-10" dirty="0">
                <a:solidFill>
                  <a:srgbClr val="595959"/>
                </a:solidFill>
                <a:latin typeface="Times New Roman"/>
                <a:cs typeface="Times New Roman"/>
              </a:rPr>
              <a:t>file</a:t>
            </a:r>
            <a:r>
              <a:rPr sz="2000" spc="-10" dirty="0">
                <a:solidFill>
                  <a:srgbClr val="595959"/>
                </a:solidFill>
                <a:latin typeface="Times New Roman"/>
                <a:cs typeface="Times New Roman"/>
              </a:rPr>
              <a:t>: </a:t>
            </a:r>
            <a:r>
              <a:rPr sz="2000" b="1" spc="-5" dirty="0">
                <a:solidFill>
                  <a:srgbClr val="595959"/>
                </a:solidFill>
                <a:latin typeface="Times New Roman"/>
                <a:cs typeface="Times New Roman"/>
              </a:rPr>
              <a:t>noun</a:t>
            </a:r>
            <a:r>
              <a:rPr sz="2000" spc="-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folder 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storing</a:t>
            </a:r>
            <a:r>
              <a:rPr sz="2000" dirty="0">
                <a:solidFill>
                  <a:srgbClr val="595959"/>
                </a:solidFill>
                <a:latin typeface="Times New Roman"/>
                <a:cs typeface="Times New Roman"/>
              </a:rPr>
              <a:t> </a:t>
            </a:r>
            <a:r>
              <a:rPr sz="2000" spc="-5" dirty="0">
                <a:solidFill>
                  <a:srgbClr val="595959"/>
                </a:solidFill>
                <a:latin typeface="Times New Roman"/>
                <a:cs typeface="Times New Roman"/>
              </a:rPr>
              <a:t>papers</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i="1" spc="-10" dirty="0">
                <a:solidFill>
                  <a:srgbClr val="595959"/>
                </a:solidFill>
                <a:latin typeface="Times New Roman"/>
                <a:cs typeface="Times New Roman"/>
              </a:rPr>
              <a:t>file</a:t>
            </a:r>
            <a:r>
              <a:rPr sz="2000" spc="-10" dirty="0">
                <a:solidFill>
                  <a:srgbClr val="595959"/>
                </a:solidFill>
                <a:latin typeface="Times New Roman"/>
                <a:cs typeface="Times New Roman"/>
              </a:rPr>
              <a:t>: </a:t>
            </a:r>
            <a:r>
              <a:rPr sz="2000" b="1" spc="-5" dirty="0">
                <a:solidFill>
                  <a:srgbClr val="595959"/>
                </a:solidFill>
                <a:latin typeface="Times New Roman"/>
                <a:cs typeface="Times New Roman"/>
              </a:rPr>
              <a:t>noun</a:t>
            </a:r>
            <a:r>
              <a:rPr sz="2000" spc="-5" dirty="0">
                <a:solidFill>
                  <a:srgbClr val="595959"/>
                </a:solidFill>
                <a:latin typeface="Times New Roman"/>
                <a:cs typeface="Times New Roman"/>
              </a:rPr>
              <a:t>,</a:t>
            </a:r>
            <a:r>
              <a:rPr sz="2000" dirty="0">
                <a:solidFill>
                  <a:srgbClr val="595959"/>
                </a:solidFill>
                <a:latin typeface="Times New Roman"/>
                <a:cs typeface="Times New Roman"/>
              </a:rPr>
              <a:t> </a:t>
            </a:r>
            <a:r>
              <a:rPr sz="2000" spc="-5" dirty="0">
                <a:solidFill>
                  <a:srgbClr val="595959"/>
                </a:solidFill>
                <a:latin typeface="Times New Roman"/>
                <a:cs typeface="Times New Roman"/>
              </a:rPr>
              <a:t>instrument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 smoothing</a:t>
            </a:r>
            <a:r>
              <a:rPr sz="2000" dirty="0">
                <a:solidFill>
                  <a:srgbClr val="595959"/>
                </a:solidFill>
                <a:latin typeface="Times New Roman"/>
                <a:cs typeface="Times New Roman"/>
              </a:rPr>
              <a:t> </a:t>
            </a:r>
            <a:r>
              <a:rPr sz="2000" spc="-5" dirty="0">
                <a:solidFill>
                  <a:srgbClr val="595959"/>
                </a:solidFill>
                <a:latin typeface="Times New Roman"/>
                <a:cs typeface="Times New Roman"/>
              </a:rPr>
              <a:t>rough</a:t>
            </a:r>
            <a:r>
              <a:rPr sz="2000" dirty="0">
                <a:solidFill>
                  <a:srgbClr val="595959"/>
                </a:solidFill>
                <a:latin typeface="Times New Roman"/>
                <a:cs typeface="Times New Roman"/>
              </a:rPr>
              <a:t> </a:t>
            </a:r>
            <a:r>
              <a:rPr sz="2000" spc="-5" dirty="0">
                <a:solidFill>
                  <a:srgbClr val="595959"/>
                </a:solidFill>
                <a:latin typeface="Times New Roman"/>
                <a:cs typeface="Times New Roman"/>
              </a:rPr>
              <a:t>edges</a:t>
            </a:r>
            <a:endParaRPr sz="2000">
              <a:latin typeface="Times New Roman"/>
              <a:cs typeface="Times New Roman"/>
            </a:endParaRPr>
          </a:p>
          <a:p>
            <a:pPr marL="48895">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dirty="0">
                <a:solidFill>
                  <a:srgbClr val="CC0000"/>
                </a:solidFill>
                <a:latin typeface="Times New Roman"/>
                <a:cs typeface="Times New Roman"/>
              </a:rPr>
              <a:t>word</a:t>
            </a:r>
            <a:r>
              <a:rPr sz="2000" spc="-5" dirty="0">
                <a:solidFill>
                  <a:srgbClr val="CC0000"/>
                </a:solidFill>
                <a:latin typeface="Times New Roman"/>
                <a:cs typeface="Times New Roman"/>
              </a:rPr>
              <a:t> may function</a:t>
            </a:r>
            <a:r>
              <a:rPr sz="2000" dirty="0">
                <a:solidFill>
                  <a:srgbClr val="CC0000"/>
                </a:solidFill>
                <a:latin typeface="Times New Roman"/>
                <a:cs typeface="Times New Roman"/>
              </a:rPr>
              <a:t> </a:t>
            </a:r>
            <a:r>
              <a:rPr sz="2000" spc="-5" dirty="0">
                <a:solidFill>
                  <a:srgbClr val="CC0000"/>
                </a:solidFill>
                <a:latin typeface="Times New Roman"/>
                <a:cs typeface="Times New Roman"/>
              </a:rPr>
              <a:t>as</a:t>
            </a:r>
            <a:r>
              <a:rPr sz="2000" spc="-10" dirty="0">
                <a:solidFill>
                  <a:srgbClr val="CC0000"/>
                </a:solidFill>
                <a:latin typeface="Times New Roman"/>
                <a:cs typeface="Times New Roman"/>
              </a:rPr>
              <a:t> multiple</a:t>
            </a:r>
            <a:r>
              <a:rPr sz="2000" spc="-5" dirty="0">
                <a:solidFill>
                  <a:srgbClr val="CC0000"/>
                </a:solidFill>
                <a:latin typeface="Times New Roman"/>
                <a:cs typeface="Times New Roman"/>
              </a:rPr>
              <a:t> parts</a:t>
            </a:r>
            <a:r>
              <a:rPr sz="2000" spc="-10" dirty="0">
                <a:solidFill>
                  <a:srgbClr val="CC0000"/>
                </a:solidFill>
                <a:latin typeface="Times New Roman"/>
                <a:cs typeface="Times New Roman"/>
              </a:rPr>
              <a:t> </a:t>
            </a:r>
            <a:r>
              <a:rPr sz="2000" dirty="0">
                <a:solidFill>
                  <a:srgbClr val="CC0000"/>
                </a:solidFill>
                <a:latin typeface="Times New Roman"/>
                <a:cs typeface="Times New Roman"/>
              </a:rPr>
              <a:t>of</a:t>
            </a:r>
            <a:r>
              <a:rPr sz="2000" spc="-5" dirty="0">
                <a:solidFill>
                  <a:srgbClr val="CC0000"/>
                </a:solidFill>
                <a:latin typeface="Times New Roman"/>
                <a:cs typeface="Times New Roman"/>
              </a:rPr>
              <a:t> speech</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A</a:t>
            </a:r>
            <a:r>
              <a:rPr sz="2000" spc="-110" dirty="0">
                <a:solidFill>
                  <a:srgbClr val="595959"/>
                </a:solidFill>
                <a:latin typeface="Times New Roman"/>
                <a:cs typeface="Times New Roman"/>
              </a:rPr>
              <a:t> </a:t>
            </a:r>
            <a:r>
              <a:rPr sz="2000" i="1" spc="-20" dirty="0">
                <a:solidFill>
                  <a:srgbClr val="595959"/>
                </a:solidFill>
                <a:latin typeface="Times New Roman"/>
                <a:cs typeface="Times New Roman"/>
              </a:rPr>
              <a:t>round</a:t>
            </a:r>
            <a:r>
              <a:rPr sz="2000" i="1" spc="-10" dirty="0">
                <a:solidFill>
                  <a:srgbClr val="595959"/>
                </a:solidFill>
                <a:latin typeface="Times New Roman"/>
                <a:cs typeface="Times New Roman"/>
              </a:rPr>
              <a:t> </a:t>
            </a:r>
            <a:r>
              <a:rPr sz="2000" spc="-5" dirty="0">
                <a:solidFill>
                  <a:srgbClr val="595959"/>
                </a:solidFill>
                <a:latin typeface="Times New Roman"/>
                <a:cs typeface="Times New Roman"/>
              </a:rPr>
              <a:t>table:</a:t>
            </a:r>
            <a:r>
              <a:rPr sz="2000" spc="-15" dirty="0">
                <a:solidFill>
                  <a:srgbClr val="595959"/>
                </a:solidFill>
                <a:latin typeface="Times New Roman"/>
                <a:cs typeface="Times New Roman"/>
              </a:rPr>
              <a:t> </a:t>
            </a:r>
            <a:r>
              <a:rPr sz="2000" b="1" spc="-5" dirty="0">
                <a:solidFill>
                  <a:srgbClr val="595959"/>
                </a:solidFill>
                <a:latin typeface="Times New Roman"/>
                <a:cs typeface="Times New Roman"/>
              </a:rPr>
              <a:t>adjective</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A</a:t>
            </a:r>
            <a:r>
              <a:rPr sz="2000" spc="-110" dirty="0">
                <a:solidFill>
                  <a:srgbClr val="595959"/>
                </a:solidFill>
                <a:latin typeface="Times New Roman"/>
                <a:cs typeface="Times New Roman"/>
              </a:rPr>
              <a:t> </a:t>
            </a:r>
            <a:r>
              <a:rPr sz="2000" i="1" spc="-20" dirty="0">
                <a:solidFill>
                  <a:srgbClr val="595959"/>
                </a:solidFill>
                <a:latin typeface="Times New Roman"/>
                <a:cs typeface="Times New Roman"/>
              </a:rPr>
              <a:t>round</a:t>
            </a:r>
            <a:r>
              <a:rPr sz="2000" i="1" spc="-5"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applause:</a:t>
            </a:r>
            <a:r>
              <a:rPr sz="2000" spc="-15" dirty="0">
                <a:solidFill>
                  <a:srgbClr val="595959"/>
                </a:solidFill>
                <a:latin typeface="Times New Roman"/>
                <a:cs typeface="Times New Roman"/>
              </a:rPr>
              <a:t> </a:t>
            </a:r>
            <a:r>
              <a:rPr sz="2000" b="1" dirty="0">
                <a:solidFill>
                  <a:srgbClr val="595959"/>
                </a:solidFill>
                <a:latin typeface="Times New Roman"/>
                <a:cs typeface="Times New Roman"/>
              </a:rPr>
              <a:t>noun</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70" dirty="0">
                <a:solidFill>
                  <a:srgbClr val="595959"/>
                </a:solidFill>
                <a:latin typeface="Times New Roman"/>
                <a:cs typeface="Times New Roman"/>
              </a:rPr>
              <a:t>To</a:t>
            </a:r>
            <a:r>
              <a:rPr sz="2000" dirty="0">
                <a:solidFill>
                  <a:srgbClr val="595959"/>
                </a:solidFill>
                <a:latin typeface="Times New Roman"/>
                <a:cs typeface="Times New Roman"/>
              </a:rPr>
              <a:t> </a:t>
            </a:r>
            <a:r>
              <a:rPr sz="2000" i="1" spc="-20" dirty="0">
                <a:solidFill>
                  <a:srgbClr val="595959"/>
                </a:solidFill>
                <a:latin typeface="Times New Roman"/>
                <a:cs typeface="Times New Roman"/>
              </a:rPr>
              <a:t>round</a:t>
            </a:r>
            <a:r>
              <a:rPr sz="2000" i="1" dirty="0">
                <a:solidFill>
                  <a:srgbClr val="595959"/>
                </a:solidFill>
                <a:latin typeface="Times New Roman"/>
                <a:cs typeface="Times New Roman"/>
              </a:rPr>
              <a:t> </a:t>
            </a:r>
            <a:r>
              <a:rPr sz="2000" dirty="0">
                <a:solidFill>
                  <a:srgbClr val="595959"/>
                </a:solidFill>
                <a:latin typeface="Times New Roman"/>
                <a:cs typeface="Times New Roman"/>
              </a:rPr>
              <a:t>out</a:t>
            </a:r>
            <a:r>
              <a:rPr sz="2000" spc="-15" dirty="0">
                <a:solidFill>
                  <a:srgbClr val="595959"/>
                </a:solidFill>
                <a:latin typeface="Times New Roman"/>
                <a:cs typeface="Times New Roman"/>
              </a:rPr>
              <a:t> </a:t>
            </a:r>
            <a:r>
              <a:rPr sz="2000" dirty="0">
                <a:solidFill>
                  <a:srgbClr val="595959"/>
                </a:solidFill>
                <a:latin typeface="Times New Roman"/>
                <a:cs typeface="Times New Roman"/>
              </a:rPr>
              <a:t>your</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interests:</a:t>
            </a:r>
            <a:r>
              <a:rPr sz="2000" spc="-5" dirty="0">
                <a:solidFill>
                  <a:srgbClr val="595959"/>
                </a:solidFill>
                <a:latin typeface="Times New Roman"/>
                <a:cs typeface="Times New Roman"/>
              </a:rPr>
              <a:t> </a:t>
            </a:r>
            <a:r>
              <a:rPr sz="2000" b="1" spc="-5" dirty="0">
                <a:solidFill>
                  <a:srgbClr val="595959"/>
                </a:solidFill>
                <a:latin typeface="Times New Roman"/>
                <a:cs typeface="Times New Roman"/>
              </a:rPr>
              <a:t>verb</a:t>
            </a:r>
            <a:endParaRPr sz="2000">
              <a:latin typeface="Times New Roman"/>
              <a:cs typeface="Times New Roman"/>
            </a:endParaRPr>
          </a:p>
          <a:p>
            <a:pPr marL="231775">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70" dirty="0">
                <a:solidFill>
                  <a:srgbClr val="595959"/>
                </a:solidFill>
                <a:latin typeface="Times New Roman"/>
                <a:cs typeface="Times New Roman"/>
              </a:rPr>
              <a:t>To</a:t>
            </a:r>
            <a:r>
              <a:rPr sz="2000" spc="-5" dirty="0">
                <a:solidFill>
                  <a:srgbClr val="595959"/>
                </a:solidFill>
                <a:latin typeface="Times New Roman"/>
                <a:cs typeface="Times New Roman"/>
              </a:rPr>
              <a:t> </a:t>
            </a:r>
            <a:r>
              <a:rPr sz="2000" dirty="0">
                <a:solidFill>
                  <a:srgbClr val="595959"/>
                </a:solidFill>
                <a:latin typeface="Times New Roman"/>
                <a:cs typeface="Times New Roman"/>
              </a:rPr>
              <a:t>work</a:t>
            </a:r>
            <a:r>
              <a:rPr sz="2000" spc="-5" dirty="0">
                <a:solidFill>
                  <a:srgbClr val="595959"/>
                </a:solidFill>
                <a:latin typeface="Times New Roman"/>
                <a:cs typeface="Times New Roman"/>
              </a:rPr>
              <a:t>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year</a:t>
            </a:r>
            <a:r>
              <a:rPr sz="2000" spc="-10" dirty="0">
                <a:solidFill>
                  <a:srgbClr val="595959"/>
                </a:solidFill>
                <a:latin typeface="Times New Roman"/>
                <a:cs typeface="Times New Roman"/>
              </a:rPr>
              <a:t> </a:t>
            </a:r>
            <a:r>
              <a:rPr sz="2000" i="1" spc="-15" dirty="0">
                <a:solidFill>
                  <a:srgbClr val="595959"/>
                </a:solidFill>
                <a:latin typeface="Times New Roman"/>
                <a:cs typeface="Times New Roman"/>
              </a:rPr>
              <a:t>round</a:t>
            </a:r>
            <a:r>
              <a:rPr sz="2000" spc="-15" dirty="0">
                <a:solidFill>
                  <a:srgbClr val="595959"/>
                </a:solidFill>
                <a:latin typeface="Times New Roman"/>
                <a:cs typeface="Times New Roman"/>
              </a:rPr>
              <a:t>: </a:t>
            </a:r>
            <a:r>
              <a:rPr sz="2000" b="1" spc="-5" dirty="0">
                <a:solidFill>
                  <a:srgbClr val="595959"/>
                </a:solidFill>
                <a:latin typeface="Times New Roman"/>
                <a:cs typeface="Times New Roman"/>
              </a:rPr>
              <a:t>adverb</a:t>
            </a:r>
            <a:endParaRPr sz="200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167630" cy="1300480"/>
          </a:xfrm>
          <a:prstGeom prst="rect">
            <a:avLst/>
          </a:prstGeom>
        </p:spPr>
        <p:txBody>
          <a:bodyPr vert="horz" wrap="square" lIns="0" tIns="30480" rIns="0" bIns="0" rtlCol="0">
            <a:spAutoFit/>
          </a:bodyPr>
          <a:lstStyle/>
          <a:p>
            <a:pPr marL="12700" marR="5080">
              <a:lnSpc>
                <a:spcPts val="5000"/>
              </a:lnSpc>
              <a:spcBef>
                <a:spcPts val="240"/>
              </a:spcBef>
            </a:pPr>
            <a:r>
              <a:rPr spc="65" dirty="0"/>
              <a:t>Why</a:t>
            </a:r>
            <a:r>
              <a:rPr spc="150" dirty="0"/>
              <a:t> </a:t>
            </a:r>
            <a:r>
              <a:rPr spc="50" dirty="0"/>
              <a:t>Is</a:t>
            </a:r>
            <a:r>
              <a:rPr spc="150" dirty="0"/>
              <a:t> </a:t>
            </a:r>
            <a:r>
              <a:rPr spc="90" dirty="0"/>
              <a:t>Part-of-Speech </a:t>
            </a:r>
            <a:r>
              <a:rPr spc="-1035" dirty="0"/>
              <a:t> </a:t>
            </a:r>
            <a:r>
              <a:rPr spc="40" dirty="0"/>
              <a:t>Tagging</a:t>
            </a:r>
            <a:r>
              <a:rPr spc="190" dirty="0"/>
              <a:t> </a:t>
            </a:r>
            <a:r>
              <a:rPr spc="80" dirty="0"/>
              <a:t>Needed?</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892555" y="2306318"/>
            <a:ext cx="7162165" cy="390652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May</a:t>
            </a:r>
            <a:r>
              <a:rPr sz="2200" dirty="0">
                <a:solidFill>
                  <a:srgbClr val="595959"/>
                </a:solidFill>
                <a:latin typeface="Times New Roman"/>
                <a:cs typeface="Times New Roman"/>
              </a:rPr>
              <a:t> be</a:t>
            </a:r>
            <a:r>
              <a:rPr sz="2200" spc="-5" dirty="0">
                <a:solidFill>
                  <a:srgbClr val="595959"/>
                </a:solidFill>
                <a:latin typeface="Times New Roman"/>
                <a:cs typeface="Times New Roman"/>
              </a:rPr>
              <a:t> useful</a:t>
            </a:r>
            <a:r>
              <a:rPr sz="2200" dirty="0">
                <a:solidFill>
                  <a:srgbClr val="595959"/>
                </a:solidFill>
                <a:latin typeface="Times New Roman"/>
                <a:cs typeface="Times New Roman"/>
              </a:rPr>
              <a:t> to know</a:t>
            </a:r>
            <a:r>
              <a:rPr sz="2200" spc="-5" dirty="0">
                <a:solidFill>
                  <a:srgbClr val="595959"/>
                </a:solidFill>
                <a:latin typeface="Times New Roman"/>
                <a:cs typeface="Times New Roman"/>
              </a:rPr>
              <a:t> what</a:t>
            </a:r>
            <a:r>
              <a:rPr sz="2200" dirty="0">
                <a:solidFill>
                  <a:srgbClr val="595959"/>
                </a:solidFill>
                <a:latin typeface="Times New Roman"/>
                <a:cs typeface="Times New Roman"/>
              </a:rPr>
              <a:t> </a:t>
            </a:r>
            <a:r>
              <a:rPr sz="2200" spc="-5" dirty="0">
                <a:solidFill>
                  <a:srgbClr val="595959"/>
                </a:solidFill>
                <a:latin typeface="Times New Roman"/>
                <a:cs typeface="Times New Roman"/>
              </a:rPr>
              <a:t>function</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plays,</a:t>
            </a:r>
            <a:r>
              <a:rPr sz="2200" dirty="0">
                <a:solidFill>
                  <a:srgbClr val="595959"/>
                </a:solidFill>
                <a:latin typeface="Times New Roman"/>
                <a:cs typeface="Times New Roman"/>
              </a:rPr>
              <a:t> </a:t>
            </a:r>
            <a:r>
              <a:rPr sz="2200" spc="-5" dirty="0">
                <a:solidFill>
                  <a:srgbClr val="595959"/>
                </a:solidFill>
                <a:latin typeface="Times New Roman"/>
                <a:cs typeface="Times New Roman"/>
              </a:rPr>
              <a:t>instead</a:t>
            </a:r>
            <a:r>
              <a:rPr sz="2200" dirty="0">
                <a:solidFill>
                  <a:srgbClr val="595959"/>
                </a:solidFill>
                <a:latin typeface="Times New Roman"/>
                <a:cs typeface="Times New Roman"/>
              </a:rPr>
              <a:t> of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depending </a:t>
            </a:r>
            <a:r>
              <a:rPr sz="2200" dirty="0">
                <a:solidFill>
                  <a:srgbClr val="595959"/>
                </a:solidFill>
                <a:latin typeface="Times New Roman"/>
                <a:cs typeface="Times New Roman"/>
              </a:rPr>
              <a:t>on the</a:t>
            </a:r>
            <a:r>
              <a:rPr sz="2200" spc="-5" dirty="0">
                <a:solidFill>
                  <a:srgbClr val="595959"/>
                </a:solidFill>
                <a:latin typeface="Times New Roman"/>
                <a:cs typeface="Times New Roman"/>
              </a:rPr>
              <a:t> 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itself</a:t>
            </a:r>
            <a:endParaRPr sz="2200">
              <a:latin typeface="Times New Roman"/>
              <a:cs typeface="Times New Roman"/>
            </a:endParaRPr>
          </a:p>
          <a:p>
            <a:pPr marL="12700">
              <a:lnSpc>
                <a:spcPct val="100000"/>
              </a:lnSpc>
              <a:spcBef>
                <a:spcPts val="1160"/>
              </a:spcBef>
            </a:pPr>
            <a:r>
              <a:rPr sz="2200" spc="-15" dirty="0">
                <a:solidFill>
                  <a:srgbClr val="595959"/>
                </a:solidFill>
                <a:latin typeface="Times New Roman"/>
                <a:cs typeface="Times New Roman"/>
              </a:rPr>
              <a:t>Internally,</a:t>
            </a:r>
            <a:r>
              <a:rPr sz="2200" dirty="0">
                <a:solidFill>
                  <a:srgbClr val="595959"/>
                </a:solidFill>
                <a:latin typeface="Times New Roman"/>
                <a:cs typeface="Times New Roman"/>
              </a:rPr>
              <a:t> </a:t>
            </a:r>
            <a:r>
              <a:rPr sz="2200" spc="-5" dirty="0">
                <a:solidFill>
                  <a:srgbClr val="595959"/>
                </a:solidFill>
                <a:latin typeface="Times New Roman"/>
                <a:cs typeface="Times New Roman"/>
              </a:rPr>
              <a:t>next</a:t>
            </a:r>
            <a:r>
              <a:rPr sz="2200" dirty="0">
                <a:solidFill>
                  <a:srgbClr val="595959"/>
                </a:solidFill>
                <a:latin typeface="Times New Roman"/>
                <a:cs typeface="Times New Roman"/>
              </a:rPr>
              <a:t> </a:t>
            </a:r>
            <a:r>
              <a:rPr sz="2200" spc="-5" dirty="0">
                <a:solidFill>
                  <a:srgbClr val="595959"/>
                </a:solidFill>
                <a:latin typeface="Times New Roman"/>
                <a:cs typeface="Times New Roman"/>
              </a:rPr>
              <a:t>higher</a:t>
            </a:r>
            <a:r>
              <a:rPr sz="2200" dirty="0">
                <a:solidFill>
                  <a:srgbClr val="595959"/>
                </a:solidFill>
                <a:latin typeface="Times New Roman"/>
                <a:cs typeface="Times New Roman"/>
              </a:rPr>
              <a:t> </a:t>
            </a:r>
            <a:r>
              <a:rPr sz="2200" spc="-5" dirty="0">
                <a:solidFill>
                  <a:srgbClr val="595959"/>
                </a:solidFill>
                <a:latin typeface="Times New Roman"/>
                <a:cs typeface="Times New Roman"/>
              </a:rPr>
              <a:t>levels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NL</a:t>
            </a:r>
            <a:r>
              <a:rPr sz="2200" spc="-80" dirty="0">
                <a:solidFill>
                  <a:srgbClr val="595959"/>
                </a:solidFill>
                <a:latin typeface="Times New Roman"/>
                <a:cs typeface="Times New Roman"/>
              </a:rPr>
              <a:t> </a:t>
            </a:r>
            <a:r>
              <a:rPr sz="2200" spc="-5" dirty="0">
                <a:solidFill>
                  <a:srgbClr val="595959"/>
                </a:solidFill>
                <a:latin typeface="Times New Roman"/>
                <a:cs typeface="Times New Roman"/>
              </a:rPr>
              <a:t>processing:</a:t>
            </a:r>
            <a:endParaRPr sz="2200">
              <a:latin typeface="Times New Roman"/>
              <a:cs typeface="Times New Roman"/>
            </a:endParaRPr>
          </a:p>
          <a:p>
            <a:pPr marL="49530">
              <a:lnSpc>
                <a:spcPct val="100000"/>
              </a:lnSpc>
              <a:spcBef>
                <a:spcPts val="126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Phrase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bracketing</a:t>
            </a:r>
            <a:endParaRPr sz="2000">
              <a:latin typeface="Times New Roman"/>
              <a:cs typeface="Times New Roman"/>
            </a:endParaRPr>
          </a:p>
          <a:p>
            <a:pPr marL="231775">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Can</a:t>
            </a:r>
            <a:r>
              <a:rPr sz="2000" dirty="0">
                <a:solidFill>
                  <a:srgbClr val="595959"/>
                </a:solidFill>
                <a:latin typeface="Times New Roman"/>
                <a:cs typeface="Times New Roman"/>
              </a:rPr>
              <a:t> </a:t>
            </a:r>
            <a:r>
              <a:rPr sz="2000" spc="-5" dirty="0">
                <a:solidFill>
                  <a:srgbClr val="595959"/>
                </a:solidFill>
                <a:latin typeface="Times New Roman"/>
                <a:cs typeface="Times New Roman"/>
              </a:rPr>
              <a:t>write</a:t>
            </a:r>
            <a:r>
              <a:rPr sz="2000" dirty="0">
                <a:solidFill>
                  <a:srgbClr val="595959"/>
                </a:solidFill>
                <a:latin typeface="Times New Roman"/>
                <a:cs typeface="Times New Roman"/>
              </a:rPr>
              <a:t> </a:t>
            </a:r>
            <a:r>
              <a:rPr sz="2000" spc="-5" dirty="0">
                <a:solidFill>
                  <a:srgbClr val="595959"/>
                </a:solidFill>
                <a:latin typeface="Times New Roman"/>
                <a:cs typeface="Times New Roman"/>
              </a:rPr>
              <a:t>regexps like</a:t>
            </a:r>
            <a:r>
              <a:rPr sz="2000" dirty="0">
                <a:solidFill>
                  <a:srgbClr val="595959"/>
                </a:solidFill>
                <a:latin typeface="Times New Roman"/>
                <a:cs typeface="Times New Roman"/>
              </a:rPr>
              <a:t> </a:t>
            </a:r>
            <a:r>
              <a:rPr sz="2000" spc="-5" dirty="0">
                <a:solidFill>
                  <a:srgbClr val="595959"/>
                </a:solidFill>
                <a:latin typeface="Times New Roman"/>
                <a:cs typeface="Times New Roman"/>
              </a:rPr>
              <a:t>(Det)</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Adj*</a:t>
            </a:r>
            <a:r>
              <a:rPr sz="2000" spc="5" dirty="0">
                <a:solidFill>
                  <a:srgbClr val="595959"/>
                </a:solidFill>
                <a:latin typeface="Times New Roman"/>
                <a:cs typeface="Times New Roman"/>
              </a:rPr>
              <a:t> </a:t>
            </a:r>
            <a:r>
              <a:rPr sz="2000" dirty="0">
                <a:solidFill>
                  <a:srgbClr val="595959"/>
                </a:solidFill>
                <a:latin typeface="Times New Roman"/>
                <a:cs typeface="Times New Roman"/>
              </a:rPr>
              <a:t>N+</a:t>
            </a:r>
            <a:r>
              <a:rPr sz="2000" spc="-5" dirty="0">
                <a:solidFill>
                  <a:srgbClr val="595959"/>
                </a:solidFill>
                <a:latin typeface="Times New Roman"/>
                <a:cs typeface="Times New Roman"/>
              </a:rPr>
              <a:t> over</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output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dirty="0">
                <a:solidFill>
                  <a:srgbClr val="595959"/>
                </a:solidFill>
                <a:latin typeface="Times New Roman"/>
                <a:cs typeface="Times New Roman"/>
              </a:rPr>
              <a:t> </a:t>
            </a:r>
            <a:r>
              <a:rPr sz="2000" spc="-5" dirty="0">
                <a:solidFill>
                  <a:srgbClr val="595959"/>
                </a:solidFill>
                <a:latin typeface="Times New Roman"/>
                <a:cs typeface="Times New Roman"/>
              </a:rPr>
              <a:t>phrases</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Parsing</a:t>
            </a:r>
            <a:endParaRPr sz="2000">
              <a:latin typeface="Times New Roman"/>
              <a:cs typeface="Times New Roman"/>
            </a:endParaRPr>
          </a:p>
          <a:p>
            <a:pPr marL="23177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Using the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class instead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can</a:t>
            </a:r>
            <a:r>
              <a:rPr sz="2000" dirty="0">
                <a:solidFill>
                  <a:srgbClr val="595959"/>
                </a:solidFill>
                <a:latin typeface="Times New Roman"/>
                <a:cs typeface="Times New Roman"/>
              </a:rPr>
              <a:t> </a:t>
            </a:r>
            <a:r>
              <a:rPr sz="2000" spc="-5" dirty="0">
                <a:solidFill>
                  <a:srgbClr val="595959"/>
                </a:solidFill>
                <a:latin typeface="Times New Roman"/>
                <a:cs typeface="Times New Roman"/>
              </a:rPr>
              <a:t>speed </a:t>
            </a:r>
            <a:r>
              <a:rPr sz="2000" dirty="0">
                <a:solidFill>
                  <a:srgbClr val="595959"/>
                </a:solidFill>
                <a:latin typeface="Times New Roman"/>
                <a:cs typeface="Times New Roman"/>
              </a:rPr>
              <a:t>up </a:t>
            </a:r>
            <a:r>
              <a:rPr sz="2000" spc="-5" dirty="0">
                <a:solidFill>
                  <a:srgbClr val="595959"/>
                </a:solidFill>
                <a:latin typeface="Times New Roman"/>
                <a:cs typeface="Times New Roman"/>
              </a:rPr>
              <a:t>parsing</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5" dirty="0">
                <a:solidFill>
                  <a:srgbClr val="595959"/>
                </a:solidFill>
                <a:latin typeface="Times New Roman"/>
                <a:cs typeface="Times New Roman"/>
              </a:rPr>
              <a:t>Semantics</a:t>
            </a:r>
            <a:endParaRPr sz="2000">
              <a:latin typeface="Times New Roman"/>
              <a:cs typeface="Times New Roman"/>
            </a:endParaRPr>
          </a:p>
          <a:p>
            <a:pPr marL="231775">
              <a:lnSpc>
                <a:spcPct val="100000"/>
              </a:lnSpc>
              <a:spcBef>
                <a:spcPts val="12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40" dirty="0">
                <a:solidFill>
                  <a:srgbClr val="595959"/>
                </a:solidFill>
                <a:latin typeface="Times New Roman"/>
                <a:cs typeface="Times New Roman"/>
              </a:rPr>
              <a:t>Word</a:t>
            </a:r>
            <a:r>
              <a:rPr sz="1800" dirty="0">
                <a:solidFill>
                  <a:srgbClr val="595959"/>
                </a:solidFill>
                <a:latin typeface="Times New Roman"/>
                <a:cs typeface="Times New Roman"/>
              </a:rPr>
              <a:t> </a:t>
            </a:r>
            <a:r>
              <a:rPr sz="1800" spc="-5" dirty="0">
                <a:solidFill>
                  <a:srgbClr val="595959"/>
                </a:solidFill>
                <a:latin typeface="Times New Roman"/>
                <a:cs typeface="Times New Roman"/>
              </a:rPr>
              <a:t>classes </a:t>
            </a:r>
            <a:r>
              <a:rPr sz="1800" dirty="0">
                <a:solidFill>
                  <a:srgbClr val="595959"/>
                </a:solidFill>
                <a:latin typeface="Times New Roman"/>
                <a:cs typeface="Times New Roman"/>
              </a:rPr>
              <a:t>can </a:t>
            </a:r>
            <a:r>
              <a:rPr sz="1800" spc="-5" dirty="0">
                <a:solidFill>
                  <a:srgbClr val="595959"/>
                </a:solidFill>
                <a:latin typeface="Times New Roman"/>
                <a:cs typeface="Times New Roman"/>
              </a:rPr>
              <a:t>help</a:t>
            </a:r>
            <a:r>
              <a:rPr sz="1800" dirty="0">
                <a:solidFill>
                  <a:srgbClr val="595959"/>
                </a:solidFill>
                <a:latin typeface="Times New Roman"/>
                <a:cs typeface="Times New Roman"/>
              </a:rPr>
              <a:t> </a:t>
            </a:r>
            <a:r>
              <a:rPr sz="1800" spc="-5" dirty="0">
                <a:solidFill>
                  <a:srgbClr val="595959"/>
                </a:solidFill>
                <a:latin typeface="Times New Roman"/>
                <a:cs typeface="Times New Roman"/>
              </a:rPr>
              <a:t>determine</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 </a:t>
            </a:r>
            <a:r>
              <a:rPr sz="1800" spc="-5" dirty="0">
                <a:solidFill>
                  <a:srgbClr val="595959"/>
                </a:solidFill>
                <a:latin typeface="Times New Roman"/>
                <a:cs typeface="Times New Roman"/>
              </a:rPr>
              <a:t>semantics</a:t>
            </a:r>
            <a:endParaRPr sz="180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167630" cy="1300480"/>
          </a:xfrm>
          <a:prstGeom prst="rect">
            <a:avLst/>
          </a:prstGeom>
        </p:spPr>
        <p:txBody>
          <a:bodyPr vert="horz" wrap="square" lIns="0" tIns="30480" rIns="0" bIns="0" rtlCol="0">
            <a:spAutoFit/>
          </a:bodyPr>
          <a:lstStyle/>
          <a:p>
            <a:pPr marL="12700" marR="5080">
              <a:lnSpc>
                <a:spcPts val="5000"/>
              </a:lnSpc>
              <a:spcBef>
                <a:spcPts val="240"/>
              </a:spcBef>
            </a:pPr>
            <a:r>
              <a:rPr spc="65" dirty="0"/>
              <a:t>Why</a:t>
            </a:r>
            <a:r>
              <a:rPr spc="150" dirty="0"/>
              <a:t> </a:t>
            </a:r>
            <a:r>
              <a:rPr spc="50" dirty="0"/>
              <a:t>Is</a:t>
            </a:r>
            <a:r>
              <a:rPr spc="150" dirty="0"/>
              <a:t> </a:t>
            </a:r>
            <a:r>
              <a:rPr spc="90" dirty="0"/>
              <a:t>Part-of-Speech </a:t>
            </a:r>
            <a:r>
              <a:rPr spc="-1035" dirty="0"/>
              <a:t> </a:t>
            </a:r>
            <a:r>
              <a:rPr spc="40" dirty="0"/>
              <a:t>Tagging</a:t>
            </a:r>
            <a:r>
              <a:rPr spc="190" dirty="0"/>
              <a:t> </a:t>
            </a:r>
            <a:r>
              <a:rPr spc="80" dirty="0"/>
              <a:t>Needed?</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92555" y="2130298"/>
            <a:ext cx="6878955" cy="2678430"/>
          </a:xfrm>
          <a:prstGeom prst="rect">
            <a:avLst/>
          </a:prstGeom>
        </p:spPr>
        <p:txBody>
          <a:bodyPr vert="horz" wrap="square" lIns="0" tIns="188595" rIns="0" bIns="0" rtlCol="0">
            <a:spAutoFit/>
          </a:bodyPr>
          <a:lstStyle/>
          <a:p>
            <a:pPr marL="12700">
              <a:lnSpc>
                <a:spcPct val="100000"/>
              </a:lnSpc>
              <a:spcBef>
                <a:spcPts val="1485"/>
              </a:spcBef>
            </a:pPr>
            <a:r>
              <a:rPr sz="2200" spc="-45" dirty="0">
                <a:solidFill>
                  <a:srgbClr val="595959"/>
                </a:solidFill>
                <a:latin typeface="Times New Roman"/>
                <a:cs typeface="Times New Roman"/>
              </a:rPr>
              <a:t>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classes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(POS</a:t>
            </a:r>
            <a:r>
              <a:rPr sz="2200" dirty="0">
                <a:solidFill>
                  <a:srgbClr val="595959"/>
                </a:solidFill>
                <a:latin typeface="Times New Roman"/>
                <a:cs typeface="Times New Roman"/>
              </a:rPr>
              <a:t> </a:t>
            </a:r>
            <a:r>
              <a:rPr sz="2200" spc="-5" dirty="0">
                <a:solidFill>
                  <a:srgbClr val="595959"/>
                </a:solidFill>
                <a:latin typeface="Times New Roman"/>
                <a:cs typeface="Times New Roman"/>
              </a:rPr>
              <a:t>tags)</a:t>
            </a:r>
            <a:r>
              <a:rPr sz="2200" dirty="0">
                <a:solidFill>
                  <a:srgbClr val="595959"/>
                </a:solidFill>
                <a:latin typeface="Times New Roman"/>
                <a:cs typeface="Times New Roman"/>
              </a:rPr>
              <a:t> </a:t>
            </a:r>
            <a:r>
              <a:rPr sz="2200" spc="-5" dirty="0">
                <a:solidFill>
                  <a:srgbClr val="595959"/>
                </a:solidFill>
                <a:latin typeface="Times New Roman"/>
                <a:cs typeface="Times New Roman"/>
              </a:rPr>
              <a:t>are also</a:t>
            </a:r>
            <a:r>
              <a:rPr sz="2200" dirty="0">
                <a:solidFill>
                  <a:srgbClr val="595959"/>
                </a:solidFill>
                <a:latin typeface="Times New Roman"/>
                <a:cs typeface="Times New Roman"/>
              </a:rPr>
              <a:t> </a:t>
            </a:r>
            <a:r>
              <a:rPr sz="2200" spc="-5" dirty="0">
                <a:solidFill>
                  <a:srgbClr val="595959"/>
                </a:solidFill>
                <a:latin typeface="Times New Roman"/>
                <a:cs typeface="Times New Roman"/>
              </a:rPr>
              <a:t>useful</a:t>
            </a:r>
            <a:r>
              <a:rPr sz="2200" dirty="0">
                <a:solidFill>
                  <a:srgbClr val="595959"/>
                </a:solidFill>
                <a:latin typeface="Times New Roman"/>
                <a:cs typeface="Times New Roman"/>
              </a:rPr>
              <a:t> in </a:t>
            </a:r>
            <a:r>
              <a:rPr sz="2200" spc="-5" dirty="0">
                <a:solidFill>
                  <a:srgbClr val="595959"/>
                </a:solidFill>
                <a:latin typeface="Times New Roman"/>
                <a:cs typeface="Times New Roman"/>
              </a:rPr>
              <a:t>applications</a:t>
            </a:r>
            <a:endParaRPr sz="2200">
              <a:latin typeface="Times New Roman"/>
              <a:cs typeface="Times New Roman"/>
            </a:endParaRPr>
          </a:p>
          <a:p>
            <a:pPr marL="186690" marR="5080" indent="-137160">
              <a:lnSpc>
                <a:spcPct val="100000"/>
              </a:lnSpc>
              <a:spcBef>
                <a:spcPts val="12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Speech</a:t>
            </a:r>
            <a:r>
              <a:rPr sz="2000" dirty="0">
                <a:solidFill>
                  <a:srgbClr val="595959"/>
                </a:solidFill>
                <a:latin typeface="Times New Roman"/>
                <a:cs typeface="Times New Roman"/>
              </a:rPr>
              <a:t> </a:t>
            </a:r>
            <a:r>
              <a:rPr sz="2000" spc="-5" dirty="0">
                <a:solidFill>
                  <a:srgbClr val="595959"/>
                </a:solidFill>
                <a:latin typeface="Times New Roman"/>
                <a:cs typeface="Times New Roman"/>
              </a:rPr>
              <a:t>synthesis: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text-to-speech</a:t>
            </a:r>
            <a:r>
              <a:rPr sz="2000" dirty="0">
                <a:solidFill>
                  <a:srgbClr val="595959"/>
                </a:solidFill>
                <a:latin typeface="Times New Roman"/>
                <a:cs typeface="Times New Roman"/>
              </a:rPr>
              <a:t> </a:t>
            </a:r>
            <a:r>
              <a:rPr sz="2000" spc="-5" dirty="0">
                <a:solidFill>
                  <a:srgbClr val="595959"/>
                </a:solidFill>
                <a:latin typeface="Times New Roman"/>
                <a:cs typeface="Times New Roman"/>
              </a:rPr>
              <a:t>(how</a:t>
            </a:r>
            <a:r>
              <a:rPr sz="2000" spc="5" dirty="0">
                <a:solidFill>
                  <a:srgbClr val="595959"/>
                </a:solidFill>
                <a:latin typeface="Times New Roman"/>
                <a:cs typeface="Times New Roman"/>
              </a:rPr>
              <a:t> </a:t>
            </a:r>
            <a:r>
              <a:rPr sz="2000" dirty="0">
                <a:solidFill>
                  <a:srgbClr val="595959"/>
                </a:solidFill>
                <a:latin typeface="Times New Roman"/>
                <a:cs typeface="Times New Roman"/>
              </a:rPr>
              <a:t>do we</a:t>
            </a:r>
            <a:r>
              <a:rPr sz="2000" spc="-5" dirty="0">
                <a:solidFill>
                  <a:srgbClr val="595959"/>
                </a:solidFill>
                <a:latin typeface="Times New Roman"/>
                <a:cs typeface="Times New Roman"/>
              </a:rPr>
              <a:t> pronounce</a:t>
            </a:r>
            <a:r>
              <a:rPr sz="2000" dirty="0">
                <a:solidFill>
                  <a:srgbClr val="595959"/>
                </a:solidFill>
                <a:latin typeface="Times New Roman"/>
                <a:cs typeface="Times New Roman"/>
              </a:rPr>
              <a:t> </a:t>
            </a:r>
            <a:r>
              <a:rPr sz="2000" spc="-5" dirty="0">
                <a:solidFill>
                  <a:srgbClr val="595959"/>
                </a:solidFill>
                <a:latin typeface="Times New Roman"/>
                <a:cs typeface="Times New Roman"/>
              </a:rPr>
              <a:t>“lead” </a:t>
            </a:r>
            <a:r>
              <a:rPr sz="2000" dirty="0">
                <a:solidFill>
                  <a:srgbClr val="595959"/>
                </a:solidFill>
                <a:latin typeface="Times New Roman"/>
                <a:cs typeface="Times New Roman"/>
              </a:rPr>
              <a:t>or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“object”?)</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Information</a:t>
            </a:r>
            <a:r>
              <a:rPr sz="2000" dirty="0">
                <a:solidFill>
                  <a:srgbClr val="595959"/>
                </a:solidFill>
                <a:latin typeface="Times New Roman"/>
                <a:cs typeface="Times New Roman"/>
              </a:rPr>
              <a:t> </a:t>
            </a:r>
            <a:r>
              <a:rPr sz="2000" spc="-10" dirty="0">
                <a:solidFill>
                  <a:srgbClr val="595959"/>
                </a:solidFill>
                <a:latin typeface="Times New Roman"/>
                <a:cs typeface="Times New Roman"/>
              </a:rPr>
              <a:t>retrieval:</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selection</a:t>
            </a:r>
            <a:r>
              <a:rPr sz="2000" dirty="0">
                <a:solidFill>
                  <a:srgbClr val="595959"/>
                </a:solidFill>
                <a:latin typeface="Times New Roman"/>
                <a:cs typeface="Times New Roman"/>
              </a:rPr>
              <a:t> of</a:t>
            </a:r>
            <a:r>
              <a:rPr sz="2000" spc="-5" dirty="0">
                <a:solidFill>
                  <a:srgbClr val="595959"/>
                </a:solidFill>
                <a:latin typeface="Times New Roman"/>
                <a:cs typeface="Times New Roman"/>
              </a:rPr>
              <a:t> high-content </a:t>
            </a:r>
            <a:r>
              <a:rPr sz="2000" dirty="0">
                <a:solidFill>
                  <a:srgbClr val="595959"/>
                </a:solidFill>
                <a:latin typeface="Times New Roman"/>
                <a:cs typeface="Times New Roman"/>
              </a:rPr>
              <a:t>words</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20" dirty="0">
                <a:solidFill>
                  <a:srgbClr val="595959"/>
                </a:solidFill>
                <a:latin typeface="Times New Roman"/>
                <a:cs typeface="Times New Roman"/>
              </a:rPr>
              <a:t>Word-sense </a:t>
            </a:r>
            <a:r>
              <a:rPr sz="2000" spc="-5" dirty="0">
                <a:solidFill>
                  <a:srgbClr val="595959"/>
                </a:solidFill>
                <a:latin typeface="Times New Roman"/>
                <a:cs typeface="Times New Roman"/>
              </a:rPr>
              <a:t>disambiguation</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Sentiment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detection:</a:t>
            </a:r>
            <a:r>
              <a:rPr sz="2000" spc="-15" dirty="0">
                <a:solidFill>
                  <a:srgbClr val="595959"/>
                </a:solidFill>
                <a:latin typeface="Times New Roman"/>
                <a:cs typeface="Times New Roman"/>
              </a:rPr>
              <a:t> </a:t>
            </a:r>
            <a:r>
              <a:rPr sz="2000" spc="-10" dirty="0">
                <a:solidFill>
                  <a:srgbClr val="595959"/>
                </a:solidFill>
                <a:latin typeface="Times New Roman"/>
                <a:cs typeface="Times New Roman"/>
              </a:rPr>
              <a:t>selection</a:t>
            </a:r>
            <a:r>
              <a:rPr sz="2000" dirty="0">
                <a:solidFill>
                  <a:srgbClr val="595959"/>
                </a:solidFill>
                <a:latin typeface="Times New Roman"/>
                <a:cs typeface="Times New Roman"/>
              </a:rPr>
              <a:t> of</a:t>
            </a:r>
            <a:r>
              <a:rPr sz="2000" spc="-5" dirty="0">
                <a:solidFill>
                  <a:srgbClr val="595959"/>
                </a:solidFill>
                <a:latin typeface="Times New Roman"/>
                <a:cs typeface="Times New Roman"/>
              </a:rPr>
              <a:t> high-opinion </a:t>
            </a:r>
            <a:r>
              <a:rPr sz="2000" dirty="0">
                <a:solidFill>
                  <a:srgbClr val="595959"/>
                </a:solidFill>
                <a:latin typeface="Times New Roman"/>
                <a:cs typeface="Times New Roman"/>
              </a:rPr>
              <a:t>or</a:t>
            </a:r>
            <a:r>
              <a:rPr sz="2000" spc="-5" dirty="0">
                <a:solidFill>
                  <a:srgbClr val="595959"/>
                </a:solidFill>
                <a:latin typeface="Times New Roman"/>
                <a:cs typeface="Times New Roman"/>
              </a:rPr>
              <a:t> emotion </a:t>
            </a:r>
            <a:r>
              <a:rPr sz="2000" dirty="0">
                <a:solidFill>
                  <a:srgbClr val="595959"/>
                </a:solidFill>
                <a:latin typeface="Times New Roman"/>
                <a:cs typeface="Times New Roman"/>
              </a:rPr>
              <a:t>words</a:t>
            </a:r>
            <a:endParaRPr sz="20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87340"/>
            <a:ext cx="6640195" cy="1120820"/>
          </a:xfrm>
          <a:prstGeom prst="rect">
            <a:avLst/>
          </a:prstGeom>
        </p:spPr>
        <p:txBody>
          <a:bodyPr vert="horz" wrap="square" lIns="0" tIns="12700" rIns="0" bIns="0" rtlCol="0">
            <a:spAutoFit/>
          </a:bodyPr>
          <a:lstStyle/>
          <a:p>
            <a:pPr marL="12700">
              <a:lnSpc>
                <a:spcPct val="100000"/>
              </a:lnSpc>
              <a:spcBef>
                <a:spcPts val="100"/>
              </a:spcBef>
            </a:pPr>
            <a:r>
              <a:rPr lang="en-US" sz="3600" spc="80" dirty="0"/>
              <a:t>Natural Language Processing </a:t>
            </a:r>
            <a:br>
              <a:rPr lang="en-US" sz="3600" spc="80" dirty="0"/>
            </a:br>
            <a:r>
              <a:rPr lang="en-US" sz="3600" spc="80" dirty="0"/>
              <a:t>IST 664/CIS 668</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sz="800" dirty="0">
                <a:solidFill>
                  <a:srgbClr val="BFBFBF"/>
                </a:solidFill>
                <a:latin typeface="Times New Roman"/>
                <a:cs typeface="Times New Roman"/>
              </a:rPr>
              <a:t>3</a:t>
            </a:fld>
            <a:endParaRPr sz="800" dirty="0">
              <a:latin typeface="Times New Roman"/>
              <a:cs typeface="Times New Roman"/>
            </a:endParaRPr>
          </a:p>
        </p:txBody>
      </p:sp>
      <p:sp>
        <p:nvSpPr>
          <p:cNvPr id="3" name="object 3"/>
          <p:cNvSpPr txBox="1"/>
          <p:nvPr/>
        </p:nvSpPr>
        <p:spPr>
          <a:xfrm>
            <a:off x="773097" y="2209800"/>
            <a:ext cx="7108445" cy="2536592"/>
          </a:xfrm>
          <a:prstGeom prst="rect">
            <a:avLst/>
          </a:prstGeom>
        </p:spPr>
        <p:txBody>
          <a:bodyPr vert="horz" wrap="square" lIns="0" tIns="12700" rIns="0" bIns="0" rtlCol="0">
            <a:spAutoFit/>
          </a:bodyPr>
          <a:lstStyle/>
          <a:p>
            <a:r>
              <a:rPr lang="en-US" sz="2400" b="0" i="0" dirty="0">
                <a:solidFill>
                  <a:srgbClr val="282828"/>
                </a:solidFill>
                <a:effectLst/>
                <a:latin typeface="Proxima Nova"/>
              </a:rPr>
              <a:t>Week 4 - Resources</a:t>
            </a:r>
          </a:p>
          <a:p>
            <a:endParaRPr lang="en-US" sz="2000" dirty="0">
              <a:solidFill>
                <a:srgbClr val="282828"/>
              </a:solidFill>
              <a:latin typeface="Proxima Nova"/>
            </a:endParaRPr>
          </a:p>
          <a:p>
            <a:pPr algn="l"/>
            <a:r>
              <a:rPr lang="en-US" sz="2000" b="0" i="0" dirty="0">
                <a:solidFill>
                  <a:srgbClr val="282828"/>
                </a:solidFill>
                <a:effectLst/>
                <a:latin typeface="Proxima Nova"/>
              </a:rPr>
              <a:t>To see the results of POS tagging, go to the </a:t>
            </a:r>
            <a:r>
              <a:rPr lang="en-US" sz="2000" b="0" i="0" u="none" strike="noStrike" dirty="0">
                <a:solidFill>
                  <a:srgbClr val="0070C0"/>
                </a:solidFill>
                <a:effectLst/>
                <a:latin typeface="Proxima Nova"/>
                <a:hlinkClick r:id="rId2">
                  <a:extLst>
                    <a:ext uri="{A12FA001-AC4F-418D-AE19-62706E023703}">
                      <ahyp:hlinkClr xmlns:ahyp="http://schemas.microsoft.com/office/drawing/2018/hyperlinkcolor" val="tx"/>
                    </a:ext>
                  </a:extLst>
                </a:hlinkClick>
              </a:rPr>
              <a:t>parsing demo page of the Stanford parser</a:t>
            </a:r>
            <a:r>
              <a:rPr lang="en-US" sz="2000" b="0" i="0" dirty="0">
                <a:solidFill>
                  <a:srgbClr val="282828"/>
                </a:solidFill>
                <a:effectLst/>
                <a:latin typeface="Proxima Nova"/>
              </a:rPr>
              <a:t>.</a:t>
            </a:r>
          </a:p>
          <a:p>
            <a:pPr algn="l"/>
            <a:endParaRPr lang="en-US" sz="2000" b="0" i="0" dirty="0">
              <a:solidFill>
                <a:srgbClr val="282828"/>
              </a:solidFill>
              <a:effectLst/>
              <a:latin typeface="Proxima Nova"/>
            </a:endParaRPr>
          </a:p>
          <a:p>
            <a:pPr algn="l"/>
            <a:endParaRPr lang="en-US" sz="2000" dirty="0">
              <a:solidFill>
                <a:srgbClr val="282828"/>
              </a:solidFill>
              <a:latin typeface="Proxima Nova"/>
            </a:endParaRPr>
          </a:p>
          <a:p>
            <a:pPr algn="l"/>
            <a:r>
              <a:rPr lang="en-US" sz="2000" b="0" i="0" dirty="0">
                <a:solidFill>
                  <a:srgbClr val="282828"/>
                </a:solidFill>
                <a:effectLst/>
                <a:latin typeface="Proxima Nova"/>
              </a:rPr>
              <a:t>Also at the </a:t>
            </a:r>
            <a:r>
              <a:rPr lang="en-US" sz="2000" b="0" i="0" u="none" strike="noStrike" dirty="0">
                <a:solidFill>
                  <a:srgbClr val="0070C0"/>
                </a:solidFill>
                <a:effectLst/>
                <a:latin typeface="Proxima Nova"/>
                <a:hlinkClick r:id="rId3">
                  <a:extLst>
                    <a:ext uri="{A12FA001-AC4F-418D-AE19-62706E023703}">
                      <ahyp:hlinkClr xmlns:ahyp="http://schemas.microsoft.com/office/drawing/2018/hyperlinkcolor" val="tx"/>
                    </a:ext>
                  </a:extLst>
                </a:hlinkClick>
              </a:rPr>
              <a:t>Cognitive Computation Group at the University of Pennsylvania</a:t>
            </a:r>
            <a:r>
              <a:rPr lang="en-US" sz="2000" b="0" i="0" dirty="0">
                <a:solidFill>
                  <a:srgbClr val="282828"/>
                </a:solidFill>
                <a:effectLst/>
                <a:latin typeface="Proxima Nova"/>
              </a:rPr>
              <a:t>.</a:t>
            </a:r>
          </a:p>
        </p:txBody>
      </p:sp>
    </p:spTree>
    <p:extLst>
      <p:ext uri="{BB962C8B-B14F-4D97-AF65-F5344CB8AC3E}">
        <p14:creationId xmlns:p14="http://schemas.microsoft.com/office/powerpoint/2010/main" val="4085117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625465" cy="665480"/>
          </a:xfrm>
          <a:prstGeom prst="rect">
            <a:avLst/>
          </a:prstGeom>
        </p:spPr>
        <p:txBody>
          <a:bodyPr vert="horz" wrap="square" lIns="0" tIns="12700" rIns="0" bIns="0" rtlCol="0">
            <a:spAutoFit/>
          </a:bodyPr>
          <a:lstStyle/>
          <a:p>
            <a:pPr marL="12700">
              <a:lnSpc>
                <a:spcPct val="100000"/>
              </a:lnSpc>
              <a:spcBef>
                <a:spcPts val="100"/>
              </a:spcBef>
            </a:pPr>
            <a:r>
              <a:rPr spc="85" dirty="0"/>
              <a:t>Overview</a:t>
            </a:r>
            <a:r>
              <a:rPr spc="165" dirty="0"/>
              <a:t> </a:t>
            </a:r>
            <a:r>
              <a:rPr spc="50" dirty="0"/>
              <a:t>of</a:t>
            </a:r>
            <a:r>
              <a:rPr spc="-55" dirty="0"/>
              <a:t> </a:t>
            </a:r>
            <a:r>
              <a:rPr spc="85" dirty="0"/>
              <a:t>Approaches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749680" y="1713865"/>
            <a:ext cx="7510145" cy="4742180"/>
          </a:xfrm>
          <a:prstGeom prst="rect">
            <a:avLst/>
          </a:prstGeom>
        </p:spPr>
        <p:txBody>
          <a:bodyPr vert="horz" wrap="square" lIns="0" tIns="208280" rIns="0" bIns="0" rtlCol="0">
            <a:spAutoFit/>
          </a:bodyPr>
          <a:lstStyle/>
          <a:p>
            <a:pPr marL="12700">
              <a:lnSpc>
                <a:spcPct val="100000"/>
              </a:lnSpc>
              <a:spcBef>
                <a:spcPts val="1640"/>
              </a:spcBef>
            </a:pPr>
            <a:r>
              <a:rPr sz="2200" b="1" spc="-5" dirty="0">
                <a:solidFill>
                  <a:srgbClr val="595959"/>
                </a:solidFill>
                <a:latin typeface="Times New Roman"/>
                <a:cs typeface="Times New Roman"/>
              </a:rPr>
              <a:t>Stochastic</a:t>
            </a:r>
            <a:r>
              <a:rPr sz="2200" b="1" spc="-130" dirty="0">
                <a:solidFill>
                  <a:srgbClr val="595959"/>
                </a:solidFill>
                <a:latin typeface="Times New Roman"/>
                <a:cs typeface="Times New Roman"/>
              </a:rPr>
              <a:t> </a:t>
            </a:r>
            <a:r>
              <a:rPr sz="2200" b="1" spc="-10" dirty="0">
                <a:solidFill>
                  <a:srgbClr val="595959"/>
                </a:solidFill>
                <a:latin typeface="Times New Roman"/>
                <a:cs typeface="Times New Roman"/>
              </a:rPr>
              <a:t>Approaches</a:t>
            </a:r>
            <a:endParaRPr sz="2200">
              <a:latin typeface="Times New Roman"/>
              <a:cs typeface="Times New Roman"/>
            </a:endParaRPr>
          </a:p>
          <a:p>
            <a:pPr marL="231775">
              <a:lnSpc>
                <a:spcPct val="100000"/>
              </a:lnSpc>
              <a:spcBef>
                <a:spcPts val="126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Refers</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dirty="0">
                <a:solidFill>
                  <a:srgbClr val="595959"/>
                </a:solidFill>
                <a:latin typeface="Times New Roman"/>
                <a:cs typeface="Times New Roman"/>
              </a:rPr>
              <a:t>any</a:t>
            </a:r>
            <a:r>
              <a:rPr sz="1800" spc="10" dirty="0">
                <a:solidFill>
                  <a:srgbClr val="595959"/>
                </a:solidFill>
                <a:latin typeface="Times New Roman"/>
                <a:cs typeface="Times New Roman"/>
              </a:rPr>
              <a:t> </a:t>
            </a:r>
            <a:r>
              <a:rPr sz="1800" dirty="0">
                <a:solidFill>
                  <a:srgbClr val="595959"/>
                </a:solidFill>
                <a:latin typeface="Times New Roman"/>
                <a:cs typeface="Times New Roman"/>
              </a:rPr>
              <a:t>approach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which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incorporates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frequencies</a:t>
            </a:r>
            <a:r>
              <a:rPr sz="1800" dirty="0">
                <a:solidFill>
                  <a:srgbClr val="595959"/>
                </a:solidFill>
                <a:latin typeface="Times New Roman"/>
                <a:cs typeface="Times New Roman"/>
              </a:rPr>
              <a:t> or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probabilities</a:t>
            </a:r>
            <a:endParaRPr sz="1800">
              <a:latin typeface="Times New Roman"/>
              <a:cs typeface="Times New Roman"/>
            </a:endParaRPr>
          </a:p>
          <a:p>
            <a:pPr marL="231775">
              <a:lnSpc>
                <a:spcPct val="100000"/>
              </a:lnSpc>
              <a:spcBef>
                <a:spcPts val="11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Requires</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tagged</a:t>
            </a:r>
            <a:r>
              <a:rPr sz="1800" dirty="0">
                <a:solidFill>
                  <a:srgbClr val="595959"/>
                </a:solidFill>
                <a:latin typeface="Times New Roman"/>
                <a:cs typeface="Times New Roman"/>
              </a:rPr>
              <a:t> corpus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learn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frequencies</a:t>
            </a:r>
            <a:r>
              <a:rPr sz="1800" dirty="0">
                <a:solidFill>
                  <a:srgbClr val="595959"/>
                </a:solidFill>
                <a:latin typeface="Times New Roman"/>
                <a:cs typeface="Times New Roman"/>
              </a:rPr>
              <a:t> of words </a:t>
            </a:r>
            <a:r>
              <a:rPr sz="1800" spc="-5" dirty="0">
                <a:solidFill>
                  <a:srgbClr val="595959"/>
                </a:solidFill>
                <a:latin typeface="Times New Roman"/>
                <a:cs typeface="Times New Roman"/>
              </a:rPr>
              <a:t>with</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POS</a:t>
            </a:r>
            <a:r>
              <a:rPr sz="1800" dirty="0">
                <a:solidFill>
                  <a:srgbClr val="595959"/>
                </a:solidFill>
                <a:latin typeface="Times New Roman"/>
                <a:cs typeface="Times New Roman"/>
              </a:rPr>
              <a:t> </a:t>
            </a:r>
            <a:r>
              <a:rPr sz="1800" spc="-5" dirty="0">
                <a:solidFill>
                  <a:srgbClr val="595959"/>
                </a:solidFill>
                <a:latin typeface="Times New Roman"/>
                <a:cs typeface="Times New Roman"/>
              </a:rPr>
              <a:t>tags</a:t>
            </a:r>
            <a:endParaRPr sz="1800">
              <a:latin typeface="Times New Roman"/>
              <a:cs typeface="Times New Roman"/>
            </a:endParaRPr>
          </a:p>
          <a:p>
            <a:pPr marL="48895">
              <a:lnSpc>
                <a:spcPct val="100000"/>
              </a:lnSpc>
              <a:spcBef>
                <a:spcPts val="1240"/>
              </a:spcBef>
            </a:pPr>
            <a:r>
              <a:rPr sz="2000" spc="-15" dirty="0">
                <a:solidFill>
                  <a:srgbClr val="002060"/>
                </a:solidFill>
                <a:latin typeface="Impact"/>
                <a:cs typeface="Impact"/>
              </a:rPr>
              <a:t>­</a:t>
            </a:r>
            <a:r>
              <a:rPr sz="2000" spc="145" dirty="0">
                <a:solidFill>
                  <a:srgbClr val="002060"/>
                </a:solidFill>
                <a:latin typeface="Impact"/>
                <a:cs typeface="Impact"/>
              </a:rPr>
              <a:t> </a:t>
            </a:r>
            <a:r>
              <a:rPr sz="2000" b="1" i="1" spc="-5" dirty="0">
                <a:solidFill>
                  <a:srgbClr val="595959"/>
                </a:solidFill>
                <a:latin typeface="Times New Roman"/>
                <a:cs typeface="Times New Roman"/>
              </a:rPr>
              <a:t>N</a:t>
            </a:r>
            <a:r>
              <a:rPr sz="2000" b="1" spc="-5" dirty="0">
                <a:solidFill>
                  <a:srgbClr val="595959"/>
                </a:solidFill>
                <a:latin typeface="Times New Roman"/>
                <a:cs typeface="Times New Roman"/>
              </a:rPr>
              <a:t>-gram taggers:</a:t>
            </a:r>
            <a:r>
              <a:rPr sz="2000" b="1" dirty="0">
                <a:solidFill>
                  <a:srgbClr val="595959"/>
                </a:solidFill>
                <a:latin typeface="Times New Roman"/>
                <a:cs typeface="Times New Roman"/>
              </a:rPr>
              <a:t> </a:t>
            </a:r>
            <a:r>
              <a:rPr sz="2000" spc="-5" dirty="0">
                <a:solidFill>
                  <a:srgbClr val="595959"/>
                </a:solidFill>
                <a:latin typeface="Times New Roman"/>
                <a:cs typeface="Times New Roman"/>
              </a:rPr>
              <a:t>uses the context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 few)</a:t>
            </a:r>
            <a:r>
              <a:rPr sz="2000" dirty="0">
                <a:solidFill>
                  <a:srgbClr val="595959"/>
                </a:solidFill>
                <a:latin typeface="Times New Roman"/>
                <a:cs typeface="Times New Roman"/>
              </a:rPr>
              <a:t> </a:t>
            </a:r>
            <a:r>
              <a:rPr sz="2000" spc="-5" dirty="0">
                <a:solidFill>
                  <a:srgbClr val="595959"/>
                </a:solidFill>
                <a:latin typeface="Times New Roman"/>
                <a:cs typeface="Times New Roman"/>
              </a:rPr>
              <a:t>previous tags</a:t>
            </a:r>
            <a:endParaRPr sz="2000">
              <a:latin typeface="Times New Roman"/>
              <a:cs typeface="Times New Roman"/>
            </a:endParaRPr>
          </a:p>
          <a:p>
            <a:pPr marL="186690" marR="5080"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b="1" spc="-5" dirty="0">
                <a:solidFill>
                  <a:srgbClr val="595959"/>
                </a:solidFill>
                <a:latin typeface="Times New Roman"/>
                <a:cs typeface="Times New Roman"/>
              </a:rPr>
              <a:t>Hidden</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Markov</a:t>
            </a:r>
            <a:r>
              <a:rPr sz="2000" b="1" dirty="0">
                <a:solidFill>
                  <a:srgbClr val="595959"/>
                </a:solidFill>
                <a:latin typeface="Times New Roman"/>
                <a:cs typeface="Times New Roman"/>
              </a:rPr>
              <a:t> </a:t>
            </a:r>
            <a:r>
              <a:rPr sz="2000" b="1" spc="-5" dirty="0">
                <a:solidFill>
                  <a:srgbClr val="595959"/>
                </a:solidFill>
                <a:latin typeface="Times New Roman"/>
                <a:cs typeface="Times New Roman"/>
              </a:rPr>
              <a:t>Model</a:t>
            </a:r>
            <a:r>
              <a:rPr sz="2000" b="1" spc="-10" dirty="0">
                <a:solidFill>
                  <a:srgbClr val="595959"/>
                </a:solidFill>
                <a:latin typeface="Times New Roman"/>
                <a:cs typeface="Times New Roman"/>
              </a:rPr>
              <a:t> </a:t>
            </a:r>
            <a:r>
              <a:rPr sz="2000" b="1" spc="-5" dirty="0">
                <a:solidFill>
                  <a:srgbClr val="595959"/>
                </a:solidFill>
                <a:latin typeface="Times New Roman"/>
                <a:cs typeface="Times New Roman"/>
              </a:rPr>
              <a:t>(HMM) taggers: </a:t>
            </a:r>
            <a:r>
              <a:rPr sz="2000" spc="-5" dirty="0">
                <a:solidFill>
                  <a:srgbClr val="595959"/>
                </a:solidFill>
                <a:latin typeface="Times New Roman"/>
                <a:cs typeface="Times New Roman"/>
              </a:rPr>
              <a:t>uses the context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entire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sequence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previous tags</a:t>
            </a:r>
            <a:endParaRPr sz="2000">
              <a:latin typeface="Times New Roman"/>
              <a:cs typeface="Times New Roman"/>
            </a:endParaRPr>
          </a:p>
          <a:p>
            <a:pPr marL="368935" marR="166370" indent="-137160">
              <a:lnSpc>
                <a:spcPct val="101899"/>
              </a:lnSpc>
              <a:spcBef>
                <a:spcPts val="1155"/>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This</a:t>
            </a:r>
            <a:r>
              <a:rPr sz="1800" dirty="0">
                <a:solidFill>
                  <a:srgbClr val="595959"/>
                </a:solidFill>
                <a:latin typeface="Times New Roman"/>
                <a:cs typeface="Times New Roman"/>
              </a:rPr>
              <a:t> </a:t>
            </a:r>
            <a:r>
              <a:rPr sz="1800" spc="-5" dirty="0">
                <a:solidFill>
                  <a:srgbClr val="595959"/>
                </a:solidFill>
                <a:latin typeface="Times New Roman"/>
                <a:cs typeface="Times New Roman"/>
              </a:rPr>
              <a:t>technique</a:t>
            </a:r>
            <a:r>
              <a:rPr sz="1800" spc="5" dirty="0">
                <a:solidFill>
                  <a:srgbClr val="595959"/>
                </a:solidFill>
                <a:latin typeface="Times New Roman"/>
                <a:cs typeface="Times New Roman"/>
              </a:rPr>
              <a:t> </a:t>
            </a:r>
            <a:r>
              <a:rPr sz="1800" dirty="0">
                <a:solidFill>
                  <a:srgbClr val="595959"/>
                </a:solidFill>
                <a:latin typeface="Times New Roman"/>
                <a:cs typeface="Times New Roman"/>
              </a:rPr>
              <a:t>has been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most</a:t>
            </a:r>
            <a:r>
              <a:rPr sz="1800" dirty="0">
                <a:solidFill>
                  <a:srgbClr val="595959"/>
                </a:solidFill>
                <a:latin typeface="Times New Roman"/>
                <a:cs typeface="Times New Roman"/>
              </a:rPr>
              <a:t> </a:t>
            </a:r>
            <a:r>
              <a:rPr sz="1800" spc="-5" dirty="0">
                <a:solidFill>
                  <a:srgbClr val="595959"/>
                </a:solidFill>
                <a:latin typeface="Times New Roman"/>
                <a:cs typeface="Times New Roman"/>
              </a:rPr>
              <a:t>widely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used</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modern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taggers</a:t>
            </a:r>
            <a:r>
              <a:rPr sz="1800" dirty="0">
                <a:solidFill>
                  <a:srgbClr val="595959"/>
                </a:solidFill>
                <a:latin typeface="Times New Roman"/>
                <a:cs typeface="Times New Roman"/>
              </a:rPr>
              <a:t> but has </a:t>
            </a:r>
            <a:r>
              <a:rPr sz="1800" spc="-5" dirty="0">
                <a:solidFill>
                  <a:srgbClr val="595959"/>
                </a:solidFill>
                <a:latin typeface="Times New Roman"/>
                <a:cs typeface="Times New Roman"/>
              </a:rPr>
              <a:t>the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problem</a:t>
            </a:r>
            <a:r>
              <a:rPr sz="1800" spc="-10" dirty="0">
                <a:solidFill>
                  <a:srgbClr val="595959"/>
                </a:solidFill>
                <a:latin typeface="Times New Roman"/>
                <a:cs typeface="Times New Roman"/>
              </a:rPr>
              <a:t> </a:t>
            </a:r>
            <a:r>
              <a:rPr sz="1800" dirty="0">
                <a:solidFill>
                  <a:srgbClr val="595959"/>
                </a:solidFill>
                <a:latin typeface="Times New Roman"/>
                <a:cs typeface="Times New Roman"/>
              </a:rPr>
              <a:t>of unknown words</a:t>
            </a:r>
            <a:endParaRPr sz="1800">
              <a:latin typeface="Times New Roman"/>
              <a:cs typeface="Times New Roman"/>
            </a:endParaRPr>
          </a:p>
          <a:p>
            <a:pPr marL="12700">
              <a:lnSpc>
                <a:spcPct val="100000"/>
              </a:lnSpc>
              <a:spcBef>
                <a:spcPts val="1140"/>
              </a:spcBef>
            </a:pPr>
            <a:r>
              <a:rPr sz="2200" b="1" spc="-5" dirty="0">
                <a:solidFill>
                  <a:srgbClr val="595959"/>
                </a:solidFill>
                <a:latin typeface="Times New Roman"/>
                <a:cs typeface="Times New Roman"/>
              </a:rPr>
              <a:t>Classification</a:t>
            </a:r>
            <a:r>
              <a:rPr sz="2200" b="1" spc="-50" dirty="0">
                <a:solidFill>
                  <a:srgbClr val="595959"/>
                </a:solidFill>
                <a:latin typeface="Times New Roman"/>
                <a:cs typeface="Times New Roman"/>
              </a:rPr>
              <a:t> </a:t>
            </a:r>
            <a:r>
              <a:rPr sz="2200" b="1" spc="-35" dirty="0">
                <a:solidFill>
                  <a:srgbClr val="595959"/>
                </a:solidFill>
                <a:latin typeface="Times New Roman"/>
                <a:cs typeface="Times New Roman"/>
              </a:rPr>
              <a:t>Taggers</a:t>
            </a:r>
            <a:endParaRPr sz="2200">
              <a:latin typeface="Times New Roman"/>
              <a:cs typeface="Times New Roman"/>
            </a:endParaRPr>
          </a:p>
          <a:p>
            <a:pPr marL="48895">
              <a:lnSpc>
                <a:spcPct val="100000"/>
              </a:lnSpc>
              <a:spcBef>
                <a:spcPts val="12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Uses morphology</a:t>
            </a:r>
            <a:r>
              <a:rPr sz="2000" dirty="0">
                <a:solidFill>
                  <a:srgbClr val="595959"/>
                </a:solidFill>
                <a:latin typeface="Times New Roman"/>
                <a:cs typeface="Times New Roman"/>
              </a:rPr>
              <a:t> of</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(a few) surrounding</a:t>
            </a:r>
            <a:r>
              <a:rPr sz="2000" dirty="0">
                <a:solidFill>
                  <a:srgbClr val="595959"/>
                </a:solidFill>
                <a:latin typeface="Times New Roman"/>
                <a:cs typeface="Times New Roman"/>
              </a:rPr>
              <a:t> words</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Helps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solve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problem</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unknown</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a:latin typeface="Times New Roman"/>
              <a:cs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45744"/>
            <a:ext cx="5142230" cy="665480"/>
          </a:xfrm>
          <a:prstGeom prst="rect">
            <a:avLst/>
          </a:prstGeom>
        </p:spPr>
        <p:txBody>
          <a:bodyPr vert="horz" wrap="square" lIns="0" tIns="12700" rIns="0" bIns="0" rtlCol="0">
            <a:spAutoFit/>
          </a:bodyPr>
          <a:lstStyle/>
          <a:p>
            <a:pPr marL="12700">
              <a:lnSpc>
                <a:spcPct val="100000"/>
              </a:lnSpc>
              <a:spcBef>
                <a:spcPts val="100"/>
              </a:spcBef>
            </a:pPr>
            <a:r>
              <a:rPr spc="-10" dirty="0"/>
              <a:t>Word</a:t>
            </a:r>
            <a:r>
              <a:rPr spc="150" dirty="0"/>
              <a:t> </a:t>
            </a:r>
            <a:r>
              <a:rPr spc="75" dirty="0"/>
              <a:t>Class</a:t>
            </a:r>
            <a:r>
              <a:rPr spc="-70" dirty="0"/>
              <a:t> </a:t>
            </a:r>
            <a:r>
              <a:rPr spc="85" dirty="0"/>
              <a:t>Ambiguity</a:t>
            </a:r>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670303" y="1380744"/>
            <a:ext cx="5027930" cy="5254625"/>
          </a:xfrm>
          <a:prstGeom prst="rect">
            <a:avLst/>
          </a:prstGeom>
        </p:spPr>
        <p:txBody>
          <a:bodyPr vert="horz" wrap="square" lIns="0" tIns="12700" rIns="0" bIns="0" rtlCol="0">
            <a:spAutoFit/>
          </a:bodyPr>
          <a:lstStyle/>
          <a:p>
            <a:pPr marL="189230">
              <a:lnSpc>
                <a:spcPct val="100000"/>
              </a:lnSpc>
              <a:spcBef>
                <a:spcPts val="100"/>
              </a:spcBef>
            </a:pPr>
            <a:r>
              <a:rPr sz="3200" spc="60" dirty="0">
                <a:solidFill>
                  <a:srgbClr val="EE5612"/>
                </a:solidFill>
                <a:latin typeface="Times New Roman"/>
                <a:cs typeface="Times New Roman"/>
              </a:rPr>
              <a:t>(in</a:t>
            </a:r>
            <a:r>
              <a:rPr sz="3200" spc="185" dirty="0">
                <a:solidFill>
                  <a:srgbClr val="EE5612"/>
                </a:solidFill>
                <a:latin typeface="Times New Roman"/>
                <a:cs typeface="Times New Roman"/>
              </a:rPr>
              <a:t> </a:t>
            </a:r>
            <a:r>
              <a:rPr sz="3200" spc="65" dirty="0">
                <a:solidFill>
                  <a:srgbClr val="EE5612"/>
                </a:solidFill>
                <a:latin typeface="Times New Roman"/>
                <a:cs typeface="Times New Roman"/>
              </a:rPr>
              <a:t>the</a:t>
            </a:r>
            <a:r>
              <a:rPr sz="3200" spc="190" dirty="0">
                <a:solidFill>
                  <a:srgbClr val="EE5612"/>
                </a:solidFill>
                <a:latin typeface="Times New Roman"/>
                <a:cs typeface="Times New Roman"/>
              </a:rPr>
              <a:t> </a:t>
            </a:r>
            <a:r>
              <a:rPr sz="3200" spc="75" dirty="0">
                <a:solidFill>
                  <a:srgbClr val="EE5612"/>
                </a:solidFill>
                <a:latin typeface="Times New Roman"/>
                <a:cs typeface="Times New Roman"/>
              </a:rPr>
              <a:t>Brown</a:t>
            </a:r>
            <a:r>
              <a:rPr sz="3200" spc="190" dirty="0">
                <a:solidFill>
                  <a:srgbClr val="EE5612"/>
                </a:solidFill>
                <a:latin typeface="Times New Roman"/>
                <a:cs typeface="Times New Roman"/>
              </a:rPr>
              <a:t> </a:t>
            </a:r>
            <a:r>
              <a:rPr sz="3200" spc="85" dirty="0">
                <a:solidFill>
                  <a:srgbClr val="EE5612"/>
                </a:solidFill>
                <a:latin typeface="Times New Roman"/>
                <a:cs typeface="Times New Roman"/>
              </a:rPr>
              <a:t>Corpus)</a:t>
            </a:r>
            <a:endParaRPr sz="3200">
              <a:latin typeface="Times New Roman"/>
              <a:cs typeface="Times New Roman"/>
            </a:endParaRPr>
          </a:p>
          <a:p>
            <a:pPr marL="12700" marR="5080">
              <a:lnSpc>
                <a:spcPct val="100000"/>
              </a:lnSpc>
              <a:spcBef>
                <a:spcPts val="1570"/>
              </a:spcBef>
            </a:pPr>
            <a:r>
              <a:rPr sz="2000" spc="-5" dirty="0">
                <a:solidFill>
                  <a:srgbClr val="595959"/>
                </a:solidFill>
                <a:latin typeface="Times New Roman"/>
                <a:cs typeface="Times New Roman"/>
              </a:rPr>
              <a:t>Recall that </a:t>
            </a:r>
            <a:r>
              <a:rPr sz="2000" dirty="0">
                <a:solidFill>
                  <a:srgbClr val="595959"/>
                </a:solidFill>
                <a:latin typeface="Times New Roman"/>
                <a:cs typeface="Times New Roman"/>
              </a:rPr>
              <a:t>words </a:t>
            </a:r>
            <a:r>
              <a:rPr sz="2000" spc="-5" dirty="0">
                <a:solidFill>
                  <a:srgbClr val="595959"/>
                </a:solidFill>
                <a:latin typeface="Times New Roman"/>
                <a:cs typeface="Times New Roman"/>
              </a:rPr>
              <a:t>often have more than </a:t>
            </a:r>
            <a:r>
              <a:rPr sz="2000" dirty="0">
                <a:solidFill>
                  <a:srgbClr val="595959"/>
                </a:solidFill>
                <a:latin typeface="Times New Roman"/>
                <a:cs typeface="Times New Roman"/>
              </a:rPr>
              <a:t>one word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class: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another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example 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 </a:t>
            </a:r>
            <a:r>
              <a:rPr sz="2000" i="1" spc="-5" dirty="0">
                <a:solidFill>
                  <a:srgbClr val="595959"/>
                </a:solidFill>
                <a:latin typeface="Times New Roman"/>
                <a:cs typeface="Times New Roman"/>
              </a:rPr>
              <a:t>this</a:t>
            </a:r>
            <a:endParaRPr sz="2000">
              <a:latin typeface="Times New Roman"/>
              <a:cs typeface="Times New Roman"/>
            </a:endParaRPr>
          </a:p>
          <a:p>
            <a:pPr marL="48895">
              <a:lnSpc>
                <a:spcPct val="100000"/>
              </a:lnSpc>
              <a:spcBef>
                <a:spcPts val="120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spc="-5" dirty="0">
                <a:solidFill>
                  <a:srgbClr val="595959"/>
                </a:solidFill>
                <a:latin typeface="Times New Roman"/>
                <a:cs typeface="Times New Roman"/>
              </a:rPr>
              <a:t>This</a:t>
            </a:r>
            <a:r>
              <a:rPr sz="1800" i="1" spc="-1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spc="-10" dirty="0">
                <a:solidFill>
                  <a:srgbClr val="595959"/>
                </a:solidFill>
                <a:latin typeface="Times New Roman"/>
                <a:cs typeface="Times New Roman"/>
              </a:rPr>
              <a:t> </a:t>
            </a:r>
            <a:r>
              <a:rPr sz="1800" dirty="0">
                <a:solidFill>
                  <a:srgbClr val="595959"/>
                </a:solidFill>
                <a:latin typeface="Times New Roman"/>
                <a:cs typeface="Times New Roman"/>
              </a:rPr>
              <a:t>a</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nice </a:t>
            </a:r>
            <a:r>
              <a:rPr sz="1800" dirty="0">
                <a:solidFill>
                  <a:srgbClr val="595959"/>
                </a:solidFill>
                <a:latin typeface="Times New Roman"/>
                <a:cs typeface="Times New Roman"/>
              </a:rPr>
              <a:t>day</a:t>
            </a:r>
            <a:r>
              <a:rPr sz="1800" spc="-5" dirty="0">
                <a:solidFill>
                  <a:srgbClr val="595959"/>
                </a:solidFill>
                <a:latin typeface="Times New Roman"/>
                <a:cs typeface="Times New Roman"/>
              </a:rPr>
              <a:t>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PRP</a:t>
            </a:r>
            <a:r>
              <a:rPr sz="1800" spc="-75" dirty="0">
                <a:solidFill>
                  <a:srgbClr val="595959"/>
                </a:solidFill>
                <a:latin typeface="Times New Roman"/>
                <a:cs typeface="Times New Roman"/>
              </a:rPr>
              <a:t> </a:t>
            </a:r>
            <a:r>
              <a:rPr sz="1800" dirty="0">
                <a:solidFill>
                  <a:srgbClr val="595959"/>
                </a:solidFill>
                <a:latin typeface="Times New Roman"/>
                <a:cs typeface="Times New Roman"/>
              </a:rPr>
              <a:t>(pronoun)</a:t>
            </a:r>
            <a:endParaRPr sz="1800">
              <a:latin typeface="Times New Roman"/>
              <a:cs typeface="Times New Roman"/>
            </a:endParaRPr>
          </a:p>
          <a:p>
            <a:pPr marL="48895">
              <a:lnSpc>
                <a:spcPct val="100000"/>
              </a:lnSpc>
              <a:spcBef>
                <a:spcPts val="124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spc="-5" dirty="0">
                <a:solidFill>
                  <a:srgbClr val="595959"/>
                </a:solidFill>
                <a:latin typeface="Times New Roman"/>
                <a:cs typeface="Times New Roman"/>
              </a:rPr>
              <a:t>This </a:t>
            </a:r>
            <a:r>
              <a:rPr sz="1800" dirty="0">
                <a:solidFill>
                  <a:srgbClr val="595959"/>
                </a:solidFill>
                <a:latin typeface="Times New Roman"/>
                <a:cs typeface="Times New Roman"/>
              </a:rPr>
              <a:t>day </a:t>
            </a:r>
            <a:r>
              <a:rPr sz="1800" spc="-5" dirty="0">
                <a:solidFill>
                  <a:srgbClr val="595959"/>
                </a:solidFill>
                <a:latin typeface="Times New Roman"/>
                <a:cs typeface="Times New Roman"/>
              </a:rPr>
              <a:t>is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nice</a:t>
            </a:r>
            <a:r>
              <a:rPr sz="1800" dirty="0">
                <a:solidFill>
                  <a:srgbClr val="595959"/>
                </a:solidFill>
                <a:latin typeface="Times New Roman"/>
                <a:cs typeface="Times New Roman"/>
              </a:rPr>
              <a:t> =</a:t>
            </a:r>
            <a:r>
              <a:rPr sz="1800" spc="-10" dirty="0">
                <a:solidFill>
                  <a:srgbClr val="595959"/>
                </a:solidFill>
                <a:latin typeface="Times New Roman"/>
                <a:cs typeface="Times New Roman"/>
              </a:rPr>
              <a:t> </a:t>
            </a:r>
            <a:r>
              <a:rPr sz="1800" dirty="0">
                <a:solidFill>
                  <a:srgbClr val="595959"/>
                </a:solidFill>
                <a:latin typeface="Times New Roman"/>
                <a:cs typeface="Times New Roman"/>
              </a:rPr>
              <a:t>DT</a:t>
            </a:r>
            <a:r>
              <a:rPr sz="1800" spc="-35" dirty="0">
                <a:solidFill>
                  <a:srgbClr val="595959"/>
                </a:solidFill>
                <a:latin typeface="Times New Roman"/>
                <a:cs typeface="Times New Roman"/>
              </a:rPr>
              <a:t> </a:t>
            </a:r>
            <a:r>
              <a:rPr sz="1800" spc="-5" dirty="0">
                <a:solidFill>
                  <a:srgbClr val="595959"/>
                </a:solidFill>
                <a:latin typeface="Times New Roman"/>
                <a:cs typeface="Times New Roman"/>
              </a:rPr>
              <a:t>(determiner)</a:t>
            </a:r>
            <a:endParaRPr sz="1800">
              <a:latin typeface="Times New Roman"/>
              <a:cs typeface="Times New Roman"/>
            </a:endParaRPr>
          </a:p>
          <a:p>
            <a:pPr marL="48895">
              <a:lnSpc>
                <a:spcPct val="100000"/>
              </a:lnSpc>
              <a:spcBef>
                <a:spcPts val="12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60" dirty="0">
                <a:solidFill>
                  <a:srgbClr val="595959"/>
                </a:solidFill>
                <a:latin typeface="Times New Roman"/>
                <a:cs typeface="Times New Roman"/>
              </a:rPr>
              <a:t>You</a:t>
            </a:r>
            <a:r>
              <a:rPr sz="1800" spc="-5" dirty="0">
                <a:solidFill>
                  <a:srgbClr val="595959"/>
                </a:solidFill>
                <a:latin typeface="Times New Roman"/>
                <a:cs typeface="Times New Roman"/>
              </a:rPr>
              <a:t> </a:t>
            </a:r>
            <a:r>
              <a:rPr sz="1800" dirty="0">
                <a:solidFill>
                  <a:srgbClr val="595959"/>
                </a:solidFill>
                <a:latin typeface="Times New Roman"/>
                <a:cs typeface="Times New Roman"/>
              </a:rPr>
              <a:t>can</a:t>
            </a:r>
            <a:r>
              <a:rPr sz="1800" spc="-10" dirty="0">
                <a:solidFill>
                  <a:srgbClr val="595959"/>
                </a:solidFill>
                <a:latin typeface="Times New Roman"/>
                <a:cs typeface="Times New Roman"/>
              </a:rPr>
              <a:t> </a:t>
            </a:r>
            <a:r>
              <a:rPr sz="1800" dirty="0">
                <a:solidFill>
                  <a:srgbClr val="595959"/>
                </a:solidFill>
                <a:latin typeface="Times New Roman"/>
                <a:cs typeface="Times New Roman"/>
              </a:rPr>
              <a:t>go</a:t>
            </a:r>
            <a:r>
              <a:rPr sz="1800" spc="-5" dirty="0">
                <a:solidFill>
                  <a:srgbClr val="595959"/>
                </a:solidFill>
                <a:latin typeface="Times New Roman"/>
                <a:cs typeface="Times New Roman"/>
              </a:rPr>
              <a:t> </a:t>
            </a:r>
            <a:r>
              <a:rPr sz="1800" i="1" spc="-5" dirty="0">
                <a:solidFill>
                  <a:srgbClr val="595959"/>
                </a:solidFill>
                <a:latin typeface="Times New Roman"/>
                <a:cs typeface="Times New Roman"/>
              </a:rPr>
              <a:t>this</a:t>
            </a:r>
            <a:r>
              <a:rPr sz="1800" i="1" spc="-10" dirty="0">
                <a:solidFill>
                  <a:srgbClr val="595959"/>
                </a:solidFill>
                <a:latin typeface="Times New Roman"/>
                <a:cs typeface="Times New Roman"/>
              </a:rPr>
              <a:t> </a:t>
            </a:r>
            <a:r>
              <a:rPr sz="1800" dirty="0">
                <a:solidFill>
                  <a:srgbClr val="595959"/>
                </a:solidFill>
                <a:latin typeface="Times New Roman"/>
                <a:cs typeface="Times New Roman"/>
              </a:rPr>
              <a:t>far</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RB</a:t>
            </a:r>
            <a:r>
              <a:rPr sz="1800" spc="-10" dirty="0">
                <a:solidFill>
                  <a:srgbClr val="595959"/>
                </a:solidFill>
                <a:latin typeface="Times New Roman"/>
                <a:cs typeface="Times New Roman"/>
              </a:rPr>
              <a:t> </a:t>
            </a:r>
            <a:r>
              <a:rPr sz="1800" dirty="0">
                <a:solidFill>
                  <a:srgbClr val="595959"/>
                </a:solidFill>
                <a:latin typeface="Times New Roman"/>
                <a:cs typeface="Times New Roman"/>
              </a:rPr>
              <a:t>(adverb)</a:t>
            </a:r>
            <a:endParaRPr sz="1800">
              <a:latin typeface="Times New Roman"/>
              <a:cs typeface="Times New Roman"/>
            </a:endParaRPr>
          </a:p>
          <a:p>
            <a:pPr marL="12700">
              <a:lnSpc>
                <a:spcPct val="100000"/>
              </a:lnSpc>
              <a:spcBef>
                <a:spcPts val="1140"/>
              </a:spcBef>
            </a:pPr>
            <a:r>
              <a:rPr sz="2000" spc="-5" dirty="0">
                <a:solidFill>
                  <a:srgbClr val="595959"/>
                </a:solidFill>
                <a:latin typeface="Times New Roman"/>
                <a:cs typeface="Times New Roman"/>
              </a:rPr>
              <a:t>Degree</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ambiguity</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 English</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40%</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tokens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ambiguous</a:t>
            </a:r>
            <a:endParaRPr sz="2000">
              <a:latin typeface="Times New Roman"/>
              <a:cs typeface="Times New Roman"/>
            </a:endParaRPr>
          </a:p>
          <a:p>
            <a:pPr marL="48895">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15" dirty="0">
                <a:solidFill>
                  <a:srgbClr val="595959"/>
                </a:solidFill>
                <a:latin typeface="Times New Roman"/>
                <a:cs typeface="Times New Roman"/>
              </a:rPr>
              <a:t>11.5%</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types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ambiguous</a:t>
            </a:r>
            <a:endParaRPr sz="2000">
              <a:latin typeface="Times New Roman"/>
              <a:cs typeface="Times New Roman"/>
            </a:endParaRPr>
          </a:p>
          <a:p>
            <a:pPr marL="232410">
              <a:lnSpc>
                <a:spcPct val="100000"/>
              </a:lnSpc>
              <a:spcBef>
                <a:spcPts val="120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Unambiguous</a:t>
            </a:r>
            <a:r>
              <a:rPr sz="1800" spc="-10" dirty="0">
                <a:solidFill>
                  <a:srgbClr val="595959"/>
                </a:solidFill>
                <a:latin typeface="Times New Roman"/>
                <a:cs typeface="Times New Roman"/>
              </a:rPr>
              <a:t> </a:t>
            </a:r>
            <a:r>
              <a:rPr sz="1800" dirty="0">
                <a:solidFill>
                  <a:srgbClr val="595959"/>
                </a:solidFill>
                <a:latin typeface="Times New Roman"/>
                <a:cs typeface="Times New Roman"/>
              </a:rPr>
              <a:t>(one</a:t>
            </a:r>
            <a:r>
              <a:rPr sz="1800" spc="-5" dirty="0">
                <a:solidFill>
                  <a:srgbClr val="595959"/>
                </a:solidFill>
                <a:latin typeface="Times New Roman"/>
                <a:cs typeface="Times New Roman"/>
              </a:rPr>
              <a:t> tag):</a:t>
            </a:r>
            <a:r>
              <a:rPr sz="1800" spc="-10" dirty="0">
                <a:solidFill>
                  <a:srgbClr val="595959"/>
                </a:solidFill>
                <a:latin typeface="Times New Roman"/>
                <a:cs typeface="Times New Roman"/>
              </a:rPr>
              <a:t> </a:t>
            </a:r>
            <a:r>
              <a:rPr sz="1800" dirty="0">
                <a:solidFill>
                  <a:srgbClr val="595959"/>
                </a:solidFill>
                <a:latin typeface="Times New Roman"/>
                <a:cs typeface="Times New Roman"/>
              </a:rPr>
              <a:t>35,340</a:t>
            </a:r>
            <a:endParaRPr sz="1800">
              <a:latin typeface="Times New Roman"/>
              <a:cs typeface="Times New Roman"/>
            </a:endParaRPr>
          </a:p>
          <a:p>
            <a:pPr marL="232410">
              <a:lnSpc>
                <a:spcPct val="100000"/>
              </a:lnSpc>
              <a:spcBef>
                <a:spcPts val="12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Ambiguous (two</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seven tags): </a:t>
            </a:r>
            <a:r>
              <a:rPr sz="1800" dirty="0">
                <a:solidFill>
                  <a:srgbClr val="595959"/>
                </a:solidFill>
                <a:latin typeface="Times New Roman"/>
                <a:cs typeface="Times New Roman"/>
              </a:rPr>
              <a:t>4,100</a:t>
            </a:r>
            <a:endParaRPr sz="1800">
              <a:latin typeface="Times New Roman"/>
              <a:cs typeface="Times New Roman"/>
            </a:endParaRPr>
          </a:p>
          <a:p>
            <a:pPr marL="12700">
              <a:lnSpc>
                <a:spcPct val="100000"/>
              </a:lnSpc>
              <a:spcBef>
                <a:spcPts val="1140"/>
              </a:spcBef>
            </a:pPr>
            <a:r>
              <a:rPr sz="1800" i="1" spc="-5" dirty="0">
                <a:solidFill>
                  <a:srgbClr val="595959"/>
                </a:solidFill>
                <a:latin typeface="Times New Roman"/>
                <a:cs typeface="Times New Roman"/>
              </a:rPr>
              <a:t>The </a:t>
            </a:r>
            <a:r>
              <a:rPr sz="1800" i="1" spc="-20" dirty="0">
                <a:solidFill>
                  <a:srgbClr val="595959"/>
                </a:solidFill>
                <a:latin typeface="Times New Roman"/>
                <a:cs typeface="Times New Roman"/>
              </a:rPr>
              <a:t>word</a:t>
            </a:r>
            <a:r>
              <a:rPr sz="1800" i="1" spc="-5" dirty="0">
                <a:solidFill>
                  <a:srgbClr val="595959"/>
                </a:solidFill>
                <a:latin typeface="Times New Roman"/>
                <a:cs typeface="Times New Roman"/>
              </a:rPr>
              <a:t> “still”</a:t>
            </a:r>
            <a:r>
              <a:rPr sz="1800" i="1" spc="-10" dirty="0">
                <a:solidFill>
                  <a:srgbClr val="595959"/>
                </a:solidFill>
                <a:latin typeface="Times New Roman"/>
                <a:cs typeface="Times New Roman"/>
              </a:rPr>
              <a:t> </a:t>
            </a:r>
            <a:r>
              <a:rPr sz="1800" i="1" dirty="0">
                <a:solidFill>
                  <a:srgbClr val="595959"/>
                </a:solidFill>
                <a:latin typeface="Times New Roman"/>
                <a:cs typeface="Times New Roman"/>
              </a:rPr>
              <a:t>has</a:t>
            </a:r>
            <a:r>
              <a:rPr sz="1800" i="1" spc="-10" dirty="0">
                <a:solidFill>
                  <a:srgbClr val="595959"/>
                </a:solidFill>
                <a:latin typeface="Times New Roman"/>
                <a:cs typeface="Times New Roman"/>
              </a:rPr>
              <a:t> </a:t>
            </a:r>
            <a:r>
              <a:rPr sz="1800" i="1" spc="-5" dirty="0">
                <a:solidFill>
                  <a:srgbClr val="595959"/>
                </a:solidFill>
                <a:latin typeface="Times New Roman"/>
                <a:cs typeface="Times New Roman"/>
              </a:rPr>
              <a:t>seven tags</a:t>
            </a:r>
            <a:endParaRPr sz="1800">
              <a:latin typeface="Times New Roman"/>
              <a:cs typeface="Times New Roman"/>
            </a:endParaRPr>
          </a:p>
        </p:txBody>
      </p:sp>
      <p:graphicFrame>
        <p:nvGraphicFramePr>
          <p:cNvPr id="4" name="object 4"/>
          <p:cNvGraphicFramePr>
            <a:graphicFrameLocks noGrp="1"/>
          </p:cNvGraphicFramePr>
          <p:nvPr/>
        </p:nvGraphicFramePr>
        <p:xfrm>
          <a:off x="6066387" y="2673350"/>
          <a:ext cx="1958339" cy="2378710"/>
        </p:xfrm>
        <a:graphic>
          <a:graphicData uri="http://schemas.openxmlformats.org/drawingml/2006/table">
            <a:tbl>
              <a:tblPr firstRow="1" bandRow="1">
                <a:tableStyleId>{2D5ABB26-0587-4C30-8999-92F81FD0307C}</a:tableStyleId>
              </a:tblPr>
              <a:tblGrid>
                <a:gridCol w="1015365">
                  <a:extLst>
                    <a:ext uri="{9D8B030D-6E8A-4147-A177-3AD203B41FA5}">
                      <a16:colId xmlns:a16="http://schemas.microsoft.com/office/drawing/2014/main" val="20000"/>
                    </a:ext>
                  </a:extLst>
                </a:gridCol>
                <a:gridCol w="914399">
                  <a:extLst>
                    <a:ext uri="{9D8B030D-6E8A-4147-A177-3AD203B41FA5}">
                      <a16:colId xmlns:a16="http://schemas.microsoft.com/office/drawing/2014/main" val="20001"/>
                    </a:ext>
                  </a:extLst>
                </a:gridCol>
              </a:tblGrid>
              <a:tr h="393174">
                <a:tc>
                  <a:txBody>
                    <a:bodyPr/>
                    <a:lstStyle/>
                    <a:p>
                      <a:pPr marL="90805">
                        <a:lnSpc>
                          <a:spcPct val="100000"/>
                        </a:lnSpc>
                        <a:spcBef>
                          <a:spcPts val="359"/>
                        </a:spcBef>
                      </a:pPr>
                      <a:r>
                        <a:rPr sz="1800" dirty="0">
                          <a:solidFill>
                            <a:srgbClr val="595959"/>
                          </a:solidFill>
                          <a:latin typeface="Times New Roman"/>
                          <a:cs typeface="Times New Roman"/>
                        </a:rPr>
                        <a:t>2</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tags</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R="85090" algn="r">
                        <a:lnSpc>
                          <a:spcPct val="100000"/>
                        </a:lnSpc>
                        <a:spcBef>
                          <a:spcPts val="359"/>
                        </a:spcBef>
                      </a:pPr>
                      <a:r>
                        <a:rPr sz="1800" dirty="0">
                          <a:solidFill>
                            <a:srgbClr val="595959"/>
                          </a:solidFill>
                          <a:latin typeface="Times New Roman"/>
                          <a:cs typeface="Times New Roman"/>
                        </a:rPr>
                        <a:t>3,760</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0"/>
                  </a:ext>
                </a:extLst>
              </a:tr>
              <a:tr h="393174">
                <a:tc>
                  <a:txBody>
                    <a:bodyPr/>
                    <a:lstStyle/>
                    <a:p>
                      <a:pPr marL="90805">
                        <a:lnSpc>
                          <a:spcPct val="100000"/>
                        </a:lnSpc>
                        <a:spcBef>
                          <a:spcPts val="359"/>
                        </a:spcBef>
                      </a:pPr>
                      <a:r>
                        <a:rPr sz="1800" dirty="0">
                          <a:solidFill>
                            <a:srgbClr val="595959"/>
                          </a:solidFill>
                          <a:latin typeface="Times New Roman"/>
                          <a:cs typeface="Times New Roman"/>
                        </a:rPr>
                        <a:t>3</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tags</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R="85090" algn="r">
                        <a:lnSpc>
                          <a:spcPct val="100000"/>
                        </a:lnSpc>
                        <a:spcBef>
                          <a:spcPts val="359"/>
                        </a:spcBef>
                      </a:pPr>
                      <a:r>
                        <a:rPr sz="1800" dirty="0">
                          <a:solidFill>
                            <a:srgbClr val="595959"/>
                          </a:solidFill>
                          <a:latin typeface="Times New Roman"/>
                          <a:cs typeface="Times New Roman"/>
                        </a:rPr>
                        <a:t>264</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93173">
                <a:tc>
                  <a:txBody>
                    <a:bodyPr/>
                    <a:lstStyle/>
                    <a:p>
                      <a:pPr marL="90805">
                        <a:lnSpc>
                          <a:spcPct val="100000"/>
                        </a:lnSpc>
                        <a:spcBef>
                          <a:spcPts val="359"/>
                        </a:spcBef>
                      </a:pPr>
                      <a:r>
                        <a:rPr sz="1800" dirty="0">
                          <a:solidFill>
                            <a:srgbClr val="595959"/>
                          </a:solidFill>
                          <a:latin typeface="Times New Roman"/>
                          <a:cs typeface="Times New Roman"/>
                        </a:rPr>
                        <a:t>4</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tags</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R="85090" algn="r">
                        <a:lnSpc>
                          <a:spcPct val="100000"/>
                        </a:lnSpc>
                        <a:spcBef>
                          <a:spcPts val="359"/>
                        </a:spcBef>
                      </a:pPr>
                      <a:r>
                        <a:rPr sz="1800" dirty="0">
                          <a:solidFill>
                            <a:srgbClr val="595959"/>
                          </a:solidFill>
                          <a:latin typeface="Times New Roman"/>
                          <a:cs typeface="Times New Roman"/>
                        </a:rPr>
                        <a:t>61</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393174">
                <a:tc>
                  <a:txBody>
                    <a:bodyPr/>
                    <a:lstStyle/>
                    <a:p>
                      <a:pPr marL="90805">
                        <a:lnSpc>
                          <a:spcPct val="100000"/>
                        </a:lnSpc>
                        <a:spcBef>
                          <a:spcPts val="359"/>
                        </a:spcBef>
                      </a:pPr>
                      <a:r>
                        <a:rPr sz="1800" dirty="0">
                          <a:solidFill>
                            <a:srgbClr val="595959"/>
                          </a:solidFill>
                          <a:latin typeface="Times New Roman"/>
                          <a:cs typeface="Times New Roman"/>
                        </a:rPr>
                        <a:t>5</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tags</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R="85090" algn="r">
                        <a:lnSpc>
                          <a:spcPct val="100000"/>
                        </a:lnSpc>
                        <a:spcBef>
                          <a:spcPts val="359"/>
                        </a:spcBef>
                      </a:pPr>
                      <a:r>
                        <a:rPr sz="1800" dirty="0">
                          <a:solidFill>
                            <a:srgbClr val="595959"/>
                          </a:solidFill>
                          <a:latin typeface="Times New Roman"/>
                          <a:cs typeface="Times New Roman"/>
                        </a:rPr>
                        <a:t>12</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393174">
                <a:tc>
                  <a:txBody>
                    <a:bodyPr/>
                    <a:lstStyle/>
                    <a:p>
                      <a:pPr marL="90805">
                        <a:lnSpc>
                          <a:spcPct val="100000"/>
                        </a:lnSpc>
                        <a:spcBef>
                          <a:spcPts val="359"/>
                        </a:spcBef>
                      </a:pPr>
                      <a:r>
                        <a:rPr sz="1800" dirty="0">
                          <a:solidFill>
                            <a:srgbClr val="595959"/>
                          </a:solidFill>
                          <a:latin typeface="Times New Roman"/>
                          <a:cs typeface="Times New Roman"/>
                        </a:rPr>
                        <a:t>6</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tags</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R="85090" algn="r">
                        <a:lnSpc>
                          <a:spcPct val="100000"/>
                        </a:lnSpc>
                        <a:spcBef>
                          <a:spcPts val="359"/>
                        </a:spcBef>
                      </a:pPr>
                      <a:r>
                        <a:rPr sz="1800" dirty="0">
                          <a:solidFill>
                            <a:srgbClr val="595959"/>
                          </a:solidFill>
                          <a:latin typeface="Times New Roman"/>
                          <a:cs typeface="Times New Roman"/>
                        </a:rPr>
                        <a:t>2</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393174">
                <a:tc>
                  <a:txBody>
                    <a:bodyPr/>
                    <a:lstStyle/>
                    <a:p>
                      <a:pPr marL="90805">
                        <a:lnSpc>
                          <a:spcPct val="100000"/>
                        </a:lnSpc>
                        <a:spcBef>
                          <a:spcPts val="359"/>
                        </a:spcBef>
                      </a:pPr>
                      <a:r>
                        <a:rPr sz="1800" dirty="0">
                          <a:solidFill>
                            <a:srgbClr val="595959"/>
                          </a:solidFill>
                          <a:latin typeface="Times New Roman"/>
                          <a:cs typeface="Times New Roman"/>
                        </a:rPr>
                        <a:t>7</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tags</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R="85090" algn="r">
                        <a:lnSpc>
                          <a:spcPct val="100000"/>
                        </a:lnSpc>
                        <a:spcBef>
                          <a:spcPts val="359"/>
                        </a:spcBef>
                      </a:pPr>
                      <a:r>
                        <a:rPr sz="1800" dirty="0">
                          <a:solidFill>
                            <a:srgbClr val="595959"/>
                          </a:solidFill>
                          <a:latin typeface="Times New Roman"/>
                          <a:cs typeface="Times New Roman"/>
                        </a:rPr>
                        <a:t>1</a:t>
                      </a:r>
                      <a:endParaRPr sz="18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6144116" y="5339778"/>
            <a:ext cx="109283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(Derose,</a:t>
            </a:r>
            <a:r>
              <a:rPr sz="1400" spc="-50" dirty="0">
                <a:solidFill>
                  <a:srgbClr val="595959"/>
                </a:solidFill>
                <a:latin typeface="Times New Roman"/>
                <a:cs typeface="Times New Roman"/>
              </a:rPr>
              <a:t> </a:t>
            </a:r>
            <a:r>
              <a:rPr sz="1400" dirty="0">
                <a:solidFill>
                  <a:srgbClr val="595959"/>
                </a:solidFill>
                <a:latin typeface="Times New Roman"/>
                <a:cs typeface="Times New Roman"/>
              </a:rPr>
              <a:t>1988)</a:t>
            </a:r>
            <a:endParaRPr sz="1400">
              <a:latin typeface="Times New Roman"/>
              <a:cs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158615" cy="665480"/>
          </a:xfrm>
          <a:prstGeom prst="rect">
            <a:avLst/>
          </a:prstGeom>
        </p:spPr>
        <p:txBody>
          <a:bodyPr vert="horz" wrap="square" lIns="0" tIns="12700" rIns="0" bIns="0" rtlCol="0">
            <a:spAutoFit/>
          </a:bodyPr>
          <a:lstStyle/>
          <a:p>
            <a:pPr marL="12700">
              <a:lnSpc>
                <a:spcPct val="100000"/>
              </a:lnSpc>
              <a:spcBef>
                <a:spcPts val="100"/>
              </a:spcBef>
            </a:pPr>
            <a:r>
              <a:rPr i="1" spc="80" dirty="0">
                <a:latin typeface="Times New Roman"/>
                <a:cs typeface="Times New Roman"/>
              </a:rPr>
              <a:t>N</a:t>
            </a:r>
            <a:r>
              <a:rPr spc="80" dirty="0"/>
              <a:t>-Gram</a:t>
            </a:r>
            <a:r>
              <a:rPr spc="-110" dirty="0"/>
              <a:t> </a:t>
            </a:r>
            <a:r>
              <a:rPr spc="85" dirty="0"/>
              <a:t>Approach</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p:nvPr/>
        </p:nvSpPr>
        <p:spPr>
          <a:xfrm>
            <a:off x="749680" y="1745613"/>
            <a:ext cx="7736840" cy="4432300"/>
          </a:xfrm>
          <a:prstGeom prst="rect">
            <a:avLst/>
          </a:prstGeom>
        </p:spPr>
        <p:txBody>
          <a:bodyPr vert="horz" wrap="square" lIns="0" tIns="208280" rIns="0" bIns="0" rtlCol="0">
            <a:spAutoFit/>
          </a:bodyPr>
          <a:lstStyle/>
          <a:p>
            <a:pPr marL="12700">
              <a:lnSpc>
                <a:spcPct val="100000"/>
              </a:lnSpc>
              <a:spcBef>
                <a:spcPts val="1640"/>
              </a:spcBef>
            </a:pPr>
            <a:r>
              <a:rPr sz="2200" i="1" spc="-5" dirty="0">
                <a:solidFill>
                  <a:srgbClr val="595959"/>
                </a:solidFill>
                <a:latin typeface="Times New Roman"/>
                <a:cs typeface="Times New Roman"/>
              </a:rPr>
              <a:t>N</a:t>
            </a:r>
            <a:r>
              <a:rPr sz="2200" spc="-5" dirty="0">
                <a:solidFill>
                  <a:srgbClr val="595959"/>
                </a:solidFill>
                <a:latin typeface="Times New Roman"/>
                <a:cs typeface="Times New Roman"/>
              </a:rPr>
              <a:t>-gram</a:t>
            </a:r>
            <a:r>
              <a:rPr sz="2200" dirty="0">
                <a:solidFill>
                  <a:srgbClr val="595959"/>
                </a:solidFill>
                <a:latin typeface="Times New Roman"/>
                <a:cs typeface="Times New Roman"/>
              </a:rPr>
              <a:t> </a:t>
            </a:r>
            <a:r>
              <a:rPr sz="2200" spc="-5" dirty="0">
                <a:solidFill>
                  <a:srgbClr val="595959"/>
                </a:solidFill>
                <a:latin typeface="Times New Roman"/>
                <a:cs typeface="Times New Roman"/>
              </a:rPr>
              <a:t>approach</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probabilistic</a:t>
            </a:r>
            <a:r>
              <a:rPr sz="2200" dirty="0">
                <a:solidFill>
                  <a:srgbClr val="595959"/>
                </a:solidFill>
                <a:latin typeface="Times New Roman"/>
                <a:cs typeface="Times New Roman"/>
              </a:rPr>
              <a:t> </a:t>
            </a:r>
            <a:r>
              <a:rPr sz="2200" spc="-5" dirty="0">
                <a:solidFill>
                  <a:srgbClr val="595959"/>
                </a:solidFill>
                <a:latin typeface="Times New Roman"/>
                <a:cs typeface="Times New Roman"/>
              </a:rPr>
              <a:t>POS</a:t>
            </a:r>
            <a:r>
              <a:rPr sz="2200" dirty="0">
                <a:solidFill>
                  <a:srgbClr val="595959"/>
                </a:solidFill>
                <a:latin typeface="Times New Roman"/>
                <a:cs typeface="Times New Roman"/>
              </a:rPr>
              <a:t> </a:t>
            </a:r>
            <a:r>
              <a:rPr sz="2200" spc="-5" dirty="0">
                <a:solidFill>
                  <a:srgbClr val="595959"/>
                </a:solidFill>
                <a:latin typeface="Times New Roman"/>
                <a:cs typeface="Times New Roman"/>
              </a:rPr>
              <a:t>tagging</a:t>
            </a:r>
            <a:endParaRPr sz="2200">
              <a:latin typeface="Times New Roman"/>
              <a:cs typeface="Times New Roman"/>
            </a:endParaRPr>
          </a:p>
          <a:p>
            <a:pPr marL="186690" marR="1395095" indent="-137160">
              <a:lnSpc>
                <a:spcPts val="2100"/>
              </a:lnSpc>
              <a:spcBef>
                <a:spcPts val="138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Calculates</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probability</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10"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given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sequence</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tags</a:t>
            </a:r>
            <a:r>
              <a:rPr sz="1800" dirty="0">
                <a:solidFill>
                  <a:srgbClr val="595959"/>
                </a:solidFill>
                <a:latin typeface="Times New Roman"/>
                <a:cs typeface="Times New Roman"/>
              </a:rPr>
              <a:t> </a:t>
            </a:r>
            <a:r>
              <a:rPr sz="1800" spc="-5" dirty="0">
                <a:solidFill>
                  <a:srgbClr val="595959"/>
                </a:solidFill>
                <a:latin typeface="Times New Roman"/>
                <a:cs typeface="Times New Roman"/>
              </a:rPr>
              <a:t>occurring</a:t>
            </a:r>
            <a:r>
              <a:rPr sz="1800" spc="10" dirty="0">
                <a:solidFill>
                  <a:srgbClr val="595959"/>
                </a:solidFill>
                <a:latin typeface="Times New Roman"/>
                <a:cs typeface="Times New Roman"/>
              </a:rPr>
              <a:t> </a:t>
            </a:r>
            <a:r>
              <a:rPr sz="1800" dirty="0">
                <a:solidFill>
                  <a:srgbClr val="595959"/>
                </a:solidFill>
                <a:latin typeface="Times New Roman"/>
                <a:cs typeface="Times New Roman"/>
              </a:rPr>
              <a:t>for </a:t>
            </a:r>
            <a:r>
              <a:rPr sz="1800" spc="-434"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sequence</a:t>
            </a:r>
            <a:r>
              <a:rPr sz="1800" dirty="0">
                <a:solidFill>
                  <a:srgbClr val="595959"/>
                </a:solidFill>
                <a:latin typeface="Times New Roman"/>
                <a:cs typeface="Times New Roman"/>
              </a:rPr>
              <a:t> of words</a:t>
            </a:r>
            <a:endParaRPr sz="1800">
              <a:latin typeface="Times New Roman"/>
              <a:cs typeface="Times New Roman"/>
            </a:endParaRPr>
          </a:p>
          <a:p>
            <a:pPr marL="186690" marR="5080" indent="-137160">
              <a:lnSpc>
                <a:spcPct val="101899"/>
              </a:lnSpc>
              <a:spcBef>
                <a:spcPts val="1135"/>
              </a:spcBef>
            </a:pPr>
            <a:r>
              <a:rPr sz="1800" spc="-10" dirty="0">
                <a:solidFill>
                  <a:srgbClr val="002060"/>
                </a:solidFill>
                <a:latin typeface="Impact"/>
                <a:cs typeface="Impact"/>
              </a:rPr>
              <a:t>­</a:t>
            </a:r>
            <a:r>
              <a:rPr sz="1800" spc="250" dirty="0">
                <a:solidFill>
                  <a:srgbClr val="002060"/>
                </a:solidFill>
                <a:latin typeface="Impact"/>
                <a:cs typeface="Impact"/>
              </a:rPr>
              <a:t> </a:t>
            </a:r>
            <a:r>
              <a:rPr sz="1800"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best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tag</a:t>
            </a:r>
            <a:r>
              <a:rPr sz="1800" spc="5" dirty="0">
                <a:solidFill>
                  <a:srgbClr val="595959"/>
                </a:solidFill>
                <a:latin typeface="Times New Roman"/>
                <a:cs typeface="Times New Roman"/>
              </a:rPr>
              <a:t> </a:t>
            </a:r>
            <a:r>
              <a:rPr sz="1800" dirty="0">
                <a:solidFill>
                  <a:srgbClr val="595959"/>
                </a:solidFill>
                <a:latin typeface="Times New Roman"/>
                <a:cs typeface="Times New Roman"/>
              </a:rPr>
              <a:t>for</a:t>
            </a:r>
            <a:r>
              <a:rPr sz="1800" spc="10"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given</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t>
            </a:r>
            <a:r>
              <a:rPr sz="1800" spc="-5" dirty="0">
                <a:solidFill>
                  <a:srgbClr val="595959"/>
                </a:solidFill>
                <a:latin typeface="Times New Roman"/>
                <a:cs typeface="Times New Roman"/>
              </a:rPr>
              <a:t>determined</a:t>
            </a:r>
            <a:r>
              <a:rPr sz="1800" spc="10" dirty="0">
                <a:solidFill>
                  <a:srgbClr val="595959"/>
                </a:solidFill>
                <a:latin typeface="Times New Roman"/>
                <a:cs typeface="Times New Roman"/>
              </a:rPr>
              <a:t> </a:t>
            </a:r>
            <a:r>
              <a:rPr sz="1800" dirty="0">
                <a:solidFill>
                  <a:srgbClr val="595959"/>
                </a:solidFill>
                <a:latin typeface="Times New Roman"/>
                <a:cs typeface="Times New Roman"/>
              </a:rPr>
              <a:t>by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(already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calculated)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probability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it </a:t>
            </a:r>
            <a:r>
              <a:rPr sz="1800" dirty="0">
                <a:solidFill>
                  <a:srgbClr val="595959"/>
                </a:solidFill>
                <a:latin typeface="Times New Roman"/>
                <a:cs typeface="Times New Roman"/>
              </a:rPr>
              <a:t>occurs</a:t>
            </a:r>
            <a:r>
              <a:rPr sz="1800" spc="-5" dirty="0">
                <a:solidFill>
                  <a:srgbClr val="595959"/>
                </a:solidFill>
                <a:latin typeface="Times New Roman"/>
                <a:cs typeface="Times New Roman"/>
              </a:rPr>
              <a:t> with</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n </a:t>
            </a:r>
            <a:r>
              <a:rPr sz="1800" spc="-5" dirty="0">
                <a:solidFill>
                  <a:srgbClr val="595959"/>
                </a:solidFill>
                <a:latin typeface="Times New Roman"/>
                <a:cs typeface="Times New Roman"/>
              </a:rPr>
              <a:t>previous tags</a:t>
            </a:r>
            <a:endParaRPr sz="1800">
              <a:latin typeface="Times New Roman"/>
              <a:cs typeface="Times New Roman"/>
            </a:endParaRPr>
          </a:p>
          <a:p>
            <a:pPr marL="48895">
              <a:lnSpc>
                <a:spcPct val="100000"/>
              </a:lnSpc>
              <a:spcBef>
                <a:spcPts val="11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May</a:t>
            </a:r>
            <a:r>
              <a:rPr sz="1800" dirty="0">
                <a:solidFill>
                  <a:srgbClr val="595959"/>
                </a:solidFill>
                <a:latin typeface="Times New Roman"/>
                <a:cs typeface="Times New Roman"/>
              </a:rPr>
              <a:t> be</a:t>
            </a:r>
            <a:r>
              <a:rPr sz="1800" spc="-5" dirty="0">
                <a:solidFill>
                  <a:srgbClr val="595959"/>
                </a:solidFill>
                <a:latin typeface="Times New Roman"/>
                <a:cs typeface="Times New Roman"/>
              </a:rPr>
              <a:t> bigram,</a:t>
            </a:r>
            <a:r>
              <a:rPr sz="1800" dirty="0">
                <a:solidFill>
                  <a:srgbClr val="595959"/>
                </a:solidFill>
                <a:latin typeface="Times New Roman"/>
                <a:cs typeface="Times New Roman"/>
              </a:rPr>
              <a:t> </a:t>
            </a:r>
            <a:r>
              <a:rPr sz="1800" spc="-5" dirty="0">
                <a:solidFill>
                  <a:srgbClr val="595959"/>
                </a:solidFill>
                <a:latin typeface="Times New Roman"/>
                <a:cs typeface="Times New Roman"/>
              </a:rPr>
              <a:t>trigram, etc.</a:t>
            </a:r>
            <a:endParaRPr sz="1800">
              <a:latin typeface="Times New Roman"/>
              <a:cs typeface="Times New Roman"/>
            </a:endParaRPr>
          </a:p>
          <a:p>
            <a:pPr marL="12700">
              <a:lnSpc>
                <a:spcPct val="100000"/>
              </a:lnSpc>
              <a:spcBef>
                <a:spcPts val="1240"/>
              </a:spcBef>
            </a:pPr>
            <a:r>
              <a:rPr sz="2200" spc="-5" dirty="0">
                <a:solidFill>
                  <a:srgbClr val="595959"/>
                </a:solidFill>
                <a:latin typeface="Times New Roman"/>
                <a:cs typeface="Times New Roman"/>
              </a:rPr>
              <a:t>Presented</a:t>
            </a:r>
            <a:r>
              <a:rPr sz="2200" dirty="0">
                <a:solidFill>
                  <a:srgbClr val="595959"/>
                </a:solidFill>
                <a:latin typeface="Times New Roman"/>
                <a:cs typeface="Times New Roman"/>
              </a:rPr>
              <a:t> </a:t>
            </a:r>
            <a:r>
              <a:rPr sz="2200" spc="-5" dirty="0">
                <a:solidFill>
                  <a:srgbClr val="595959"/>
                </a:solidFill>
                <a:latin typeface="Times New Roman"/>
                <a:cs typeface="Times New Roman"/>
              </a:rPr>
              <a:t>here</a:t>
            </a:r>
            <a:r>
              <a:rPr sz="220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introduction</a:t>
            </a:r>
            <a:r>
              <a:rPr sz="2200" dirty="0">
                <a:solidFill>
                  <a:srgbClr val="595959"/>
                </a:solidFill>
                <a:latin typeface="Times New Roman"/>
                <a:cs typeface="Times New Roman"/>
              </a:rPr>
              <a:t> 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HMM</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tagging</a:t>
            </a:r>
            <a:endParaRPr sz="2200">
              <a:latin typeface="Times New Roman"/>
              <a:cs typeface="Times New Roman"/>
            </a:endParaRPr>
          </a:p>
          <a:p>
            <a:pPr marL="48895">
              <a:lnSpc>
                <a:spcPct val="100000"/>
              </a:lnSpc>
              <a:spcBef>
                <a:spcPts val="116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given in</a:t>
            </a:r>
            <a:r>
              <a:rPr sz="1800" dirty="0">
                <a:solidFill>
                  <a:srgbClr val="595959"/>
                </a:solidFill>
                <a:latin typeface="Times New Roman"/>
                <a:cs typeface="Times New Roman"/>
              </a:rPr>
              <a:t> </a:t>
            </a:r>
            <a:r>
              <a:rPr sz="1800" spc="-5" dirty="0">
                <a:solidFill>
                  <a:srgbClr val="595959"/>
                </a:solidFill>
                <a:latin typeface="Times New Roman"/>
                <a:cs typeface="Times New Roman"/>
              </a:rPr>
              <a:t>more</a:t>
            </a:r>
            <a:r>
              <a:rPr sz="1800" dirty="0">
                <a:solidFill>
                  <a:srgbClr val="595959"/>
                </a:solidFill>
                <a:latin typeface="Times New Roman"/>
                <a:cs typeface="Times New Roman"/>
              </a:rPr>
              <a:t> </a:t>
            </a:r>
            <a:r>
              <a:rPr sz="1800" spc="-5" dirty="0">
                <a:solidFill>
                  <a:srgbClr val="595959"/>
                </a:solidFill>
                <a:latin typeface="Times New Roman"/>
                <a:cs typeface="Times New Roman"/>
              </a:rPr>
              <a:t>detail 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45" dirty="0">
                <a:solidFill>
                  <a:srgbClr val="595959"/>
                </a:solidFill>
                <a:latin typeface="Times New Roman"/>
                <a:cs typeface="Times New Roman"/>
              </a:rPr>
              <a:t>NLTK</a:t>
            </a:r>
            <a:endParaRPr sz="1800">
              <a:latin typeface="Times New Roman"/>
              <a:cs typeface="Times New Roman"/>
            </a:endParaRPr>
          </a:p>
          <a:p>
            <a:pPr marL="186690" marR="1109980" indent="-137160">
              <a:lnSpc>
                <a:spcPts val="2100"/>
              </a:lnSpc>
              <a:spcBef>
                <a:spcPts val="1360"/>
              </a:spcBef>
            </a:pPr>
            <a:r>
              <a:rPr sz="1800" spc="-10" dirty="0">
                <a:solidFill>
                  <a:srgbClr val="002060"/>
                </a:solidFill>
                <a:latin typeface="Impact"/>
                <a:cs typeface="Impact"/>
              </a:rPr>
              <a:t>­</a:t>
            </a:r>
            <a:r>
              <a:rPr sz="1800" spc="250" dirty="0">
                <a:solidFill>
                  <a:srgbClr val="002060"/>
                </a:solidFill>
                <a:latin typeface="Impact"/>
                <a:cs typeface="Impact"/>
              </a:rPr>
              <a:t> </a:t>
            </a:r>
            <a:r>
              <a:rPr sz="1800" dirty="0">
                <a:solidFill>
                  <a:srgbClr val="595959"/>
                </a:solidFill>
                <a:latin typeface="Times New Roman"/>
                <a:cs typeface="Times New Roman"/>
              </a:rPr>
              <a:t>In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practice,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bigram</a:t>
            </a:r>
            <a:r>
              <a:rPr sz="1800" spc="5"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trigram</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probabilities</a:t>
            </a:r>
            <a:r>
              <a:rPr sz="1800" dirty="0">
                <a:solidFill>
                  <a:srgbClr val="595959"/>
                </a:solidFill>
                <a:latin typeface="Times New Roman"/>
                <a:cs typeface="Times New Roman"/>
              </a:rPr>
              <a:t> have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problem</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combinations</a:t>
            </a:r>
            <a:r>
              <a:rPr sz="1800" spc="-10" dirty="0">
                <a:solidFill>
                  <a:srgbClr val="595959"/>
                </a:solidFill>
                <a:latin typeface="Times New Roman"/>
                <a:cs typeface="Times New Roman"/>
              </a:rPr>
              <a:t> </a:t>
            </a:r>
            <a:r>
              <a:rPr sz="1800" dirty="0">
                <a:solidFill>
                  <a:srgbClr val="595959"/>
                </a:solidFill>
                <a:latin typeface="Times New Roman"/>
                <a:cs typeface="Times New Roman"/>
              </a:rPr>
              <a:t>of words</a:t>
            </a:r>
            <a:r>
              <a:rPr sz="1800" spc="-5" dirty="0">
                <a:solidFill>
                  <a:srgbClr val="595959"/>
                </a:solidFill>
                <a:latin typeface="Times New Roman"/>
                <a:cs typeface="Times New Roman"/>
              </a:rPr>
              <a:t> </a:t>
            </a:r>
            <a:r>
              <a:rPr sz="1800" dirty="0">
                <a:solidFill>
                  <a:srgbClr val="595959"/>
                </a:solidFill>
                <a:latin typeface="Times New Roman"/>
                <a:cs typeface="Times New Roman"/>
              </a:rPr>
              <a:t>are </a:t>
            </a:r>
            <a:r>
              <a:rPr sz="1800" spc="-5" dirty="0">
                <a:solidFill>
                  <a:srgbClr val="595959"/>
                </a:solidFill>
                <a:latin typeface="Times New Roman"/>
                <a:cs typeface="Times New Roman"/>
              </a:rPr>
              <a:t>sparse</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corpus</a:t>
            </a:r>
            <a:endParaRPr sz="1800">
              <a:latin typeface="Times New Roman"/>
              <a:cs typeface="Times New Roman"/>
            </a:endParaRPr>
          </a:p>
          <a:p>
            <a:pPr marL="48895">
              <a:lnSpc>
                <a:spcPct val="100000"/>
              </a:lnSpc>
              <a:spcBef>
                <a:spcPts val="118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Combine</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taggers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with</a:t>
            </a:r>
            <a:r>
              <a:rPr sz="1800" dirty="0">
                <a:solidFill>
                  <a:srgbClr val="595959"/>
                </a:solidFill>
                <a:latin typeface="Times New Roman"/>
                <a:cs typeface="Times New Roman"/>
              </a:rPr>
              <a:t> a</a:t>
            </a:r>
            <a:r>
              <a:rPr sz="1800" spc="-5" dirty="0">
                <a:solidFill>
                  <a:srgbClr val="595959"/>
                </a:solidFill>
                <a:latin typeface="Times New Roman"/>
                <a:cs typeface="Times New Roman"/>
              </a:rPr>
              <a:t> back-off</a:t>
            </a:r>
            <a:r>
              <a:rPr sz="1800" dirty="0">
                <a:solidFill>
                  <a:srgbClr val="595959"/>
                </a:solidFill>
                <a:latin typeface="Times New Roman"/>
                <a:cs typeface="Times New Roman"/>
              </a:rPr>
              <a:t> approach</a:t>
            </a:r>
            <a:endParaRPr sz="1800">
              <a:latin typeface="Times New Roman"/>
              <a:cs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802379" cy="665480"/>
          </a:xfrm>
          <a:prstGeom prst="rect">
            <a:avLst/>
          </a:prstGeom>
        </p:spPr>
        <p:txBody>
          <a:bodyPr vert="horz" wrap="square" lIns="0" tIns="12700" rIns="0" bIns="0" rtlCol="0">
            <a:spAutoFit/>
          </a:bodyPr>
          <a:lstStyle/>
          <a:p>
            <a:pPr marL="12700">
              <a:lnSpc>
                <a:spcPct val="100000"/>
              </a:lnSpc>
              <a:spcBef>
                <a:spcPts val="100"/>
              </a:spcBef>
            </a:pPr>
            <a:r>
              <a:rPr i="1" spc="80" dirty="0">
                <a:latin typeface="Times New Roman"/>
                <a:cs typeface="Times New Roman"/>
              </a:rPr>
              <a:t>N</a:t>
            </a:r>
            <a:r>
              <a:rPr spc="80" dirty="0"/>
              <a:t>-Gram</a:t>
            </a:r>
            <a:r>
              <a:rPr spc="50" dirty="0"/>
              <a:t> </a:t>
            </a:r>
            <a:r>
              <a:rPr spc="40" dirty="0"/>
              <a:t>Tagging</a:t>
            </a:r>
          </a:p>
        </p:txBody>
      </p:sp>
      <p:sp>
        <p:nvSpPr>
          <p:cNvPr id="8" name="object 8"/>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
        <p:nvSpPr>
          <p:cNvPr id="3" name="object 3"/>
          <p:cNvSpPr txBox="1"/>
          <p:nvPr/>
        </p:nvSpPr>
        <p:spPr>
          <a:xfrm>
            <a:off x="717930" y="1972943"/>
            <a:ext cx="7289800" cy="3606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Initialize</a:t>
            </a:r>
            <a:r>
              <a:rPr sz="2200" dirty="0">
                <a:solidFill>
                  <a:srgbClr val="595959"/>
                </a:solidFill>
                <a:latin typeface="Times New Roman"/>
                <a:cs typeface="Times New Roman"/>
              </a:rPr>
              <a:t> a</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tagger</a:t>
            </a:r>
            <a:r>
              <a:rPr sz="2200" spc="10" dirty="0">
                <a:solidFill>
                  <a:srgbClr val="595959"/>
                </a:solidFill>
                <a:latin typeface="Times New Roman"/>
                <a:cs typeface="Times New Roman"/>
              </a:rPr>
              <a:t> </a:t>
            </a:r>
            <a:r>
              <a:rPr sz="2200" dirty="0">
                <a:solidFill>
                  <a:srgbClr val="595959"/>
                </a:solidFill>
                <a:latin typeface="Times New Roman"/>
                <a:cs typeface="Times New Roman"/>
              </a:rPr>
              <a:t>by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learning</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probabilities </a:t>
            </a:r>
            <a:r>
              <a:rPr sz="2200" dirty="0">
                <a:solidFill>
                  <a:srgbClr val="595959"/>
                </a:solidFill>
                <a:latin typeface="Times New Roman"/>
                <a:cs typeface="Times New Roman"/>
              </a:rPr>
              <a:t>from</a:t>
            </a:r>
            <a:r>
              <a:rPr sz="2200" spc="10"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tagged</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corpus.</a:t>
            </a:r>
            <a:endParaRPr sz="2200">
              <a:latin typeface="Times New Roman"/>
              <a:cs typeface="Times New Roman"/>
            </a:endParaRPr>
          </a:p>
        </p:txBody>
      </p:sp>
      <p:sp>
        <p:nvSpPr>
          <p:cNvPr id="4" name="object 4"/>
          <p:cNvSpPr txBox="1"/>
          <p:nvPr/>
        </p:nvSpPr>
        <p:spPr>
          <a:xfrm>
            <a:off x="933830" y="2315843"/>
            <a:ext cx="3350260" cy="635000"/>
          </a:xfrm>
          <a:prstGeom prst="rect">
            <a:avLst/>
          </a:prstGeom>
        </p:spPr>
        <p:txBody>
          <a:bodyPr vert="horz" wrap="square" lIns="0" tIns="12700" rIns="0" bIns="0" rtlCol="0">
            <a:spAutoFit/>
          </a:bodyPr>
          <a:lstStyle/>
          <a:p>
            <a:pPr marL="50800">
              <a:lnSpc>
                <a:spcPct val="100000"/>
              </a:lnSpc>
              <a:spcBef>
                <a:spcPts val="100"/>
              </a:spcBef>
              <a:tabLst>
                <a:tab pos="3057525" algn="l"/>
              </a:tabLst>
            </a:pPr>
            <a:r>
              <a:rPr sz="2000" dirty="0">
                <a:solidFill>
                  <a:srgbClr val="595959"/>
                </a:solidFill>
                <a:latin typeface="Times New Roman"/>
                <a:cs typeface="Times New Roman"/>
              </a:rPr>
              <a:t>word</a:t>
            </a:r>
            <a:r>
              <a:rPr sz="1950" i="1" baseline="-17094" dirty="0">
                <a:solidFill>
                  <a:srgbClr val="595959"/>
                </a:solidFill>
                <a:latin typeface="Times New Roman"/>
                <a:cs typeface="Times New Roman"/>
              </a:rPr>
              <a:t>n</a:t>
            </a:r>
            <a:r>
              <a:rPr sz="1950" baseline="-17094" dirty="0">
                <a:solidFill>
                  <a:srgbClr val="595959"/>
                </a:solidFill>
                <a:latin typeface="Times New Roman"/>
                <a:cs typeface="Times New Roman"/>
              </a:rPr>
              <a:t>–1	</a:t>
            </a:r>
            <a:r>
              <a:rPr sz="2000" dirty="0">
                <a:solidFill>
                  <a:srgbClr val="595959"/>
                </a:solidFill>
                <a:latin typeface="Times New Roman"/>
                <a:cs typeface="Times New Roman"/>
              </a:rPr>
              <a:t>…</a:t>
            </a:r>
            <a:endParaRPr sz="2000">
              <a:latin typeface="Times New Roman"/>
              <a:cs typeface="Times New Roman"/>
            </a:endParaRPr>
          </a:p>
          <a:p>
            <a:pPr marL="50800">
              <a:lnSpc>
                <a:spcPct val="100000"/>
              </a:lnSpc>
            </a:pPr>
            <a:r>
              <a:rPr sz="2000" dirty="0">
                <a:solidFill>
                  <a:srgbClr val="CC0000"/>
                </a:solidFill>
                <a:latin typeface="Times New Roman"/>
                <a:cs typeface="Times New Roman"/>
              </a:rPr>
              <a:t>tag</a:t>
            </a:r>
            <a:r>
              <a:rPr sz="1950" i="1" baseline="-17094" dirty="0">
                <a:solidFill>
                  <a:srgbClr val="CC0000"/>
                </a:solidFill>
                <a:latin typeface="Times New Roman"/>
                <a:cs typeface="Times New Roman"/>
              </a:rPr>
              <a:t>n</a:t>
            </a:r>
            <a:r>
              <a:rPr sz="1950" baseline="-17094" dirty="0">
                <a:solidFill>
                  <a:srgbClr val="CC0000"/>
                </a:solidFill>
                <a:latin typeface="Times New Roman"/>
                <a:cs typeface="Times New Roman"/>
              </a:rPr>
              <a:t>–1</a:t>
            </a:r>
            <a:endParaRPr sz="1950" baseline="-17094">
              <a:latin typeface="Times New Roman"/>
              <a:cs typeface="Times New Roman"/>
            </a:endParaRPr>
          </a:p>
        </p:txBody>
      </p:sp>
      <p:sp>
        <p:nvSpPr>
          <p:cNvPr id="5" name="object 5"/>
          <p:cNvSpPr txBox="1"/>
          <p:nvPr/>
        </p:nvSpPr>
        <p:spPr>
          <a:xfrm>
            <a:off x="4703191" y="2315843"/>
            <a:ext cx="1798955" cy="635000"/>
          </a:xfrm>
          <a:prstGeom prst="rect">
            <a:avLst/>
          </a:prstGeom>
        </p:spPr>
        <p:txBody>
          <a:bodyPr vert="horz" wrap="square" lIns="0" tIns="12700" rIns="0" bIns="0" rtlCol="0">
            <a:spAutoFit/>
          </a:bodyPr>
          <a:lstStyle/>
          <a:p>
            <a:pPr marL="50800">
              <a:lnSpc>
                <a:spcPct val="100000"/>
              </a:lnSpc>
              <a:spcBef>
                <a:spcPts val="100"/>
              </a:spcBef>
              <a:tabLst>
                <a:tab pos="1058545" algn="l"/>
              </a:tabLst>
            </a:pPr>
            <a:r>
              <a:rPr sz="2000" dirty="0">
                <a:solidFill>
                  <a:srgbClr val="595959"/>
                </a:solidFill>
                <a:latin typeface="Times New Roman"/>
                <a:cs typeface="Times New Roman"/>
              </a:rPr>
              <a:t>word</a:t>
            </a:r>
            <a:r>
              <a:rPr sz="1950" baseline="-17094" dirty="0">
                <a:solidFill>
                  <a:srgbClr val="595959"/>
                </a:solidFill>
                <a:latin typeface="Times New Roman"/>
                <a:cs typeface="Times New Roman"/>
              </a:rPr>
              <a:t>–2	</a:t>
            </a:r>
            <a:r>
              <a:rPr sz="2000" dirty="0">
                <a:solidFill>
                  <a:srgbClr val="595959"/>
                </a:solidFill>
                <a:latin typeface="Times New Roman"/>
                <a:cs typeface="Times New Roman"/>
              </a:rPr>
              <a:t>word</a:t>
            </a:r>
            <a:r>
              <a:rPr sz="1950" baseline="-17094" dirty="0">
                <a:solidFill>
                  <a:srgbClr val="595959"/>
                </a:solidFill>
                <a:latin typeface="Times New Roman"/>
                <a:cs typeface="Times New Roman"/>
              </a:rPr>
              <a:t>–1</a:t>
            </a:r>
            <a:endParaRPr sz="1950" baseline="-17094">
              <a:latin typeface="Times New Roman"/>
              <a:cs typeface="Times New Roman"/>
            </a:endParaRPr>
          </a:p>
          <a:p>
            <a:pPr marL="227965">
              <a:lnSpc>
                <a:spcPct val="100000"/>
              </a:lnSpc>
              <a:tabLst>
                <a:tab pos="989965" algn="l"/>
              </a:tabLst>
            </a:pPr>
            <a:r>
              <a:rPr sz="2000" dirty="0">
                <a:solidFill>
                  <a:srgbClr val="CC0000"/>
                </a:solidFill>
                <a:latin typeface="Times New Roman"/>
                <a:cs typeface="Times New Roman"/>
              </a:rPr>
              <a:t>…	</a:t>
            </a:r>
            <a:r>
              <a:rPr sz="2000" spc="-5" dirty="0">
                <a:solidFill>
                  <a:srgbClr val="CC0000"/>
                </a:solidFill>
                <a:latin typeface="Times New Roman"/>
                <a:cs typeface="Times New Roman"/>
              </a:rPr>
              <a:t>tag</a:t>
            </a:r>
            <a:r>
              <a:rPr sz="1950" spc="-7" baseline="-17094" dirty="0">
                <a:solidFill>
                  <a:srgbClr val="FF0000"/>
                </a:solidFill>
                <a:latin typeface="Times New Roman"/>
                <a:cs typeface="Times New Roman"/>
              </a:rPr>
              <a:t>–</a:t>
            </a:r>
            <a:r>
              <a:rPr sz="1950" spc="-7" baseline="-17094" dirty="0">
                <a:solidFill>
                  <a:srgbClr val="CC0000"/>
                </a:solidFill>
                <a:latin typeface="Times New Roman"/>
                <a:cs typeface="Times New Roman"/>
              </a:rPr>
              <a:t>2</a:t>
            </a:r>
            <a:endParaRPr sz="1950" baseline="-17094">
              <a:latin typeface="Times New Roman"/>
              <a:cs typeface="Times New Roman"/>
            </a:endParaRPr>
          </a:p>
        </p:txBody>
      </p:sp>
      <p:sp>
        <p:nvSpPr>
          <p:cNvPr id="6" name="object 6"/>
          <p:cNvSpPr txBox="1"/>
          <p:nvPr/>
        </p:nvSpPr>
        <p:spPr>
          <a:xfrm>
            <a:off x="6628828" y="2315843"/>
            <a:ext cx="1621155" cy="635000"/>
          </a:xfrm>
          <a:prstGeom prst="rect">
            <a:avLst/>
          </a:prstGeom>
        </p:spPr>
        <p:txBody>
          <a:bodyPr vert="horz" wrap="square" lIns="0" tIns="12700" rIns="0" bIns="0" rtlCol="0">
            <a:spAutoFit/>
          </a:bodyPr>
          <a:lstStyle/>
          <a:p>
            <a:pPr marL="252095">
              <a:lnSpc>
                <a:spcPct val="100000"/>
              </a:lnSpc>
              <a:spcBef>
                <a:spcPts val="100"/>
              </a:spcBef>
            </a:pPr>
            <a:r>
              <a:rPr sz="2000" dirty="0">
                <a:solidFill>
                  <a:srgbClr val="CC0000"/>
                </a:solidFill>
                <a:latin typeface="Times New Roman"/>
                <a:cs typeface="Times New Roman"/>
              </a:rPr>
              <a:t>word</a:t>
            </a:r>
            <a:endParaRPr sz="2000">
              <a:latin typeface="Times New Roman"/>
              <a:cs typeface="Times New Roman"/>
            </a:endParaRPr>
          </a:p>
          <a:p>
            <a:pPr marL="50800">
              <a:lnSpc>
                <a:spcPct val="100000"/>
              </a:lnSpc>
              <a:tabLst>
                <a:tab pos="1214120" algn="l"/>
              </a:tabLst>
            </a:pPr>
            <a:r>
              <a:rPr sz="2000" spc="-5" dirty="0">
                <a:solidFill>
                  <a:srgbClr val="CC0000"/>
                </a:solidFill>
                <a:latin typeface="Times New Roman"/>
                <a:cs typeface="Times New Roman"/>
              </a:rPr>
              <a:t>tag</a:t>
            </a:r>
            <a:r>
              <a:rPr sz="1950" spc="-7" baseline="-17094" dirty="0">
                <a:solidFill>
                  <a:srgbClr val="FF0000"/>
                </a:solidFill>
                <a:latin typeface="Times New Roman"/>
                <a:cs typeface="Times New Roman"/>
              </a:rPr>
              <a:t>–</a:t>
            </a:r>
            <a:r>
              <a:rPr sz="1950" spc="-7" baseline="-17094" dirty="0">
                <a:solidFill>
                  <a:srgbClr val="CC0000"/>
                </a:solidFill>
                <a:latin typeface="Times New Roman"/>
                <a:cs typeface="Times New Roman"/>
              </a:rPr>
              <a:t>1	</a:t>
            </a:r>
            <a:r>
              <a:rPr sz="2000" spc="5" dirty="0">
                <a:solidFill>
                  <a:srgbClr val="0000FF"/>
                </a:solidFill>
                <a:latin typeface="Times New Roman"/>
                <a:cs typeface="Times New Roman"/>
              </a:rPr>
              <a:t>XX</a:t>
            </a:r>
            <a:endParaRPr sz="2000">
              <a:latin typeface="Times New Roman"/>
              <a:cs typeface="Times New Roman"/>
            </a:endParaRPr>
          </a:p>
        </p:txBody>
      </p:sp>
      <p:sp>
        <p:nvSpPr>
          <p:cNvPr id="7" name="object 7"/>
          <p:cNvSpPr txBox="1"/>
          <p:nvPr/>
        </p:nvSpPr>
        <p:spPr>
          <a:xfrm>
            <a:off x="692530" y="2908510"/>
            <a:ext cx="7989570" cy="2900045"/>
          </a:xfrm>
          <a:prstGeom prst="rect">
            <a:avLst/>
          </a:prstGeom>
        </p:spPr>
        <p:txBody>
          <a:bodyPr vert="horz" wrap="square" lIns="0" tIns="181610" rIns="0" bIns="0" rtlCol="0">
            <a:spAutoFit/>
          </a:bodyPr>
          <a:lstStyle/>
          <a:p>
            <a:pPr marL="74295">
              <a:lnSpc>
                <a:spcPct val="100000"/>
              </a:lnSpc>
              <a:spcBef>
                <a:spcPts val="1430"/>
              </a:spcBef>
              <a:tabLst>
                <a:tab pos="4132579" algn="l"/>
              </a:tabLst>
            </a:pPr>
            <a:r>
              <a:rPr sz="2000" spc="-15" dirty="0">
                <a:solidFill>
                  <a:srgbClr val="002060"/>
                </a:solidFill>
                <a:latin typeface="Impact"/>
                <a:cs typeface="Impact"/>
              </a:rPr>
              <a:t>­</a:t>
            </a:r>
            <a:r>
              <a:rPr sz="2000" spc="150" dirty="0">
                <a:solidFill>
                  <a:srgbClr val="002060"/>
                </a:solidFill>
                <a:latin typeface="Impact"/>
                <a:cs typeface="Impact"/>
              </a:rPr>
              <a:t> </a:t>
            </a:r>
            <a:r>
              <a:rPr sz="2000" spc="-5" dirty="0">
                <a:solidFill>
                  <a:srgbClr val="595959"/>
                </a:solidFill>
                <a:latin typeface="Times New Roman"/>
                <a:cs typeface="Times New Roman"/>
              </a:rPr>
              <a:t>Probability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sequence</a:t>
            </a:r>
            <a:r>
              <a:rPr sz="2000" spc="5"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tag</a:t>
            </a:r>
            <a:r>
              <a:rPr sz="1950" spc="-7" baseline="-17094" dirty="0">
                <a:solidFill>
                  <a:srgbClr val="595959"/>
                </a:solidFill>
                <a:latin typeface="Times New Roman"/>
                <a:cs typeface="Times New Roman"/>
              </a:rPr>
              <a:t>–2	</a:t>
            </a:r>
            <a:r>
              <a:rPr sz="2000" spc="-5" dirty="0">
                <a:solidFill>
                  <a:srgbClr val="595959"/>
                </a:solidFill>
                <a:latin typeface="Times New Roman"/>
                <a:cs typeface="Times New Roman"/>
              </a:rPr>
              <a:t>tag</a:t>
            </a:r>
            <a:r>
              <a:rPr sz="1950" spc="-7" baseline="-17094" dirty="0">
                <a:solidFill>
                  <a:srgbClr val="595959"/>
                </a:solidFill>
                <a:latin typeface="Times New Roman"/>
                <a:cs typeface="Times New Roman"/>
              </a:rPr>
              <a:t>–1</a:t>
            </a:r>
            <a:r>
              <a:rPr sz="1950" spc="270" baseline="-17094" dirty="0">
                <a:solidFill>
                  <a:srgbClr val="595959"/>
                </a:solidFill>
                <a:latin typeface="Times New Roman"/>
                <a:cs typeface="Times New Roman"/>
              </a:rPr>
              <a:t> </a:t>
            </a:r>
            <a:r>
              <a:rPr sz="2000" dirty="0">
                <a:solidFill>
                  <a:srgbClr val="595959"/>
                </a:solidFill>
                <a:latin typeface="Times New Roman"/>
                <a:cs typeface="Times New Roman"/>
              </a:rPr>
              <a:t>word</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gives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tag </a:t>
            </a:r>
            <a:r>
              <a:rPr sz="2000" dirty="0">
                <a:solidFill>
                  <a:srgbClr val="595959"/>
                </a:solidFill>
                <a:latin typeface="Times New Roman"/>
                <a:cs typeface="Times New Roman"/>
              </a:rPr>
              <a:t>XX</a:t>
            </a:r>
            <a:endParaRPr sz="2000">
              <a:latin typeface="Times New Roman"/>
              <a:cs typeface="Times New Roman"/>
            </a:endParaRPr>
          </a:p>
          <a:p>
            <a:pPr marL="74295">
              <a:lnSpc>
                <a:spcPct val="100000"/>
              </a:lnSpc>
              <a:spcBef>
                <a:spcPts val="120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Note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dirty="0">
                <a:solidFill>
                  <a:srgbClr val="595959"/>
                </a:solidFill>
                <a:latin typeface="Times New Roman"/>
                <a:cs typeface="Times New Roman"/>
              </a:rPr>
              <a:t> </a:t>
            </a:r>
            <a:r>
              <a:rPr sz="1800" spc="-5" dirty="0">
                <a:solidFill>
                  <a:srgbClr val="595959"/>
                </a:solidFill>
                <a:latin typeface="Times New Roman"/>
                <a:cs typeface="Times New Roman"/>
              </a:rPr>
              <a:t>initial</a:t>
            </a:r>
            <a:r>
              <a:rPr sz="1800" dirty="0">
                <a:solidFill>
                  <a:srgbClr val="595959"/>
                </a:solidFill>
                <a:latin typeface="Times New Roman"/>
                <a:cs typeface="Times New Roman"/>
              </a:rPr>
              <a:t> </a:t>
            </a:r>
            <a:r>
              <a:rPr sz="1800" spc="-5" dirty="0">
                <a:solidFill>
                  <a:srgbClr val="595959"/>
                </a:solidFill>
                <a:latin typeface="Times New Roman"/>
                <a:cs typeface="Times New Roman"/>
              </a:rPr>
              <a:t>sequences</a:t>
            </a:r>
            <a:r>
              <a:rPr sz="1800" dirty="0">
                <a:solidFill>
                  <a:srgbClr val="595959"/>
                </a:solidFill>
                <a:latin typeface="Times New Roman"/>
                <a:cs typeface="Times New Roman"/>
              </a:rPr>
              <a:t> </a:t>
            </a:r>
            <a:r>
              <a:rPr sz="1800" spc="-5" dirty="0">
                <a:solidFill>
                  <a:srgbClr val="595959"/>
                </a:solidFill>
                <a:latin typeface="Times New Roman"/>
                <a:cs typeface="Times New Roman"/>
              </a:rPr>
              <a:t>will</a:t>
            </a:r>
            <a:r>
              <a:rPr sz="1800" dirty="0">
                <a:solidFill>
                  <a:srgbClr val="595959"/>
                </a:solidFill>
                <a:latin typeface="Times New Roman"/>
                <a:cs typeface="Times New Roman"/>
              </a:rPr>
              <a:t> </a:t>
            </a:r>
            <a:r>
              <a:rPr sz="1800" spc="-5" dirty="0">
                <a:solidFill>
                  <a:srgbClr val="595959"/>
                </a:solidFill>
                <a:latin typeface="Times New Roman"/>
                <a:cs typeface="Times New Roman"/>
              </a:rPr>
              <a:t>include</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start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marker</a:t>
            </a:r>
            <a:r>
              <a:rPr sz="1800" spc="5" dirty="0">
                <a:solidFill>
                  <a:srgbClr val="595959"/>
                </a:solidFill>
                <a:latin typeface="Times New Roman"/>
                <a:cs typeface="Times New Roman"/>
              </a:rPr>
              <a:t> </a:t>
            </a:r>
            <a:r>
              <a:rPr sz="1800" dirty="0">
                <a:solidFill>
                  <a:srgbClr val="595959"/>
                </a:solidFill>
                <a:latin typeface="Times New Roman"/>
                <a:cs typeface="Times New Roman"/>
              </a:rPr>
              <a:t>as part 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sequence</a:t>
            </a:r>
            <a:endParaRPr sz="1800">
              <a:latin typeface="Times New Roman"/>
              <a:cs typeface="Times New Roman"/>
            </a:endParaRPr>
          </a:p>
          <a:p>
            <a:pPr marL="38100" marR="2284095">
              <a:lnSpc>
                <a:spcPct val="100000"/>
              </a:lnSpc>
              <a:spcBef>
                <a:spcPts val="1140"/>
              </a:spcBef>
            </a:pPr>
            <a:r>
              <a:rPr sz="2000" spc="-25" dirty="0">
                <a:solidFill>
                  <a:srgbClr val="595959"/>
                </a:solidFill>
                <a:latin typeface="Times New Roman"/>
                <a:cs typeface="Times New Roman"/>
              </a:rPr>
              <a:t>Tagger </a:t>
            </a:r>
            <a:r>
              <a:rPr sz="2000" spc="-5" dirty="0">
                <a:solidFill>
                  <a:srgbClr val="595959"/>
                </a:solidFill>
                <a:latin typeface="Times New Roman"/>
                <a:cs typeface="Times New Roman"/>
              </a:rPr>
              <a:t>algorithm: </a:t>
            </a:r>
            <a:r>
              <a:rPr sz="2000" dirty="0">
                <a:solidFill>
                  <a:srgbClr val="595959"/>
                </a:solidFill>
                <a:latin typeface="Times New Roman"/>
                <a:cs typeface="Times New Roman"/>
              </a:rPr>
              <a:t>Use </a:t>
            </a:r>
            <a:r>
              <a:rPr sz="2000" spc="-5" dirty="0">
                <a:solidFill>
                  <a:srgbClr val="595959"/>
                </a:solidFill>
                <a:latin typeface="Times New Roman"/>
                <a:cs typeface="Times New Roman"/>
              </a:rPr>
              <a:t>the tagger to tag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sequences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(usually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length</a:t>
            </a:r>
            <a:r>
              <a:rPr sz="2000" dirty="0">
                <a:solidFill>
                  <a:srgbClr val="595959"/>
                </a:solidFill>
                <a:latin typeface="Times New Roman"/>
                <a:cs typeface="Times New Roman"/>
              </a:rPr>
              <a:t> 2–3)</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unknown</a:t>
            </a:r>
            <a:r>
              <a:rPr sz="2000" spc="-5" dirty="0">
                <a:solidFill>
                  <a:srgbClr val="595959"/>
                </a:solidFill>
                <a:latin typeface="Times New Roman"/>
                <a:cs typeface="Times New Roman"/>
              </a:rPr>
              <a:t> tags.</a:t>
            </a:r>
            <a:endParaRPr sz="2000">
              <a:latin typeface="Times New Roman"/>
              <a:cs typeface="Times New Roman"/>
            </a:endParaRPr>
          </a:p>
          <a:p>
            <a:pPr marL="74295">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Sequence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through the</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a:latin typeface="Times New Roman"/>
              <a:cs typeface="Times New Roman"/>
            </a:endParaRPr>
          </a:p>
          <a:p>
            <a:pPr marL="394335" marR="30480" indent="-137160">
              <a:lnSpc>
                <a:spcPct val="100000"/>
              </a:lnSpc>
              <a:spcBef>
                <a:spcPts val="12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70" dirty="0">
                <a:solidFill>
                  <a:srgbClr val="595959"/>
                </a:solidFill>
                <a:latin typeface="Times New Roman"/>
                <a:cs typeface="Times New Roman"/>
              </a:rPr>
              <a:t>To </a:t>
            </a:r>
            <a:r>
              <a:rPr sz="2000" spc="-5" dirty="0">
                <a:solidFill>
                  <a:srgbClr val="595959"/>
                </a:solidFill>
                <a:latin typeface="Times New Roman"/>
                <a:cs typeface="Times New Roman"/>
              </a:rPr>
              <a:t>determine the </a:t>
            </a:r>
            <a:r>
              <a:rPr sz="2000" dirty="0">
                <a:solidFill>
                  <a:srgbClr val="595959"/>
                </a:solidFill>
                <a:latin typeface="Times New Roman"/>
                <a:cs typeface="Times New Roman"/>
              </a:rPr>
              <a:t>POS </a:t>
            </a:r>
            <a:r>
              <a:rPr sz="2000" spc="-5" dirty="0">
                <a:solidFill>
                  <a:srgbClr val="595959"/>
                </a:solidFill>
                <a:latin typeface="Times New Roman"/>
                <a:cs typeface="Times New Roman"/>
              </a:rPr>
              <a:t>tag for the next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use the previous </a:t>
            </a:r>
            <a:r>
              <a:rPr sz="2000" i="1" dirty="0">
                <a:solidFill>
                  <a:srgbClr val="595959"/>
                </a:solidFill>
                <a:latin typeface="Times New Roman"/>
                <a:cs typeface="Times New Roman"/>
              </a:rPr>
              <a:t>n</a:t>
            </a:r>
            <a:r>
              <a:rPr sz="2000" dirty="0">
                <a:solidFill>
                  <a:srgbClr val="595959"/>
                </a:solidFill>
                <a:latin typeface="Times New Roman"/>
                <a:cs typeface="Times New Roman"/>
              </a:rPr>
              <a:t>–1 </a:t>
            </a:r>
            <a:r>
              <a:rPr sz="2000" spc="-5" dirty="0">
                <a:solidFill>
                  <a:srgbClr val="595959"/>
                </a:solidFill>
                <a:latin typeface="Times New Roman"/>
                <a:cs typeface="Times New Roman"/>
              </a:rPr>
              <a:t>tags and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to look</a:t>
            </a:r>
            <a:r>
              <a:rPr sz="2000" dirty="0">
                <a:solidFill>
                  <a:srgbClr val="595959"/>
                </a:solidFill>
                <a:latin typeface="Times New Roman"/>
                <a:cs typeface="Times New Roman"/>
              </a:rPr>
              <a:t> up </a:t>
            </a:r>
            <a:r>
              <a:rPr sz="2000" spc="-5" dirty="0">
                <a:solidFill>
                  <a:srgbClr val="595959"/>
                </a:solidFill>
                <a:latin typeface="Times New Roman"/>
                <a:cs typeface="Times New Roman"/>
              </a:rPr>
              <a:t>probabilities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use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highest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probability</a:t>
            </a:r>
            <a:r>
              <a:rPr sz="2000" dirty="0">
                <a:solidFill>
                  <a:srgbClr val="595959"/>
                </a:solidFill>
                <a:latin typeface="Times New Roman"/>
                <a:cs typeface="Times New Roman"/>
              </a:rPr>
              <a:t> </a:t>
            </a:r>
            <a:r>
              <a:rPr sz="2000" spc="-5" dirty="0">
                <a:solidFill>
                  <a:srgbClr val="595959"/>
                </a:solidFill>
                <a:latin typeface="Times New Roman"/>
                <a:cs typeface="Times New Roman"/>
              </a:rPr>
              <a:t>tag</a:t>
            </a:r>
            <a:endParaRPr sz="200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2564" y="5026177"/>
            <a:ext cx="4594860" cy="1300480"/>
          </a:xfrm>
          <a:prstGeom prst="rect">
            <a:avLst/>
          </a:prstGeom>
        </p:spPr>
        <p:txBody>
          <a:bodyPr vert="horz" wrap="square" lIns="0" tIns="30480" rIns="0" bIns="0" rtlCol="0">
            <a:spAutoFit/>
          </a:bodyPr>
          <a:lstStyle/>
          <a:p>
            <a:pPr marL="12700" marR="5080" indent="1298575">
              <a:lnSpc>
                <a:spcPts val="5000"/>
              </a:lnSpc>
              <a:spcBef>
                <a:spcPts val="240"/>
              </a:spcBef>
            </a:pPr>
            <a:r>
              <a:rPr sz="4200" spc="135" dirty="0">
                <a:solidFill>
                  <a:srgbClr val="EE5612"/>
                </a:solidFill>
                <a:latin typeface="Times New Roman"/>
                <a:cs typeface="Times New Roman"/>
              </a:rPr>
              <a:t>POS</a:t>
            </a:r>
            <a:r>
              <a:rPr sz="4200" spc="245" dirty="0">
                <a:solidFill>
                  <a:srgbClr val="EE5612"/>
                </a:solidFill>
                <a:latin typeface="Times New Roman"/>
                <a:cs typeface="Times New Roman"/>
              </a:rPr>
              <a:t> </a:t>
            </a:r>
            <a:r>
              <a:rPr sz="4200" spc="130" dirty="0">
                <a:solidFill>
                  <a:srgbClr val="EE5612"/>
                </a:solidFill>
                <a:latin typeface="Times New Roman"/>
                <a:cs typeface="Times New Roman"/>
              </a:rPr>
              <a:t>Tagging: </a:t>
            </a:r>
            <a:r>
              <a:rPr sz="4200" spc="-1035" dirty="0">
                <a:solidFill>
                  <a:srgbClr val="EE5612"/>
                </a:solidFill>
                <a:latin typeface="Times New Roman"/>
                <a:cs typeface="Times New Roman"/>
              </a:rPr>
              <a:t> </a:t>
            </a:r>
            <a:r>
              <a:rPr sz="4200" spc="130" dirty="0">
                <a:solidFill>
                  <a:srgbClr val="EE5612"/>
                </a:solidFill>
                <a:latin typeface="Times New Roman"/>
                <a:cs typeface="Times New Roman"/>
              </a:rPr>
              <a:t>HMM</a:t>
            </a:r>
            <a:r>
              <a:rPr sz="4200" spc="335" dirty="0">
                <a:solidFill>
                  <a:srgbClr val="EE5612"/>
                </a:solidFill>
                <a:latin typeface="Times New Roman"/>
                <a:cs typeface="Times New Roman"/>
              </a:rPr>
              <a:t> </a:t>
            </a:r>
            <a:r>
              <a:rPr sz="4200" spc="180" dirty="0">
                <a:solidFill>
                  <a:srgbClr val="EE5612"/>
                </a:solidFill>
                <a:latin typeface="Times New Roman"/>
                <a:cs typeface="Times New Roman"/>
              </a:rPr>
              <a:t>Probabilities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7008" y="923643"/>
            <a:ext cx="6249035" cy="574040"/>
          </a:xfrm>
          <a:prstGeom prst="rect">
            <a:avLst/>
          </a:prstGeom>
        </p:spPr>
        <p:txBody>
          <a:bodyPr vert="horz" wrap="square" lIns="0" tIns="12700" rIns="0" bIns="0" rtlCol="0">
            <a:spAutoFit/>
          </a:bodyPr>
          <a:lstStyle/>
          <a:p>
            <a:pPr marL="12700">
              <a:lnSpc>
                <a:spcPct val="100000"/>
              </a:lnSpc>
              <a:spcBef>
                <a:spcPts val="100"/>
              </a:spcBef>
            </a:pPr>
            <a:r>
              <a:rPr sz="3600" spc="70" dirty="0"/>
              <a:t>Need</a:t>
            </a:r>
            <a:r>
              <a:rPr sz="3600" spc="190" dirty="0"/>
              <a:t> </a:t>
            </a:r>
            <a:r>
              <a:rPr sz="3600" spc="80" dirty="0"/>
              <a:t>Longer</a:t>
            </a:r>
            <a:r>
              <a:rPr sz="3600" spc="190" dirty="0"/>
              <a:t> </a:t>
            </a:r>
            <a:r>
              <a:rPr sz="3600" spc="85" dirty="0"/>
              <a:t>Sequence</a:t>
            </a:r>
            <a:r>
              <a:rPr sz="3600" spc="125" dirty="0"/>
              <a:t> </a:t>
            </a:r>
            <a:r>
              <a:rPr sz="3600" spc="60" dirty="0"/>
              <a:t>Tagging</a:t>
            </a:r>
            <a:endParaRPr sz="3600"/>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3" name="object 3"/>
          <p:cNvSpPr txBox="1"/>
          <p:nvPr/>
        </p:nvSpPr>
        <p:spPr>
          <a:xfrm>
            <a:off x="838293" y="2133159"/>
            <a:ext cx="7198359" cy="3302000"/>
          </a:xfrm>
          <a:prstGeom prst="rect">
            <a:avLst/>
          </a:prstGeom>
        </p:spPr>
        <p:txBody>
          <a:bodyPr vert="horz" wrap="square" lIns="0" tIns="5080" rIns="0" bIns="0" rtlCol="0">
            <a:spAutoFit/>
          </a:bodyPr>
          <a:lstStyle/>
          <a:p>
            <a:pPr marL="38100" marR="30480">
              <a:lnSpc>
                <a:spcPct val="102299"/>
              </a:lnSpc>
              <a:spcBef>
                <a:spcPts val="40"/>
              </a:spcBef>
            </a:pPr>
            <a:r>
              <a:rPr sz="2200" dirty="0">
                <a:solidFill>
                  <a:srgbClr val="595959"/>
                </a:solidFill>
                <a:latin typeface="Times New Roman"/>
                <a:cs typeface="Times New Roman"/>
              </a:rPr>
              <a:t>A more </a:t>
            </a:r>
            <a:r>
              <a:rPr sz="2200" spc="-5" dirty="0">
                <a:solidFill>
                  <a:srgbClr val="595959"/>
                </a:solidFill>
                <a:latin typeface="Times New Roman"/>
                <a:cs typeface="Times New Roman"/>
              </a:rPr>
              <a:t>comprehensive approach </a:t>
            </a:r>
            <a:r>
              <a:rPr sz="2200" dirty="0">
                <a:solidFill>
                  <a:srgbClr val="595959"/>
                </a:solidFill>
                <a:latin typeface="Times New Roman"/>
                <a:cs typeface="Times New Roman"/>
              </a:rPr>
              <a:t>to </a:t>
            </a:r>
            <a:r>
              <a:rPr sz="2200" spc="-5" dirty="0">
                <a:solidFill>
                  <a:srgbClr val="595959"/>
                </a:solidFill>
                <a:latin typeface="Times New Roman"/>
                <a:cs typeface="Times New Roman"/>
              </a:rPr>
              <a:t>tagging considers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entire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sequence</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words</a:t>
            </a:r>
            <a:endParaRPr sz="2200">
              <a:latin typeface="Times New Roman"/>
              <a:cs typeface="Times New Roman"/>
            </a:endParaRPr>
          </a:p>
          <a:p>
            <a:pPr marL="74295">
              <a:lnSpc>
                <a:spcPct val="100000"/>
              </a:lnSpc>
              <a:spcBef>
                <a:spcPts val="560"/>
              </a:spcBef>
            </a:pPr>
            <a:r>
              <a:rPr sz="2000" spc="-15" dirty="0">
                <a:solidFill>
                  <a:srgbClr val="002060"/>
                </a:solidFill>
                <a:latin typeface="Impact"/>
                <a:cs typeface="Impact"/>
              </a:rPr>
              <a:t>­</a:t>
            </a:r>
            <a:r>
              <a:rPr sz="2000" spc="140" dirty="0">
                <a:solidFill>
                  <a:srgbClr val="002060"/>
                </a:solidFill>
                <a:latin typeface="Impact"/>
                <a:cs typeface="Impact"/>
              </a:rPr>
              <a:t> </a:t>
            </a:r>
            <a:r>
              <a:rPr sz="2000" i="1" spc="-15" dirty="0">
                <a:solidFill>
                  <a:srgbClr val="0000FF"/>
                </a:solidFill>
                <a:latin typeface="Times New Roman"/>
                <a:cs typeface="Times New Roman"/>
              </a:rPr>
              <a:t>Secretariat</a:t>
            </a:r>
            <a:r>
              <a:rPr sz="2000" i="1" spc="-10" dirty="0">
                <a:solidFill>
                  <a:srgbClr val="0000FF"/>
                </a:solidFill>
                <a:latin typeface="Times New Roman"/>
                <a:cs typeface="Times New Roman"/>
              </a:rPr>
              <a:t> </a:t>
            </a:r>
            <a:r>
              <a:rPr sz="2000" i="1" spc="-5" dirty="0">
                <a:solidFill>
                  <a:srgbClr val="0000FF"/>
                </a:solidFill>
                <a:latin typeface="Times New Roman"/>
                <a:cs typeface="Times New Roman"/>
              </a:rPr>
              <a:t>is expected</a:t>
            </a:r>
            <a:r>
              <a:rPr sz="2000" i="1" dirty="0">
                <a:solidFill>
                  <a:srgbClr val="0000FF"/>
                </a:solidFill>
                <a:latin typeface="Times New Roman"/>
                <a:cs typeface="Times New Roman"/>
              </a:rPr>
              <a:t> </a:t>
            </a:r>
            <a:r>
              <a:rPr sz="2000" i="1" spc="-5" dirty="0">
                <a:solidFill>
                  <a:srgbClr val="0000FF"/>
                </a:solidFill>
                <a:latin typeface="Times New Roman"/>
                <a:cs typeface="Times New Roman"/>
              </a:rPr>
              <a:t>to</a:t>
            </a:r>
            <a:r>
              <a:rPr sz="2000" i="1" dirty="0">
                <a:solidFill>
                  <a:srgbClr val="0000FF"/>
                </a:solidFill>
                <a:latin typeface="Times New Roman"/>
                <a:cs typeface="Times New Roman"/>
              </a:rPr>
              <a:t> </a:t>
            </a:r>
            <a:r>
              <a:rPr sz="2000" i="1" spc="-5" dirty="0">
                <a:solidFill>
                  <a:srgbClr val="0000FF"/>
                </a:solidFill>
                <a:latin typeface="Times New Roman"/>
                <a:cs typeface="Times New Roman"/>
              </a:rPr>
              <a:t>race </a:t>
            </a:r>
            <a:r>
              <a:rPr sz="2000" i="1" spc="-15" dirty="0">
                <a:solidFill>
                  <a:srgbClr val="0000FF"/>
                </a:solidFill>
                <a:latin typeface="Times New Roman"/>
                <a:cs typeface="Times New Roman"/>
              </a:rPr>
              <a:t>tomorrow</a:t>
            </a:r>
            <a:endParaRPr sz="2000">
              <a:latin typeface="Times New Roman"/>
              <a:cs typeface="Times New Roman"/>
            </a:endParaRPr>
          </a:p>
          <a:p>
            <a:pPr marL="38100" marR="777875">
              <a:lnSpc>
                <a:spcPts val="2600"/>
              </a:lnSpc>
              <a:spcBef>
                <a:spcPts val="720"/>
              </a:spcBef>
            </a:pPr>
            <a:r>
              <a:rPr sz="2200" spc="-5" dirty="0">
                <a:solidFill>
                  <a:srgbClr val="595959"/>
                </a:solidFill>
                <a:latin typeface="Times New Roman"/>
                <a:cs typeface="Times New Roman"/>
              </a:rPr>
              <a:t>What </a:t>
            </a:r>
            <a:r>
              <a:rPr sz="2200" dirty="0">
                <a:solidFill>
                  <a:srgbClr val="595959"/>
                </a:solidFill>
                <a:latin typeface="Times New Roman"/>
                <a:cs typeface="Times New Roman"/>
              </a:rPr>
              <a:t>is the </a:t>
            </a:r>
            <a:r>
              <a:rPr sz="2200" spc="-5" dirty="0">
                <a:solidFill>
                  <a:srgbClr val="595959"/>
                </a:solidFill>
                <a:latin typeface="Times New Roman"/>
                <a:cs typeface="Times New Roman"/>
              </a:rPr>
              <a:t>best sequence </a:t>
            </a:r>
            <a:r>
              <a:rPr sz="2200" dirty="0">
                <a:solidFill>
                  <a:srgbClr val="595959"/>
                </a:solidFill>
                <a:latin typeface="Times New Roman"/>
                <a:cs typeface="Times New Roman"/>
              </a:rPr>
              <a:t>of </a:t>
            </a:r>
            <a:r>
              <a:rPr sz="2200" spc="-5" dirty="0">
                <a:solidFill>
                  <a:srgbClr val="595959"/>
                </a:solidFill>
                <a:latin typeface="Times New Roman"/>
                <a:cs typeface="Times New Roman"/>
              </a:rPr>
              <a:t>tags that corresponds </a:t>
            </a:r>
            <a:r>
              <a:rPr sz="2200" dirty="0">
                <a:solidFill>
                  <a:srgbClr val="595959"/>
                </a:solidFill>
                <a:latin typeface="Times New Roman"/>
                <a:cs typeface="Times New Roman"/>
              </a:rPr>
              <a:t>to this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sequence</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observations?</a:t>
            </a:r>
            <a:endParaRPr sz="2200">
              <a:latin typeface="Times New Roman"/>
              <a:cs typeface="Times New Roman"/>
            </a:endParaRPr>
          </a:p>
          <a:p>
            <a:pPr marL="38100">
              <a:lnSpc>
                <a:spcPct val="100000"/>
              </a:lnSpc>
              <a:spcBef>
                <a:spcPts val="580"/>
              </a:spcBef>
            </a:pPr>
            <a:r>
              <a:rPr sz="2200" spc="-5" dirty="0">
                <a:solidFill>
                  <a:srgbClr val="595959"/>
                </a:solidFill>
                <a:latin typeface="Times New Roman"/>
                <a:cs typeface="Times New Roman"/>
              </a:rPr>
              <a:t>Probabilistic</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view</a:t>
            </a:r>
            <a:endParaRPr sz="2200">
              <a:latin typeface="Times New Roman"/>
              <a:cs typeface="Times New Roman"/>
            </a:endParaRPr>
          </a:p>
          <a:p>
            <a:pPr marL="74295">
              <a:lnSpc>
                <a:spcPct val="100000"/>
              </a:lnSpc>
              <a:spcBef>
                <a:spcPts val="5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Consider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possible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sequences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tags</a:t>
            </a:r>
            <a:endParaRPr sz="2000">
              <a:latin typeface="Times New Roman"/>
              <a:cs typeface="Times New Roman"/>
            </a:endParaRPr>
          </a:p>
          <a:p>
            <a:pPr marL="212090" marR="213360" indent="-137160">
              <a:lnSpc>
                <a:spcPct val="100000"/>
              </a:lnSpc>
              <a:spcBef>
                <a:spcPts val="600"/>
              </a:spcBef>
            </a:pPr>
            <a:r>
              <a:rPr sz="2000" spc="-15" dirty="0">
                <a:solidFill>
                  <a:srgbClr val="002060"/>
                </a:solidFill>
                <a:latin typeface="Impact"/>
                <a:cs typeface="Impact"/>
              </a:rPr>
              <a:t>­</a:t>
            </a:r>
            <a:r>
              <a:rPr sz="2000" spc="-10" dirty="0">
                <a:solidFill>
                  <a:srgbClr val="002060"/>
                </a:solidFill>
                <a:latin typeface="Impact"/>
                <a:cs typeface="Impact"/>
              </a:rPr>
              <a:t> </a:t>
            </a:r>
            <a:r>
              <a:rPr sz="2000" dirty="0">
                <a:solidFill>
                  <a:srgbClr val="595959"/>
                </a:solidFill>
                <a:latin typeface="Times New Roman"/>
                <a:cs typeface="Times New Roman"/>
              </a:rPr>
              <a:t>Out of </a:t>
            </a:r>
            <a:r>
              <a:rPr sz="2000" spc="-5" dirty="0">
                <a:solidFill>
                  <a:srgbClr val="595959"/>
                </a:solidFill>
                <a:latin typeface="Times New Roman"/>
                <a:cs typeface="Times New Roman"/>
              </a:rPr>
              <a:t>this universe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sequences, choose the tag sequence that is </a:t>
            </a:r>
            <a:r>
              <a:rPr sz="2000" dirty="0">
                <a:solidFill>
                  <a:srgbClr val="595959"/>
                </a:solidFill>
                <a:latin typeface="Times New Roman"/>
                <a:cs typeface="Times New Roman"/>
              </a:rPr>
              <a:t> </a:t>
            </a:r>
            <a:r>
              <a:rPr sz="2000" spc="-5" dirty="0">
                <a:solidFill>
                  <a:srgbClr val="595959"/>
                </a:solidFill>
                <a:latin typeface="Times New Roman"/>
                <a:cs typeface="Times New Roman"/>
              </a:rPr>
              <a:t>most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probable given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observation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sequence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i="1" dirty="0">
                <a:solidFill>
                  <a:srgbClr val="595959"/>
                </a:solidFill>
                <a:latin typeface="Times New Roman"/>
                <a:cs typeface="Times New Roman"/>
              </a:rPr>
              <a:t>n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a:t>
            </a:r>
            <a:r>
              <a:rPr sz="2000" i="1" dirty="0">
                <a:solidFill>
                  <a:srgbClr val="595959"/>
                </a:solidFill>
                <a:latin typeface="Times New Roman"/>
                <a:cs typeface="Times New Roman"/>
              </a:rPr>
              <a:t>w</a:t>
            </a:r>
            <a:r>
              <a:rPr sz="1950" baseline="-17094" dirty="0">
                <a:solidFill>
                  <a:srgbClr val="595959"/>
                </a:solidFill>
                <a:latin typeface="Times New Roman"/>
                <a:cs typeface="Times New Roman"/>
              </a:rPr>
              <a:t>1</a:t>
            </a:r>
            <a:r>
              <a:rPr sz="2000" dirty="0">
                <a:solidFill>
                  <a:srgbClr val="595959"/>
                </a:solidFill>
                <a:latin typeface="Times New Roman"/>
                <a:cs typeface="Times New Roman"/>
              </a:rPr>
              <a:t>… </a:t>
            </a:r>
            <a:r>
              <a:rPr sz="2000" i="1" dirty="0">
                <a:solidFill>
                  <a:srgbClr val="595959"/>
                </a:solidFill>
                <a:latin typeface="Times New Roman"/>
                <a:cs typeface="Times New Roman"/>
              </a:rPr>
              <a:t>wn</a:t>
            </a:r>
            <a:endParaRPr sz="2000">
              <a:latin typeface="Times New Roman"/>
              <a:cs typeface="Times New Roman"/>
            </a:endParaRPr>
          </a:p>
        </p:txBody>
      </p:sp>
      <p:sp>
        <p:nvSpPr>
          <p:cNvPr id="4" name="object 4"/>
          <p:cNvSpPr txBox="1"/>
          <p:nvPr/>
        </p:nvSpPr>
        <p:spPr>
          <a:xfrm>
            <a:off x="846836" y="6032500"/>
            <a:ext cx="6027420" cy="441959"/>
          </a:xfrm>
          <a:prstGeom prst="rect">
            <a:avLst/>
          </a:prstGeom>
        </p:spPr>
        <p:txBody>
          <a:bodyPr vert="horz" wrap="square" lIns="0" tIns="27940" rIns="0" bIns="0" rtlCol="0">
            <a:spAutoFit/>
          </a:bodyPr>
          <a:lstStyle/>
          <a:p>
            <a:pPr marL="12700" marR="5080">
              <a:lnSpc>
                <a:spcPts val="1600"/>
              </a:lnSpc>
              <a:spcBef>
                <a:spcPts val="220"/>
              </a:spcBef>
            </a:pPr>
            <a:r>
              <a:rPr sz="1400" spc="-5" dirty="0">
                <a:solidFill>
                  <a:srgbClr val="5904E1"/>
                </a:solidFill>
                <a:latin typeface="Times New Roman"/>
                <a:cs typeface="Times New Roman"/>
              </a:rPr>
              <a:t>Thanks</a:t>
            </a:r>
            <a:r>
              <a:rPr sz="1400" spc="10" dirty="0">
                <a:solidFill>
                  <a:srgbClr val="5904E1"/>
                </a:solidFill>
                <a:latin typeface="Times New Roman"/>
                <a:cs typeface="Times New Roman"/>
              </a:rPr>
              <a:t> </a:t>
            </a:r>
            <a:r>
              <a:rPr sz="1400" spc="-5" dirty="0">
                <a:solidFill>
                  <a:srgbClr val="5904E1"/>
                </a:solidFill>
                <a:latin typeface="Times New Roman"/>
                <a:cs typeface="Times New Roman"/>
              </a:rPr>
              <a:t>to</a:t>
            </a:r>
            <a:r>
              <a:rPr sz="1400" spc="10" dirty="0">
                <a:solidFill>
                  <a:srgbClr val="5904E1"/>
                </a:solidFill>
                <a:latin typeface="Times New Roman"/>
                <a:cs typeface="Times New Roman"/>
              </a:rPr>
              <a:t> </a:t>
            </a:r>
            <a:r>
              <a:rPr sz="1400" dirty="0">
                <a:solidFill>
                  <a:srgbClr val="5904E1"/>
                </a:solidFill>
                <a:latin typeface="Times New Roman"/>
                <a:cs typeface="Times New Roman"/>
              </a:rPr>
              <a:t>Jim</a:t>
            </a:r>
            <a:r>
              <a:rPr sz="1400" spc="5" dirty="0">
                <a:solidFill>
                  <a:srgbClr val="5904E1"/>
                </a:solidFill>
                <a:latin typeface="Times New Roman"/>
                <a:cs typeface="Times New Roman"/>
              </a:rPr>
              <a:t> </a:t>
            </a:r>
            <a:r>
              <a:rPr sz="1400" spc="-15" dirty="0">
                <a:solidFill>
                  <a:srgbClr val="5904E1"/>
                </a:solidFill>
                <a:latin typeface="Times New Roman"/>
                <a:cs typeface="Times New Roman"/>
              </a:rPr>
              <a:t>Martin’s</a:t>
            </a:r>
            <a:r>
              <a:rPr sz="1400" spc="15" dirty="0">
                <a:solidFill>
                  <a:srgbClr val="5904E1"/>
                </a:solidFill>
                <a:latin typeface="Times New Roman"/>
                <a:cs typeface="Times New Roman"/>
              </a:rPr>
              <a:t> </a:t>
            </a:r>
            <a:r>
              <a:rPr sz="1400" spc="-5" dirty="0">
                <a:solidFill>
                  <a:srgbClr val="5904E1"/>
                </a:solidFill>
                <a:latin typeface="Times New Roman"/>
                <a:cs typeface="Times New Roman"/>
              </a:rPr>
              <a:t>online</a:t>
            </a:r>
            <a:r>
              <a:rPr sz="1400" spc="5" dirty="0">
                <a:solidFill>
                  <a:srgbClr val="5904E1"/>
                </a:solidFill>
                <a:latin typeface="Times New Roman"/>
                <a:cs typeface="Times New Roman"/>
              </a:rPr>
              <a:t> </a:t>
            </a:r>
            <a:r>
              <a:rPr sz="1400" dirty="0">
                <a:solidFill>
                  <a:srgbClr val="5904E1"/>
                </a:solidFill>
                <a:latin typeface="Times New Roman"/>
                <a:cs typeface="Times New Roman"/>
              </a:rPr>
              <a:t>class</a:t>
            </a:r>
            <a:r>
              <a:rPr sz="1400" spc="15" dirty="0">
                <a:solidFill>
                  <a:srgbClr val="5904E1"/>
                </a:solidFill>
                <a:latin typeface="Times New Roman"/>
                <a:cs typeface="Times New Roman"/>
              </a:rPr>
              <a:t> </a:t>
            </a:r>
            <a:r>
              <a:rPr sz="1400" spc="-5" dirty="0">
                <a:solidFill>
                  <a:srgbClr val="5904E1"/>
                </a:solidFill>
                <a:latin typeface="Times New Roman"/>
                <a:cs typeface="Times New Roman"/>
              </a:rPr>
              <a:t>slides</a:t>
            </a:r>
            <a:r>
              <a:rPr sz="1400" spc="15" dirty="0">
                <a:solidFill>
                  <a:srgbClr val="5904E1"/>
                </a:solidFill>
                <a:latin typeface="Times New Roman"/>
                <a:cs typeface="Times New Roman"/>
              </a:rPr>
              <a:t> </a:t>
            </a:r>
            <a:r>
              <a:rPr sz="1400" spc="-5" dirty="0">
                <a:solidFill>
                  <a:srgbClr val="5904E1"/>
                </a:solidFill>
                <a:latin typeface="Times New Roman"/>
                <a:cs typeface="Times New Roman"/>
              </a:rPr>
              <a:t>for</a:t>
            </a:r>
            <a:r>
              <a:rPr sz="1400" spc="5" dirty="0">
                <a:solidFill>
                  <a:srgbClr val="5904E1"/>
                </a:solidFill>
                <a:latin typeface="Times New Roman"/>
                <a:cs typeface="Times New Roman"/>
              </a:rPr>
              <a:t> </a:t>
            </a:r>
            <a:r>
              <a:rPr sz="1400" spc="-5" dirty="0">
                <a:solidFill>
                  <a:srgbClr val="5904E1"/>
                </a:solidFill>
                <a:latin typeface="Times New Roman"/>
                <a:cs typeface="Times New Roman"/>
              </a:rPr>
              <a:t>the</a:t>
            </a:r>
            <a:r>
              <a:rPr sz="1400" spc="5" dirty="0">
                <a:solidFill>
                  <a:srgbClr val="5904E1"/>
                </a:solidFill>
                <a:latin typeface="Times New Roman"/>
                <a:cs typeface="Times New Roman"/>
              </a:rPr>
              <a:t> </a:t>
            </a:r>
            <a:r>
              <a:rPr sz="1400" spc="-5" dirty="0">
                <a:solidFill>
                  <a:srgbClr val="5904E1"/>
                </a:solidFill>
                <a:latin typeface="Times New Roman"/>
                <a:cs typeface="Times New Roman"/>
              </a:rPr>
              <a:t>examples</a:t>
            </a:r>
            <a:r>
              <a:rPr sz="1400" spc="15" dirty="0">
                <a:solidFill>
                  <a:srgbClr val="5904E1"/>
                </a:solidFill>
                <a:latin typeface="Times New Roman"/>
                <a:cs typeface="Times New Roman"/>
              </a:rPr>
              <a:t> </a:t>
            </a:r>
            <a:r>
              <a:rPr sz="1400" dirty="0">
                <a:solidFill>
                  <a:srgbClr val="5904E1"/>
                </a:solidFill>
                <a:latin typeface="Times New Roman"/>
                <a:cs typeface="Times New Roman"/>
              </a:rPr>
              <a:t>and</a:t>
            </a:r>
            <a:r>
              <a:rPr sz="1400" spc="10" dirty="0">
                <a:solidFill>
                  <a:srgbClr val="5904E1"/>
                </a:solidFill>
                <a:latin typeface="Times New Roman"/>
                <a:cs typeface="Times New Roman"/>
              </a:rPr>
              <a:t> </a:t>
            </a:r>
            <a:r>
              <a:rPr sz="1400" spc="-5" dirty="0">
                <a:solidFill>
                  <a:srgbClr val="5904E1"/>
                </a:solidFill>
                <a:latin typeface="Times New Roman"/>
                <a:cs typeface="Times New Roman"/>
              </a:rPr>
              <a:t>equation</a:t>
            </a:r>
            <a:r>
              <a:rPr sz="1400" spc="10" dirty="0">
                <a:solidFill>
                  <a:srgbClr val="5904E1"/>
                </a:solidFill>
                <a:latin typeface="Times New Roman"/>
                <a:cs typeface="Times New Roman"/>
              </a:rPr>
              <a:t> </a:t>
            </a:r>
            <a:r>
              <a:rPr sz="1400" spc="-5" dirty="0">
                <a:solidFill>
                  <a:srgbClr val="5904E1"/>
                </a:solidFill>
                <a:latin typeface="Times New Roman"/>
                <a:cs typeface="Times New Roman"/>
              </a:rPr>
              <a:t>typesetting </a:t>
            </a:r>
            <a:r>
              <a:rPr sz="1400" spc="-335" dirty="0">
                <a:solidFill>
                  <a:srgbClr val="5904E1"/>
                </a:solidFill>
                <a:latin typeface="Times New Roman"/>
                <a:cs typeface="Times New Roman"/>
              </a:rPr>
              <a:t> </a:t>
            </a:r>
            <a:r>
              <a:rPr sz="1400" spc="-5" dirty="0">
                <a:solidFill>
                  <a:srgbClr val="5904E1"/>
                </a:solidFill>
                <a:latin typeface="Times New Roman"/>
                <a:cs typeface="Times New Roman"/>
              </a:rPr>
              <a:t>in this</a:t>
            </a:r>
            <a:r>
              <a:rPr sz="1400" spc="5" dirty="0">
                <a:solidFill>
                  <a:srgbClr val="5904E1"/>
                </a:solidFill>
                <a:latin typeface="Times New Roman"/>
                <a:cs typeface="Times New Roman"/>
              </a:rPr>
              <a:t> </a:t>
            </a:r>
            <a:r>
              <a:rPr sz="1400" spc="-5" dirty="0">
                <a:solidFill>
                  <a:srgbClr val="5904E1"/>
                </a:solidFill>
                <a:latin typeface="Times New Roman"/>
                <a:cs typeface="Times New Roman"/>
              </a:rPr>
              <a:t>section</a:t>
            </a:r>
            <a:r>
              <a:rPr sz="1400" dirty="0">
                <a:solidFill>
                  <a:srgbClr val="5904E1"/>
                </a:solidFill>
                <a:latin typeface="Times New Roman"/>
                <a:cs typeface="Times New Roman"/>
              </a:rPr>
              <a:t> on HMMs.</a:t>
            </a:r>
            <a:endParaRPr sz="140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514090" cy="665480"/>
          </a:xfrm>
          <a:prstGeom prst="rect">
            <a:avLst/>
          </a:prstGeom>
        </p:spPr>
        <p:txBody>
          <a:bodyPr vert="horz" wrap="square" lIns="0" tIns="12700" rIns="0" bIns="0" rtlCol="0">
            <a:spAutoFit/>
          </a:bodyPr>
          <a:lstStyle/>
          <a:p>
            <a:pPr marL="12700">
              <a:lnSpc>
                <a:spcPct val="100000"/>
              </a:lnSpc>
              <a:spcBef>
                <a:spcPts val="100"/>
              </a:spcBef>
            </a:pPr>
            <a:r>
              <a:rPr spc="70" dirty="0"/>
              <a:t>Road</a:t>
            </a:r>
            <a:r>
              <a:rPr spc="150" dirty="0"/>
              <a:t> </a:t>
            </a:r>
            <a:r>
              <a:rPr spc="45" dirty="0"/>
              <a:t>to</a:t>
            </a:r>
            <a:r>
              <a:rPr spc="155" dirty="0"/>
              <a:t> </a:t>
            </a:r>
            <a:r>
              <a:rPr spc="75" dirty="0"/>
              <a:t>HMMs</a:t>
            </a:r>
          </a:p>
        </p:txBody>
      </p:sp>
      <p:sp>
        <p:nvSpPr>
          <p:cNvPr id="3" name="object 3"/>
          <p:cNvSpPr txBox="1"/>
          <p:nvPr/>
        </p:nvSpPr>
        <p:spPr>
          <a:xfrm>
            <a:off x="708410" y="2104295"/>
            <a:ext cx="7485380" cy="1765300"/>
          </a:xfrm>
          <a:prstGeom prst="rect">
            <a:avLst/>
          </a:prstGeom>
        </p:spPr>
        <p:txBody>
          <a:bodyPr vert="horz" wrap="square" lIns="0" tIns="5080" rIns="0" bIns="0" rtlCol="0">
            <a:spAutoFit/>
          </a:bodyPr>
          <a:lstStyle/>
          <a:p>
            <a:pPr marL="38100" marR="688975">
              <a:lnSpc>
                <a:spcPct val="102299"/>
              </a:lnSpc>
              <a:spcBef>
                <a:spcPts val="40"/>
              </a:spcBef>
            </a:pPr>
            <a:r>
              <a:rPr sz="2200" spc="-90"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want,</a:t>
            </a:r>
            <a:r>
              <a:rPr sz="2200" dirty="0">
                <a:solidFill>
                  <a:srgbClr val="595959"/>
                </a:solidFill>
                <a:latin typeface="Times New Roman"/>
                <a:cs typeface="Times New Roman"/>
              </a:rPr>
              <a:t> out of </a:t>
            </a:r>
            <a:r>
              <a:rPr sz="2200" spc="-5" dirty="0">
                <a:solidFill>
                  <a:srgbClr val="595959"/>
                </a:solidFill>
                <a:latin typeface="Times New Roman"/>
                <a:cs typeface="Times New Roman"/>
              </a:rPr>
              <a:t>all sequences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i="1" dirty="0">
                <a:solidFill>
                  <a:srgbClr val="595959"/>
                </a:solidFill>
                <a:latin typeface="Times New Roman"/>
                <a:cs typeface="Times New Roman"/>
              </a:rPr>
              <a:t>n </a:t>
            </a:r>
            <a:r>
              <a:rPr sz="2200" spc="-5" dirty="0">
                <a:solidFill>
                  <a:srgbClr val="595959"/>
                </a:solidFill>
                <a:latin typeface="Times New Roman"/>
                <a:cs typeface="Times New Roman"/>
              </a:rPr>
              <a:t>tags</a:t>
            </a:r>
            <a:r>
              <a:rPr sz="2200" spc="-15" dirty="0">
                <a:solidFill>
                  <a:srgbClr val="595959"/>
                </a:solidFill>
                <a:latin typeface="Times New Roman"/>
                <a:cs typeface="Times New Roman"/>
              </a:rPr>
              <a:t> </a:t>
            </a:r>
            <a:r>
              <a:rPr sz="2200" i="1" spc="-5" dirty="0">
                <a:solidFill>
                  <a:srgbClr val="595959"/>
                </a:solidFill>
                <a:latin typeface="Times New Roman"/>
                <a:cs typeface="Times New Roman"/>
              </a:rPr>
              <a:t>t</a:t>
            </a:r>
            <a:r>
              <a:rPr sz="2250" spc="-7" baseline="-18518" dirty="0">
                <a:solidFill>
                  <a:srgbClr val="595959"/>
                </a:solidFill>
                <a:latin typeface="Times New Roman"/>
                <a:cs typeface="Times New Roman"/>
              </a:rPr>
              <a:t>1</a:t>
            </a:r>
            <a:r>
              <a:rPr sz="2200" spc="-5" dirty="0">
                <a:solidFill>
                  <a:srgbClr val="595959"/>
                </a:solidFill>
                <a:latin typeface="Times New Roman"/>
                <a:cs typeface="Times New Roman"/>
              </a:rPr>
              <a:t>…</a:t>
            </a:r>
            <a:r>
              <a:rPr sz="2200" dirty="0">
                <a:solidFill>
                  <a:srgbClr val="595959"/>
                </a:solidFill>
                <a:latin typeface="Times New Roman"/>
                <a:cs typeface="Times New Roman"/>
              </a:rPr>
              <a:t> </a:t>
            </a:r>
            <a:r>
              <a:rPr sz="2200" i="1" spc="-5" dirty="0">
                <a:solidFill>
                  <a:srgbClr val="595959"/>
                </a:solidFill>
                <a:latin typeface="Times New Roman"/>
                <a:cs typeface="Times New Roman"/>
              </a:rPr>
              <a:t>t</a:t>
            </a:r>
            <a:r>
              <a:rPr sz="2250" i="1" spc="-7" baseline="-18518" dirty="0">
                <a:solidFill>
                  <a:srgbClr val="595959"/>
                </a:solidFill>
                <a:latin typeface="Times New Roman"/>
                <a:cs typeface="Times New Roman"/>
              </a:rPr>
              <a:t>n</a:t>
            </a:r>
            <a:r>
              <a:rPr sz="2200" spc="-5" dirty="0">
                <a:solidFill>
                  <a:srgbClr val="595959"/>
                </a:solidFill>
                <a:latin typeface="Times New Roman"/>
                <a:cs typeface="Times New Roman"/>
              </a:rPr>
              <a:t>,</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single tag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sequence such</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i="1" spc="-5" dirty="0">
                <a:solidFill>
                  <a:srgbClr val="595959"/>
                </a:solidFill>
                <a:latin typeface="Times New Roman"/>
                <a:cs typeface="Times New Roman"/>
              </a:rPr>
              <a:t>P</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t</a:t>
            </a:r>
            <a:r>
              <a:rPr sz="2250" spc="-7" baseline="-18518" dirty="0">
                <a:solidFill>
                  <a:srgbClr val="595959"/>
                </a:solidFill>
                <a:latin typeface="Times New Roman"/>
                <a:cs typeface="Times New Roman"/>
              </a:rPr>
              <a:t>1</a:t>
            </a:r>
            <a:r>
              <a:rPr sz="2200" spc="-5" dirty="0">
                <a:solidFill>
                  <a:srgbClr val="595959"/>
                </a:solidFill>
                <a:latin typeface="Times New Roman"/>
                <a:cs typeface="Times New Roman"/>
              </a:rPr>
              <a:t>…</a:t>
            </a:r>
            <a:r>
              <a:rPr sz="2200" dirty="0">
                <a:solidFill>
                  <a:srgbClr val="595959"/>
                </a:solidFill>
                <a:latin typeface="Times New Roman"/>
                <a:cs typeface="Times New Roman"/>
              </a:rPr>
              <a:t> </a:t>
            </a:r>
            <a:r>
              <a:rPr sz="2200" i="1" spc="-10" dirty="0">
                <a:solidFill>
                  <a:srgbClr val="595959"/>
                </a:solidFill>
                <a:latin typeface="Times New Roman"/>
                <a:cs typeface="Times New Roman"/>
              </a:rPr>
              <a:t>t</a:t>
            </a:r>
            <a:r>
              <a:rPr sz="2250" i="1" spc="-15" baseline="-18518" dirty="0">
                <a:solidFill>
                  <a:srgbClr val="595959"/>
                </a:solidFill>
                <a:latin typeface="Times New Roman"/>
                <a:cs typeface="Times New Roman"/>
              </a:rPr>
              <a:t>n</a:t>
            </a:r>
            <a:r>
              <a:rPr sz="2200" spc="-10" dirty="0">
                <a:solidFill>
                  <a:srgbClr val="595959"/>
                </a:solidFill>
                <a:latin typeface="Times New Roman"/>
                <a:cs typeface="Times New Roman"/>
              </a:rPr>
              <a:t>|</a:t>
            </a:r>
            <a:r>
              <a:rPr sz="2200" i="1" spc="-10" dirty="0">
                <a:solidFill>
                  <a:srgbClr val="595959"/>
                </a:solidFill>
                <a:latin typeface="Times New Roman"/>
                <a:cs typeface="Times New Roman"/>
              </a:rPr>
              <a:t>w</a:t>
            </a:r>
            <a:r>
              <a:rPr sz="2250" spc="-15" baseline="-18518" dirty="0">
                <a:solidFill>
                  <a:srgbClr val="595959"/>
                </a:solidFill>
                <a:latin typeface="Times New Roman"/>
                <a:cs typeface="Times New Roman"/>
              </a:rPr>
              <a:t>1</a:t>
            </a:r>
            <a:r>
              <a:rPr sz="2200" spc="-10" dirty="0">
                <a:solidFill>
                  <a:srgbClr val="595959"/>
                </a:solidFill>
                <a:latin typeface="Times New Roman"/>
                <a:cs typeface="Times New Roman"/>
              </a:rPr>
              <a:t>…</a:t>
            </a:r>
            <a:r>
              <a:rPr sz="2200" dirty="0">
                <a:solidFill>
                  <a:srgbClr val="595959"/>
                </a:solidFill>
                <a:latin typeface="Times New Roman"/>
                <a:cs typeface="Times New Roman"/>
              </a:rPr>
              <a:t> </a:t>
            </a:r>
            <a:r>
              <a:rPr sz="2200" i="1" spc="-10" dirty="0">
                <a:solidFill>
                  <a:srgbClr val="595959"/>
                </a:solidFill>
                <a:latin typeface="Times New Roman"/>
                <a:cs typeface="Times New Roman"/>
              </a:rPr>
              <a:t>w</a:t>
            </a:r>
            <a:r>
              <a:rPr sz="2250" i="1" spc="-15" baseline="-18518" dirty="0">
                <a:solidFill>
                  <a:srgbClr val="595959"/>
                </a:solidFill>
                <a:latin typeface="Times New Roman"/>
                <a:cs typeface="Times New Roman"/>
              </a:rPr>
              <a:t>n</a:t>
            </a:r>
            <a:r>
              <a:rPr sz="2200" spc="-10" dirty="0">
                <a:solidFill>
                  <a:srgbClr val="595959"/>
                </a:solidFill>
                <a:latin typeface="Times New Roman"/>
                <a:cs typeface="Times New Roman"/>
              </a:rPr>
              <a:t>)</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highest.</a:t>
            </a:r>
            <a:endParaRPr sz="2200">
              <a:latin typeface="Times New Roman"/>
              <a:cs typeface="Times New Roman"/>
            </a:endParaRPr>
          </a:p>
          <a:p>
            <a:pPr marL="212090" marR="30480" indent="-137160">
              <a:lnSpc>
                <a:spcPct val="100000"/>
              </a:lnSpc>
              <a:spcBef>
                <a:spcPts val="5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That is, find the tag sequence </a:t>
            </a:r>
            <a:r>
              <a:rPr sz="2000" i="1" dirty="0">
                <a:solidFill>
                  <a:srgbClr val="595959"/>
                </a:solidFill>
                <a:latin typeface="Times New Roman"/>
                <a:cs typeface="Times New Roman"/>
              </a:rPr>
              <a:t>t</a:t>
            </a:r>
            <a:r>
              <a:rPr sz="1950" baseline="-17094" dirty="0">
                <a:solidFill>
                  <a:srgbClr val="595959"/>
                </a:solidFill>
                <a:latin typeface="Times New Roman"/>
                <a:cs typeface="Times New Roman"/>
              </a:rPr>
              <a:t>1</a:t>
            </a:r>
            <a:r>
              <a:rPr sz="2000" dirty="0">
                <a:solidFill>
                  <a:srgbClr val="595959"/>
                </a:solidFill>
                <a:latin typeface="Times New Roman"/>
                <a:cs typeface="Times New Roman"/>
              </a:rPr>
              <a:t>… </a:t>
            </a:r>
            <a:r>
              <a:rPr sz="2000" i="1" spc="-5" dirty="0">
                <a:solidFill>
                  <a:srgbClr val="595959"/>
                </a:solidFill>
                <a:latin typeface="Times New Roman"/>
                <a:cs typeface="Times New Roman"/>
              </a:rPr>
              <a:t>t</a:t>
            </a:r>
            <a:r>
              <a:rPr sz="1950" i="1" spc="-7" baseline="-17094" dirty="0">
                <a:solidFill>
                  <a:srgbClr val="595959"/>
                </a:solidFill>
                <a:latin typeface="Times New Roman"/>
                <a:cs typeface="Times New Roman"/>
              </a:rPr>
              <a:t>n </a:t>
            </a:r>
            <a:r>
              <a:rPr sz="2000" spc="-5" dirty="0">
                <a:solidFill>
                  <a:srgbClr val="595959"/>
                </a:solidFill>
                <a:latin typeface="Times New Roman"/>
                <a:cs typeface="Times New Roman"/>
              </a:rPr>
              <a:t>that </a:t>
            </a:r>
            <a:r>
              <a:rPr sz="2000" spc="-10" dirty="0">
                <a:solidFill>
                  <a:srgbClr val="595959"/>
                </a:solidFill>
                <a:latin typeface="Times New Roman"/>
                <a:cs typeface="Times New Roman"/>
              </a:rPr>
              <a:t>maximizes </a:t>
            </a:r>
            <a:r>
              <a:rPr sz="2000" spc="-5" dirty="0">
                <a:solidFill>
                  <a:srgbClr val="595959"/>
                </a:solidFill>
                <a:latin typeface="Times New Roman"/>
                <a:cs typeface="Times New Roman"/>
              </a:rPr>
              <a:t>the probability that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sequence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should</a:t>
            </a:r>
            <a:r>
              <a:rPr sz="2000" dirty="0">
                <a:solidFill>
                  <a:srgbClr val="595959"/>
                </a:solidFill>
                <a:latin typeface="Times New Roman"/>
                <a:cs typeface="Times New Roman"/>
              </a:rPr>
              <a:t> </a:t>
            </a:r>
            <a:r>
              <a:rPr sz="2000" spc="-5" dirty="0">
                <a:solidFill>
                  <a:srgbClr val="595959"/>
                </a:solidFill>
                <a:latin typeface="Times New Roman"/>
                <a:cs typeface="Times New Roman"/>
              </a:rPr>
              <a:t>tag</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word </a:t>
            </a:r>
            <a:r>
              <a:rPr sz="2000" spc="-5" dirty="0">
                <a:solidFill>
                  <a:srgbClr val="595959"/>
                </a:solidFill>
                <a:latin typeface="Times New Roman"/>
                <a:cs typeface="Times New Roman"/>
              </a:rPr>
              <a:t>sequence</a:t>
            </a:r>
            <a:r>
              <a:rPr sz="2000" dirty="0">
                <a:solidFill>
                  <a:srgbClr val="595959"/>
                </a:solidFill>
                <a:latin typeface="Times New Roman"/>
                <a:cs typeface="Times New Roman"/>
              </a:rPr>
              <a:t> </a:t>
            </a:r>
            <a:r>
              <a:rPr sz="2000" i="1" dirty="0">
                <a:solidFill>
                  <a:srgbClr val="595959"/>
                </a:solidFill>
                <a:latin typeface="Times New Roman"/>
                <a:cs typeface="Times New Roman"/>
              </a:rPr>
              <a:t>w</a:t>
            </a:r>
            <a:r>
              <a:rPr sz="1950" baseline="-17094" dirty="0">
                <a:solidFill>
                  <a:srgbClr val="595959"/>
                </a:solidFill>
                <a:latin typeface="Times New Roman"/>
                <a:cs typeface="Times New Roman"/>
              </a:rPr>
              <a:t>1</a:t>
            </a:r>
            <a:r>
              <a:rPr sz="2000" dirty="0">
                <a:solidFill>
                  <a:srgbClr val="595959"/>
                </a:solidFill>
                <a:latin typeface="Times New Roman"/>
                <a:cs typeface="Times New Roman"/>
              </a:rPr>
              <a:t>… </a:t>
            </a:r>
            <a:r>
              <a:rPr sz="2000" i="1" dirty="0">
                <a:solidFill>
                  <a:srgbClr val="595959"/>
                </a:solidFill>
                <a:latin typeface="Times New Roman"/>
                <a:cs typeface="Times New Roman"/>
              </a:rPr>
              <a:t>w</a:t>
            </a:r>
            <a:r>
              <a:rPr sz="1950" i="1" baseline="-17094" dirty="0">
                <a:solidFill>
                  <a:srgbClr val="595959"/>
                </a:solidFill>
                <a:latin typeface="Times New Roman"/>
                <a:cs typeface="Times New Roman"/>
              </a:rPr>
              <a:t>n</a:t>
            </a:r>
            <a:endParaRPr sz="1950" baseline="-17094">
              <a:latin typeface="Times New Roman"/>
              <a:cs typeface="Times New Roman"/>
            </a:endParaRPr>
          </a:p>
          <a:p>
            <a:pPr marL="74930">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85" dirty="0">
                <a:solidFill>
                  <a:srgbClr val="595959"/>
                </a:solidFill>
                <a:latin typeface="Times New Roman"/>
                <a:cs typeface="Times New Roman"/>
              </a:rPr>
              <a:t>We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use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this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notation:</a:t>
            </a:r>
            <a:endParaRPr sz="2000">
              <a:latin typeface="Times New Roman"/>
              <a:cs typeface="Times New Roman"/>
            </a:endParaRPr>
          </a:p>
        </p:txBody>
      </p:sp>
      <p:sp>
        <p:nvSpPr>
          <p:cNvPr id="4" name="object 4"/>
          <p:cNvSpPr txBox="1"/>
          <p:nvPr/>
        </p:nvSpPr>
        <p:spPr>
          <a:xfrm>
            <a:off x="1773941" y="5058316"/>
            <a:ext cx="5297805" cy="736600"/>
          </a:xfrm>
          <a:prstGeom prst="rect">
            <a:avLst/>
          </a:prstGeom>
        </p:spPr>
        <p:txBody>
          <a:bodyPr vert="horz" wrap="square" lIns="0" tIns="93980" rIns="0" bIns="0" rtlCol="0">
            <a:spAutoFit/>
          </a:bodyPr>
          <a:lstStyle/>
          <a:p>
            <a:pPr marL="38100">
              <a:lnSpc>
                <a:spcPct val="100000"/>
              </a:lnSpc>
              <a:spcBef>
                <a:spcPts val="740"/>
              </a:spcBef>
            </a:pPr>
            <a:r>
              <a:rPr sz="1800" dirty="0">
                <a:solidFill>
                  <a:srgbClr val="595959"/>
                </a:solidFill>
                <a:latin typeface="Times New Roman"/>
                <a:cs typeface="Times New Roman"/>
              </a:rPr>
              <a:t>Hat</a:t>
            </a:r>
            <a:r>
              <a:rPr sz="1800" spc="-10" dirty="0">
                <a:solidFill>
                  <a:srgbClr val="595959"/>
                </a:solidFill>
                <a:latin typeface="Times New Roman"/>
                <a:cs typeface="Times New Roman"/>
              </a:rPr>
              <a:t> </a:t>
            </a:r>
            <a:r>
              <a:rPr sz="1800" dirty="0">
                <a:solidFill>
                  <a:srgbClr val="595959"/>
                </a:solidFill>
                <a:latin typeface="Times New Roman"/>
                <a:cs typeface="Times New Roman"/>
              </a:rPr>
              <a:t>^ </a:t>
            </a:r>
            <a:r>
              <a:rPr sz="1800" spc="-5" dirty="0">
                <a:solidFill>
                  <a:srgbClr val="595959"/>
                </a:solidFill>
                <a:latin typeface="Times New Roman"/>
                <a:cs typeface="Times New Roman"/>
              </a:rPr>
              <a:t>means </a:t>
            </a:r>
            <a:r>
              <a:rPr sz="1800" dirty="0">
                <a:solidFill>
                  <a:srgbClr val="595959"/>
                </a:solidFill>
                <a:latin typeface="Times New Roman"/>
                <a:cs typeface="Times New Roman"/>
              </a:rPr>
              <a:t>“our</a:t>
            </a:r>
            <a:r>
              <a:rPr sz="1800" spc="-5" dirty="0">
                <a:solidFill>
                  <a:srgbClr val="595959"/>
                </a:solidFill>
                <a:latin typeface="Times New Roman"/>
                <a:cs typeface="Times New Roman"/>
              </a:rPr>
              <a:t> estimate </a:t>
            </a:r>
            <a:r>
              <a:rPr sz="1800" dirty="0">
                <a:solidFill>
                  <a:srgbClr val="595959"/>
                </a:solidFill>
                <a:latin typeface="Times New Roman"/>
                <a:cs typeface="Times New Roman"/>
              </a:rPr>
              <a:t>of </a:t>
            </a:r>
            <a:r>
              <a:rPr sz="1800" spc="-5" dirty="0">
                <a:solidFill>
                  <a:srgbClr val="595959"/>
                </a:solidFill>
                <a:latin typeface="Times New Roman"/>
                <a:cs typeface="Times New Roman"/>
              </a:rPr>
              <a:t>the best</a:t>
            </a:r>
            <a:r>
              <a:rPr sz="1800" spc="-10" dirty="0">
                <a:solidFill>
                  <a:srgbClr val="595959"/>
                </a:solidFill>
                <a:latin typeface="Times New Roman"/>
                <a:cs typeface="Times New Roman"/>
              </a:rPr>
              <a:t> </a:t>
            </a:r>
            <a:r>
              <a:rPr sz="1800" dirty="0">
                <a:solidFill>
                  <a:srgbClr val="595959"/>
                </a:solidFill>
                <a:latin typeface="Times New Roman"/>
                <a:cs typeface="Times New Roman"/>
              </a:rPr>
              <a:t>one”</a:t>
            </a:r>
            <a:endParaRPr sz="1800">
              <a:latin typeface="Times New Roman"/>
              <a:cs typeface="Times New Roman"/>
            </a:endParaRPr>
          </a:p>
          <a:p>
            <a:pPr marL="45720">
              <a:lnSpc>
                <a:spcPct val="100000"/>
              </a:lnSpc>
              <a:spcBef>
                <a:spcPts val="640"/>
              </a:spcBef>
            </a:pPr>
            <a:r>
              <a:rPr sz="1800" spc="-10" dirty="0">
                <a:solidFill>
                  <a:srgbClr val="595959"/>
                </a:solidFill>
                <a:latin typeface="Times New Roman"/>
                <a:cs typeface="Times New Roman"/>
              </a:rPr>
              <a:t>Argmax</a:t>
            </a:r>
            <a:r>
              <a:rPr sz="1800" i="1" spc="-15" baseline="-13888" dirty="0">
                <a:solidFill>
                  <a:srgbClr val="595959"/>
                </a:solidFill>
                <a:latin typeface="Times New Roman"/>
                <a:cs typeface="Times New Roman"/>
              </a:rPr>
              <a:t>x</a:t>
            </a:r>
            <a:r>
              <a:rPr sz="1800" i="1" spc="225" baseline="-13888" dirty="0">
                <a:solidFill>
                  <a:srgbClr val="595959"/>
                </a:solidFill>
                <a:latin typeface="Times New Roman"/>
                <a:cs typeface="Times New Roman"/>
              </a:rPr>
              <a:t> </a:t>
            </a:r>
            <a:r>
              <a:rPr sz="1800" i="1" dirty="0">
                <a:solidFill>
                  <a:srgbClr val="595959"/>
                </a:solidFill>
                <a:latin typeface="Times New Roman"/>
                <a:cs typeface="Times New Roman"/>
              </a:rPr>
              <a:t>P</a:t>
            </a:r>
            <a:r>
              <a:rPr sz="1800" dirty="0">
                <a:solidFill>
                  <a:srgbClr val="595959"/>
                </a:solidFill>
                <a:latin typeface="Times New Roman"/>
                <a:cs typeface="Times New Roman"/>
              </a:rPr>
              <a:t>(</a:t>
            </a:r>
            <a:r>
              <a:rPr sz="1800" i="1" dirty="0">
                <a:solidFill>
                  <a:srgbClr val="595959"/>
                </a:solidFill>
                <a:latin typeface="Times New Roman"/>
                <a:cs typeface="Times New Roman"/>
              </a:rPr>
              <a:t>x</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means “the</a:t>
            </a:r>
            <a:r>
              <a:rPr sz="1800" spc="5" dirty="0">
                <a:solidFill>
                  <a:srgbClr val="595959"/>
                </a:solidFill>
                <a:latin typeface="Times New Roman"/>
                <a:cs typeface="Times New Roman"/>
              </a:rPr>
              <a:t> </a:t>
            </a:r>
            <a:r>
              <a:rPr sz="1800" i="1" dirty="0">
                <a:solidFill>
                  <a:srgbClr val="595959"/>
                </a:solidFill>
                <a:latin typeface="Times New Roman"/>
                <a:cs typeface="Times New Roman"/>
              </a:rPr>
              <a:t>x</a:t>
            </a:r>
            <a:r>
              <a:rPr sz="1800" i="1" spc="5" dirty="0">
                <a:solidFill>
                  <a:srgbClr val="595959"/>
                </a:solidFill>
                <a:latin typeface="Times New Roman"/>
                <a:cs typeface="Times New Roman"/>
              </a:rPr>
              <a:t> </a:t>
            </a:r>
            <a:r>
              <a:rPr sz="1800" spc="-5" dirty="0">
                <a:solidFill>
                  <a:srgbClr val="595959"/>
                </a:solidFill>
                <a:latin typeface="Times New Roman"/>
                <a:cs typeface="Times New Roman"/>
              </a:rPr>
              <a:t>such</a:t>
            </a:r>
            <a:r>
              <a:rPr sz="180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5" dirty="0">
                <a:solidFill>
                  <a:srgbClr val="595959"/>
                </a:solidFill>
                <a:latin typeface="Times New Roman"/>
                <a:cs typeface="Times New Roman"/>
              </a:rPr>
              <a:t> </a:t>
            </a:r>
            <a:r>
              <a:rPr sz="1800" i="1" dirty="0">
                <a:solidFill>
                  <a:srgbClr val="595959"/>
                </a:solidFill>
                <a:latin typeface="Times New Roman"/>
                <a:cs typeface="Times New Roman"/>
              </a:rPr>
              <a:t>P</a:t>
            </a:r>
            <a:r>
              <a:rPr sz="1800" dirty="0">
                <a:solidFill>
                  <a:srgbClr val="595959"/>
                </a:solidFill>
                <a:latin typeface="Times New Roman"/>
                <a:cs typeface="Times New Roman"/>
              </a:rPr>
              <a:t>(</a:t>
            </a:r>
            <a:r>
              <a:rPr sz="1800" i="1" dirty="0">
                <a:solidFill>
                  <a:srgbClr val="595959"/>
                </a:solidFill>
                <a:latin typeface="Times New Roman"/>
                <a:cs typeface="Times New Roman"/>
              </a:rPr>
              <a:t>x</a:t>
            </a:r>
            <a:r>
              <a:rPr sz="180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t>
            </a:r>
            <a:r>
              <a:rPr sz="1800" spc="-5" dirty="0">
                <a:solidFill>
                  <a:srgbClr val="595959"/>
                </a:solidFill>
                <a:latin typeface="Times New Roman"/>
                <a:cs typeface="Times New Roman"/>
              </a:rPr>
              <a:t>maximized”</a:t>
            </a:r>
            <a:endParaRPr sz="1800">
              <a:latin typeface="Times New Roman"/>
              <a:cs typeface="Times New Roman"/>
            </a:endParaRPr>
          </a:p>
        </p:txBody>
      </p:sp>
      <p:pic>
        <p:nvPicPr>
          <p:cNvPr id="5" name="object 5"/>
          <p:cNvPicPr/>
          <p:nvPr/>
        </p:nvPicPr>
        <p:blipFill>
          <a:blip r:embed="rId2" cstate="print"/>
          <a:stretch>
            <a:fillRect/>
          </a:stretch>
        </p:blipFill>
        <p:spPr>
          <a:xfrm>
            <a:off x="2521349" y="4165784"/>
            <a:ext cx="2647283" cy="593402"/>
          </a:xfrm>
          <a:prstGeom prst="rect">
            <a:avLst/>
          </a:prstGeom>
        </p:spPr>
      </p:pic>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514090" cy="665480"/>
          </a:xfrm>
          <a:prstGeom prst="rect">
            <a:avLst/>
          </a:prstGeom>
        </p:spPr>
        <p:txBody>
          <a:bodyPr vert="horz" wrap="square" lIns="0" tIns="12700" rIns="0" bIns="0" rtlCol="0">
            <a:spAutoFit/>
          </a:bodyPr>
          <a:lstStyle/>
          <a:p>
            <a:pPr marL="12700">
              <a:lnSpc>
                <a:spcPct val="100000"/>
              </a:lnSpc>
              <a:spcBef>
                <a:spcPts val="100"/>
              </a:spcBef>
            </a:pPr>
            <a:r>
              <a:rPr spc="70" dirty="0"/>
              <a:t>Road</a:t>
            </a:r>
            <a:r>
              <a:rPr spc="150" dirty="0"/>
              <a:t> </a:t>
            </a:r>
            <a:r>
              <a:rPr spc="45" dirty="0"/>
              <a:t>to</a:t>
            </a:r>
            <a:r>
              <a:rPr spc="155" dirty="0"/>
              <a:t> </a:t>
            </a:r>
            <a:r>
              <a:rPr spc="75" dirty="0"/>
              <a:t>HMMs</a:t>
            </a:r>
          </a:p>
        </p:txBody>
      </p:sp>
      <p:sp>
        <p:nvSpPr>
          <p:cNvPr id="3" name="object 3"/>
          <p:cNvSpPr txBox="1"/>
          <p:nvPr/>
        </p:nvSpPr>
        <p:spPr>
          <a:xfrm>
            <a:off x="820400" y="2219738"/>
            <a:ext cx="4840605" cy="70358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This </a:t>
            </a:r>
            <a:r>
              <a:rPr sz="2200" spc="-5" dirty="0">
                <a:solidFill>
                  <a:srgbClr val="595959"/>
                </a:solidFill>
                <a:latin typeface="Times New Roman"/>
                <a:cs typeface="Times New Roman"/>
              </a:rPr>
              <a:t>equation </a:t>
            </a:r>
            <a:r>
              <a:rPr sz="2200" dirty="0">
                <a:solidFill>
                  <a:srgbClr val="595959"/>
                </a:solidFill>
                <a:latin typeface="Times New Roman"/>
                <a:cs typeface="Times New Roman"/>
              </a:rPr>
              <a:t>(from the </a:t>
            </a:r>
            <a:r>
              <a:rPr sz="2200" spc="-5" dirty="0">
                <a:solidFill>
                  <a:srgbClr val="595959"/>
                </a:solidFill>
                <a:latin typeface="Times New Roman"/>
                <a:cs typeface="Times New Roman"/>
              </a:rPr>
              <a:t>previous slide) </a:t>
            </a:r>
            <a:r>
              <a:rPr sz="2200" dirty="0">
                <a:solidFill>
                  <a:srgbClr val="595959"/>
                </a:solidFill>
                <a:latin typeface="Times New Roman"/>
                <a:cs typeface="Times New Roman"/>
              </a:rPr>
              <a:t>is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guaranteed</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dirty="0">
                <a:solidFill>
                  <a:srgbClr val="595959"/>
                </a:solidFill>
                <a:latin typeface="Times New Roman"/>
                <a:cs typeface="Times New Roman"/>
              </a:rPr>
              <a:t>give</a:t>
            </a:r>
            <a:r>
              <a:rPr sz="2200" spc="-10" dirty="0">
                <a:solidFill>
                  <a:srgbClr val="595959"/>
                </a:solidFill>
                <a:latin typeface="Times New Roman"/>
                <a:cs typeface="Times New Roman"/>
              </a:rPr>
              <a:t> </a:t>
            </a:r>
            <a:r>
              <a:rPr sz="2200" dirty="0">
                <a:solidFill>
                  <a:srgbClr val="595959"/>
                </a:solidFill>
                <a:latin typeface="Times New Roman"/>
                <a:cs typeface="Times New Roman"/>
              </a:rPr>
              <a:t>us</a:t>
            </a:r>
            <a:r>
              <a:rPr sz="2200" spc="-15" dirty="0">
                <a:solidFill>
                  <a:srgbClr val="595959"/>
                </a:solidFill>
                <a:latin typeface="Times New Roman"/>
                <a:cs typeface="Times New Roman"/>
              </a:rPr>
              <a:t>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best tag sequence</a:t>
            </a:r>
            <a:endParaRPr sz="2200">
              <a:latin typeface="Times New Roman"/>
              <a:cs typeface="Times New Roman"/>
            </a:endParaRPr>
          </a:p>
        </p:txBody>
      </p:sp>
      <p:sp>
        <p:nvSpPr>
          <p:cNvPr id="4" name="object 4"/>
          <p:cNvSpPr txBox="1"/>
          <p:nvPr/>
        </p:nvSpPr>
        <p:spPr>
          <a:xfrm>
            <a:off x="820400" y="3883438"/>
            <a:ext cx="4715510" cy="1866900"/>
          </a:xfrm>
          <a:prstGeom prst="rect">
            <a:avLst/>
          </a:prstGeom>
        </p:spPr>
        <p:txBody>
          <a:bodyPr vert="horz" wrap="square" lIns="0" tIns="27939" rIns="0" bIns="0" rtlCol="0">
            <a:spAutoFit/>
          </a:bodyPr>
          <a:lstStyle/>
          <a:p>
            <a:pPr marL="12700" marR="1102360">
              <a:lnSpc>
                <a:spcPts val="2600"/>
              </a:lnSpc>
              <a:spcBef>
                <a:spcPts val="219"/>
              </a:spcBef>
            </a:pPr>
            <a:r>
              <a:rPr sz="2200" spc="-5" dirty="0">
                <a:solidFill>
                  <a:srgbClr val="595959"/>
                </a:solidFill>
                <a:latin typeface="Times New Roman"/>
                <a:cs typeface="Times New Roman"/>
              </a:rPr>
              <a:t>But </a:t>
            </a:r>
            <a:r>
              <a:rPr sz="2200" dirty="0">
                <a:solidFill>
                  <a:srgbClr val="595959"/>
                </a:solidFill>
                <a:latin typeface="Times New Roman"/>
                <a:cs typeface="Times New Roman"/>
              </a:rPr>
              <a:t>how to </a:t>
            </a:r>
            <a:r>
              <a:rPr sz="2200" spc="-5" dirty="0">
                <a:solidFill>
                  <a:srgbClr val="595959"/>
                </a:solidFill>
                <a:latin typeface="Times New Roman"/>
                <a:cs typeface="Times New Roman"/>
              </a:rPr>
              <a:t>make </a:t>
            </a:r>
            <a:r>
              <a:rPr sz="2200" dirty="0">
                <a:solidFill>
                  <a:srgbClr val="595959"/>
                </a:solidFill>
                <a:latin typeface="Times New Roman"/>
                <a:cs typeface="Times New Roman"/>
              </a:rPr>
              <a:t>it </a:t>
            </a:r>
            <a:r>
              <a:rPr sz="2200" spc="-5" dirty="0">
                <a:solidFill>
                  <a:srgbClr val="595959"/>
                </a:solidFill>
                <a:latin typeface="Times New Roman"/>
                <a:cs typeface="Times New Roman"/>
              </a:rPr>
              <a:t>operational?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How</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compute</a:t>
            </a:r>
            <a:r>
              <a:rPr sz="2200" spc="-10" dirty="0">
                <a:solidFill>
                  <a:srgbClr val="595959"/>
                </a:solidFill>
                <a:latin typeface="Times New Roman"/>
                <a:cs typeface="Times New Roman"/>
              </a:rPr>
              <a:t> </a:t>
            </a:r>
            <a:r>
              <a:rPr sz="2200" dirty="0">
                <a:solidFill>
                  <a:srgbClr val="595959"/>
                </a:solidFill>
                <a:latin typeface="Times New Roman"/>
                <a:cs typeface="Times New Roman"/>
              </a:rPr>
              <a:t>this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value?</a:t>
            </a:r>
            <a:endParaRPr sz="2200">
              <a:latin typeface="Times New Roman"/>
              <a:cs typeface="Times New Roman"/>
            </a:endParaRPr>
          </a:p>
          <a:p>
            <a:pPr marL="12700">
              <a:lnSpc>
                <a:spcPct val="100000"/>
              </a:lnSpc>
              <a:spcBef>
                <a:spcPts val="580"/>
              </a:spcBef>
            </a:pPr>
            <a:r>
              <a:rPr sz="2200" dirty="0">
                <a:solidFill>
                  <a:srgbClr val="595959"/>
                </a:solidFill>
                <a:latin typeface="Times New Roman"/>
                <a:cs typeface="Times New Roman"/>
              </a:rPr>
              <a:t>Intuition</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Bayesian classification:</a:t>
            </a:r>
            <a:endParaRPr sz="2200">
              <a:latin typeface="Times New Roman"/>
              <a:cs typeface="Times New Roman"/>
            </a:endParaRPr>
          </a:p>
          <a:p>
            <a:pPr marL="186690" marR="5080" indent="-137160">
              <a:lnSpc>
                <a:spcPct val="100000"/>
              </a:lnSpc>
              <a:spcBef>
                <a:spcPts val="11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U</a:t>
            </a:r>
            <a:r>
              <a:rPr sz="2000" spc="-5" dirty="0">
                <a:solidFill>
                  <a:srgbClr val="595959"/>
                </a:solidFill>
                <a:latin typeface="Times New Roman"/>
                <a:cs typeface="Times New Roman"/>
              </a:rPr>
              <a:t>s</a:t>
            </a:r>
            <a:r>
              <a:rPr sz="2000" dirty="0">
                <a:solidFill>
                  <a:srgbClr val="595959"/>
                </a:solidFill>
                <a:latin typeface="Times New Roman"/>
                <a:cs typeface="Times New Roman"/>
              </a:rPr>
              <a:t>e</a:t>
            </a:r>
            <a:r>
              <a:rPr sz="2000" spc="-5" dirty="0">
                <a:solidFill>
                  <a:srgbClr val="595959"/>
                </a:solidFill>
                <a:latin typeface="Times New Roman"/>
                <a:cs typeface="Times New Roman"/>
              </a:rPr>
              <a:t> </a:t>
            </a:r>
            <a:r>
              <a:rPr sz="2000" dirty="0">
                <a:solidFill>
                  <a:srgbClr val="595959"/>
                </a:solidFill>
                <a:latin typeface="Times New Roman"/>
                <a:cs typeface="Times New Roman"/>
              </a:rPr>
              <a:t>B</a:t>
            </a:r>
            <a:r>
              <a:rPr sz="2000" spc="-5" dirty="0">
                <a:solidFill>
                  <a:srgbClr val="595959"/>
                </a:solidFill>
                <a:latin typeface="Times New Roman"/>
                <a:cs typeface="Times New Roman"/>
              </a:rPr>
              <a:t>a</a:t>
            </a:r>
            <a:r>
              <a:rPr sz="2000" dirty="0">
                <a:solidFill>
                  <a:srgbClr val="595959"/>
                </a:solidFill>
                <a:latin typeface="Times New Roman"/>
                <a:cs typeface="Times New Roman"/>
              </a:rPr>
              <a:t>y</a:t>
            </a:r>
            <a:r>
              <a:rPr sz="2000" spc="-5" dirty="0">
                <a:solidFill>
                  <a:srgbClr val="595959"/>
                </a:solidFill>
                <a:latin typeface="Times New Roman"/>
                <a:cs typeface="Times New Roman"/>
              </a:rPr>
              <a:t>es</a:t>
            </a:r>
            <a:r>
              <a:rPr sz="2000" dirty="0">
                <a:solidFill>
                  <a:srgbClr val="595959"/>
                </a:solidFill>
                <a:latin typeface="Times New Roman"/>
                <a:cs typeface="Times New Roman"/>
              </a:rPr>
              <a:t>’</a:t>
            </a:r>
            <a:r>
              <a:rPr sz="2000" spc="-155" dirty="0">
                <a:solidFill>
                  <a:srgbClr val="595959"/>
                </a:solidFill>
                <a:latin typeface="Times New Roman"/>
                <a:cs typeface="Times New Roman"/>
              </a:rPr>
              <a:t> </a:t>
            </a:r>
            <a:r>
              <a:rPr sz="2000" spc="-5" dirty="0">
                <a:solidFill>
                  <a:srgbClr val="595959"/>
                </a:solidFill>
                <a:latin typeface="Times New Roman"/>
                <a:cs typeface="Times New Roman"/>
              </a:rPr>
              <a:t>r</a:t>
            </a:r>
            <a:r>
              <a:rPr sz="2000" dirty="0">
                <a:solidFill>
                  <a:srgbClr val="595959"/>
                </a:solidFill>
                <a:latin typeface="Times New Roman"/>
                <a:cs typeface="Times New Roman"/>
              </a:rPr>
              <a:t>u</a:t>
            </a:r>
            <a:r>
              <a:rPr sz="2000" spc="-10" dirty="0">
                <a:solidFill>
                  <a:srgbClr val="595959"/>
                </a:solidFill>
                <a:latin typeface="Times New Roman"/>
                <a:cs typeface="Times New Roman"/>
              </a:rPr>
              <a:t>l</a:t>
            </a:r>
            <a:r>
              <a:rPr sz="2000" dirty="0">
                <a:solidFill>
                  <a:srgbClr val="595959"/>
                </a:solidFill>
                <a:latin typeface="Times New Roman"/>
                <a:cs typeface="Times New Roman"/>
              </a:rPr>
              <a:t>e</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t</a:t>
            </a:r>
            <a:r>
              <a:rPr sz="2000" dirty="0">
                <a:solidFill>
                  <a:srgbClr val="595959"/>
                </a:solidFill>
                <a:latin typeface="Times New Roman"/>
                <a:cs typeface="Times New Roman"/>
              </a:rPr>
              <a:t>o </a:t>
            </a:r>
            <a:r>
              <a:rPr sz="2000" spc="-10" dirty="0">
                <a:solidFill>
                  <a:srgbClr val="595959"/>
                </a:solidFill>
                <a:latin typeface="Times New Roman"/>
                <a:cs typeface="Times New Roman"/>
              </a:rPr>
              <a:t>t</a:t>
            </a:r>
            <a:r>
              <a:rPr sz="2000" spc="-5" dirty="0">
                <a:solidFill>
                  <a:srgbClr val="595959"/>
                </a:solidFill>
                <a:latin typeface="Times New Roman"/>
                <a:cs typeface="Times New Roman"/>
              </a:rPr>
              <a:t>ra</a:t>
            </a:r>
            <a:r>
              <a:rPr sz="2000" dirty="0">
                <a:solidFill>
                  <a:srgbClr val="595959"/>
                </a:solidFill>
                <a:latin typeface="Times New Roman"/>
                <a:cs typeface="Times New Roman"/>
              </a:rPr>
              <a:t>n</a:t>
            </a:r>
            <a:r>
              <a:rPr sz="2000" spc="-5" dirty="0">
                <a:solidFill>
                  <a:srgbClr val="595959"/>
                </a:solidFill>
                <a:latin typeface="Times New Roman"/>
                <a:cs typeface="Times New Roman"/>
              </a:rPr>
              <a:t>sf</a:t>
            </a:r>
            <a:r>
              <a:rPr sz="2000" dirty="0">
                <a:solidFill>
                  <a:srgbClr val="595959"/>
                </a:solidFill>
                <a:latin typeface="Times New Roman"/>
                <a:cs typeface="Times New Roman"/>
              </a:rPr>
              <a:t>o</a:t>
            </a:r>
            <a:r>
              <a:rPr sz="2000" spc="-5" dirty="0">
                <a:solidFill>
                  <a:srgbClr val="595959"/>
                </a:solidFill>
                <a:latin typeface="Times New Roman"/>
                <a:cs typeface="Times New Roman"/>
              </a:rPr>
              <a:t>r</a:t>
            </a:r>
            <a:r>
              <a:rPr sz="2000" dirty="0">
                <a:solidFill>
                  <a:srgbClr val="595959"/>
                </a:solidFill>
                <a:latin typeface="Times New Roman"/>
                <a:cs typeface="Times New Roman"/>
              </a:rPr>
              <a:t>m</a:t>
            </a:r>
            <a:r>
              <a:rPr sz="2000" spc="-10" dirty="0">
                <a:solidFill>
                  <a:srgbClr val="595959"/>
                </a:solidFill>
                <a:latin typeface="Times New Roman"/>
                <a:cs typeface="Times New Roman"/>
              </a:rPr>
              <a:t> i</a:t>
            </a:r>
            <a:r>
              <a:rPr sz="2000" dirty="0">
                <a:solidFill>
                  <a:srgbClr val="595959"/>
                </a:solidFill>
                <a:latin typeface="Times New Roman"/>
                <a:cs typeface="Times New Roman"/>
              </a:rPr>
              <a:t>n</a:t>
            </a:r>
            <a:r>
              <a:rPr sz="2000" spc="-10" dirty="0">
                <a:solidFill>
                  <a:srgbClr val="595959"/>
                </a:solidFill>
                <a:latin typeface="Times New Roman"/>
                <a:cs typeface="Times New Roman"/>
              </a:rPr>
              <a:t>t</a:t>
            </a:r>
            <a:r>
              <a:rPr sz="2000" dirty="0">
                <a:solidFill>
                  <a:srgbClr val="595959"/>
                </a:solidFill>
                <a:latin typeface="Times New Roman"/>
                <a:cs typeface="Times New Roman"/>
              </a:rPr>
              <a:t>o a</a:t>
            </a:r>
            <a:r>
              <a:rPr sz="2000" spc="-5" dirty="0">
                <a:solidFill>
                  <a:srgbClr val="595959"/>
                </a:solidFill>
                <a:latin typeface="Times New Roman"/>
                <a:cs typeface="Times New Roman"/>
              </a:rPr>
              <a:t> se</a:t>
            </a:r>
            <a:r>
              <a:rPr sz="2000" dirty="0">
                <a:solidFill>
                  <a:srgbClr val="595959"/>
                </a:solidFill>
                <a:latin typeface="Times New Roman"/>
                <a:cs typeface="Times New Roman"/>
              </a:rPr>
              <a:t>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  </a:t>
            </a:r>
            <a:r>
              <a:rPr sz="2000" spc="-5" dirty="0">
                <a:solidFill>
                  <a:srgbClr val="595959"/>
                </a:solidFill>
                <a:latin typeface="Times New Roman"/>
                <a:cs typeface="Times New Roman"/>
              </a:rPr>
              <a:t>other</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probabilities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easier</a:t>
            </a:r>
            <a:r>
              <a:rPr sz="2000" spc="-2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compute</a:t>
            </a:r>
            <a:endParaRPr sz="2000">
              <a:latin typeface="Times New Roman"/>
              <a:cs typeface="Times New Roman"/>
            </a:endParaRPr>
          </a:p>
        </p:txBody>
      </p:sp>
      <p:pic>
        <p:nvPicPr>
          <p:cNvPr id="5" name="object 5"/>
          <p:cNvPicPr/>
          <p:nvPr/>
        </p:nvPicPr>
        <p:blipFill>
          <a:blip r:embed="rId2" cstate="print"/>
          <a:stretch>
            <a:fillRect/>
          </a:stretch>
        </p:blipFill>
        <p:spPr>
          <a:xfrm>
            <a:off x="5816600" y="2286000"/>
            <a:ext cx="2247900" cy="2413000"/>
          </a:xfrm>
          <a:prstGeom prst="rect">
            <a:avLst/>
          </a:prstGeom>
        </p:spPr>
      </p:pic>
      <p:sp>
        <p:nvSpPr>
          <p:cNvPr id="6" name="object 6"/>
          <p:cNvSpPr txBox="1"/>
          <p:nvPr/>
        </p:nvSpPr>
        <p:spPr>
          <a:xfrm>
            <a:off x="5889604" y="4797446"/>
            <a:ext cx="192405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Thomas</a:t>
            </a:r>
            <a:r>
              <a:rPr sz="1400" spc="-35" dirty="0">
                <a:solidFill>
                  <a:srgbClr val="595959"/>
                </a:solidFill>
                <a:latin typeface="Times New Roman"/>
                <a:cs typeface="Times New Roman"/>
              </a:rPr>
              <a:t> </a:t>
            </a:r>
            <a:r>
              <a:rPr sz="1400" dirty="0">
                <a:solidFill>
                  <a:srgbClr val="595959"/>
                </a:solidFill>
                <a:latin typeface="Times New Roman"/>
                <a:cs typeface="Times New Roman"/>
              </a:rPr>
              <a:t>Bayes</a:t>
            </a:r>
            <a:r>
              <a:rPr sz="1400" spc="-30" dirty="0">
                <a:solidFill>
                  <a:srgbClr val="595959"/>
                </a:solidFill>
                <a:latin typeface="Times New Roman"/>
                <a:cs typeface="Times New Roman"/>
              </a:rPr>
              <a:t> </a:t>
            </a:r>
            <a:r>
              <a:rPr sz="1400" dirty="0">
                <a:solidFill>
                  <a:srgbClr val="595959"/>
                </a:solidFill>
                <a:latin typeface="Times New Roman"/>
                <a:cs typeface="Times New Roman"/>
              </a:rPr>
              <a:t>1701–1761</a:t>
            </a:r>
            <a:endParaRPr sz="1400">
              <a:latin typeface="Times New Roman"/>
              <a:cs typeface="Times New Roman"/>
            </a:endParaRPr>
          </a:p>
        </p:txBody>
      </p:sp>
      <p:pic>
        <p:nvPicPr>
          <p:cNvPr id="7" name="object 7"/>
          <p:cNvPicPr/>
          <p:nvPr/>
        </p:nvPicPr>
        <p:blipFill>
          <a:blip r:embed="rId3" cstate="print"/>
          <a:stretch>
            <a:fillRect/>
          </a:stretch>
        </p:blipFill>
        <p:spPr>
          <a:xfrm>
            <a:off x="1346200" y="3505200"/>
            <a:ext cx="2743200" cy="647700"/>
          </a:xfrm>
          <a:prstGeom prst="rect">
            <a:avLst/>
          </a:prstGeom>
        </p:spPr>
      </p:pic>
      <p:sp>
        <p:nvSpPr>
          <p:cNvPr id="8" name="object 8"/>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9" name="object 9"/>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218940" cy="665480"/>
          </a:xfrm>
          <a:prstGeom prst="rect">
            <a:avLst/>
          </a:prstGeom>
        </p:spPr>
        <p:txBody>
          <a:bodyPr vert="horz" wrap="square" lIns="0" tIns="12700" rIns="0" bIns="0" rtlCol="0">
            <a:spAutoFit/>
          </a:bodyPr>
          <a:lstStyle/>
          <a:p>
            <a:pPr marL="12700">
              <a:lnSpc>
                <a:spcPct val="100000"/>
              </a:lnSpc>
              <a:spcBef>
                <a:spcPts val="100"/>
              </a:spcBef>
            </a:pPr>
            <a:r>
              <a:rPr spc="75" dirty="0"/>
              <a:t>Using</a:t>
            </a:r>
            <a:r>
              <a:rPr spc="165" dirty="0"/>
              <a:t> </a:t>
            </a:r>
            <a:r>
              <a:rPr spc="80" dirty="0"/>
              <a:t>Bayes’</a:t>
            </a:r>
            <a:r>
              <a:rPr spc="-140" dirty="0"/>
              <a:t> </a:t>
            </a:r>
            <a:r>
              <a:rPr spc="70" dirty="0"/>
              <a:t>Rule</a:t>
            </a:r>
          </a:p>
        </p:txBody>
      </p:sp>
      <p:sp>
        <p:nvSpPr>
          <p:cNvPr id="3" name="object 3"/>
          <p:cNvSpPr txBox="1"/>
          <p:nvPr/>
        </p:nvSpPr>
        <p:spPr>
          <a:xfrm>
            <a:off x="892555" y="2291890"/>
            <a:ext cx="7267575" cy="281940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Ba</a:t>
            </a:r>
            <a:r>
              <a:rPr sz="2200" dirty="0">
                <a:solidFill>
                  <a:srgbClr val="595959"/>
                </a:solidFill>
                <a:latin typeface="Times New Roman"/>
                <a:cs typeface="Times New Roman"/>
              </a:rPr>
              <a:t>y</a:t>
            </a:r>
            <a:r>
              <a:rPr sz="2200" spc="-5" dirty="0">
                <a:solidFill>
                  <a:srgbClr val="595959"/>
                </a:solidFill>
                <a:latin typeface="Times New Roman"/>
                <a:cs typeface="Times New Roman"/>
              </a:rPr>
              <a:t>e</a:t>
            </a:r>
            <a:r>
              <a:rPr sz="2200" spc="-10" dirty="0">
                <a:solidFill>
                  <a:srgbClr val="595959"/>
                </a:solidFill>
                <a:latin typeface="Times New Roman"/>
                <a:cs typeface="Times New Roman"/>
              </a:rPr>
              <a:t>s</a:t>
            </a:r>
            <a:r>
              <a:rPr sz="2200" dirty="0">
                <a:solidFill>
                  <a:srgbClr val="595959"/>
                </a:solidFill>
                <a:latin typeface="Times New Roman"/>
                <a:cs typeface="Times New Roman"/>
              </a:rPr>
              <a:t>’</a:t>
            </a:r>
            <a:r>
              <a:rPr sz="2200" spc="-160" dirty="0">
                <a:solidFill>
                  <a:srgbClr val="595959"/>
                </a:solidFill>
                <a:latin typeface="Times New Roman"/>
                <a:cs typeface="Times New Roman"/>
              </a:rPr>
              <a:t> </a:t>
            </a:r>
            <a:r>
              <a:rPr sz="2200" dirty="0">
                <a:solidFill>
                  <a:srgbClr val="595959"/>
                </a:solidFill>
                <a:latin typeface="Times New Roman"/>
                <a:cs typeface="Times New Roman"/>
              </a:rPr>
              <a:t>rul</a:t>
            </a:r>
            <a:r>
              <a:rPr sz="2200" spc="-5" dirty="0">
                <a:solidFill>
                  <a:srgbClr val="595959"/>
                </a:solidFill>
                <a:latin typeface="Times New Roman"/>
                <a:cs typeface="Times New Roman"/>
              </a:rPr>
              <a:t>e</a:t>
            </a:r>
            <a:r>
              <a:rPr sz="2200" dirty="0">
                <a:solidFill>
                  <a:srgbClr val="595959"/>
                </a:solidFill>
                <a:latin typeface="Times New Roman"/>
                <a:cs typeface="Times New Roman"/>
              </a:rPr>
              <a:t>:</a:t>
            </a:r>
            <a:endParaRPr sz="2200">
              <a:latin typeface="Times New Roman"/>
              <a:cs typeface="Times New Roman"/>
            </a:endParaRPr>
          </a:p>
          <a:p>
            <a:pPr>
              <a:lnSpc>
                <a:spcPct val="100000"/>
              </a:lnSpc>
            </a:pPr>
            <a:endParaRPr sz="2400">
              <a:latin typeface="Times New Roman"/>
              <a:cs typeface="Times New Roman"/>
            </a:endParaRPr>
          </a:p>
          <a:p>
            <a:pPr marL="12700">
              <a:lnSpc>
                <a:spcPct val="100000"/>
              </a:lnSpc>
              <a:spcBef>
                <a:spcPts val="1500"/>
              </a:spcBef>
            </a:pPr>
            <a:r>
              <a:rPr sz="2200" spc="-5" dirty="0">
                <a:solidFill>
                  <a:srgbClr val="595959"/>
                </a:solidFill>
                <a:latin typeface="Times New Roman"/>
                <a:cs typeface="Times New Roman"/>
              </a:rPr>
              <a:t>A</a:t>
            </a:r>
            <a:r>
              <a:rPr sz="2200" dirty="0">
                <a:solidFill>
                  <a:srgbClr val="595959"/>
                </a:solidFill>
                <a:latin typeface="Times New Roman"/>
                <a:cs typeface="Times New Roman"/>
              </a:rPr>
              <a:t>pply </a:t>
            </a:r>
            <a:r>
              <a:rPr sz="2200" spc="-5" dirty="0">
                <a:solidFill>
                  <a:srgbClr val="595959"/>
                </a:solidFill>
                <a:latin typeface="Times New Roman"/>
                <a:cs typeface="Times New Roman"/>
              </a:rPr>
              <a:t>Ba</a:t>
            </a:r>
            <a:r>
              <a:rPr sz="2200" dirty="0">
                <a:solidFill>
                  <a:srgbClr val="595959"/>
                </a:solidFill>
                <a:latin typeface="Times New Roman"/>
                <a:cs typeface="Times New Roman"/>
              </a:rPr>
              <a:t>y</a:t>
            </a:r>
            <a:r>
              <a:rPr sz="2200" spc="-5" dirty="0">
                <a:solidFill>
                  <a:srgbClr val="595959"/>
                </a:solidFill>
                <a:latin typeface="Times New Roman"/>
                <a:cs typeface="Times New Roman"/>
              </a:rPr>
              <a:t>e</a:t>
            </a:r>
            <a:r>
              <a:rPr sz="2200" spc="-10" dirty="0">
                <a:solidFill>
                  <a:srgbClr val="595959"/>
                </a:solidFill>
                <a:latin typeface="Times New Roman"/>
                <a:cs typeface="Times New Roman"/>
              </a:rPr>
              <a:t>s</a:t>
            </a:r>
            <a:r>
              <a:rPr sz="2200" dirty="0">
                <a:solidFill>
                  <a:srgbClr val="595959"/>
                </a:solidFill>
                <a:latin typeface="Times New Roman"/>
                <a:cs typeface="Times New Roman"/>
              </a:rPr>
              <a:t>’</a:t>
            </a:r>
            <a:r>
              <a:rPr sz="2200" spc="-160" dirty="0">
                <a:solidFill>
                  <a:srgbClr val="595959"/>
                </a:solidFill>
                <a:latin typeface="Times New Roman"/>
                <a:cs typeface="Times New Roman"/>
              </a:rPr>
              <a:t> </a:t>
            </a:r>
            <a:r>
              <a:rPr sz="2200" dirty="0">
                <a:solidFill>
                  <a:srgbClr val="595959"/>
                </a:solidFill>
                <a:latin typeface="Times New Roman"/>
                <a:cs typeface="Times New Roman"/>
              </a:rPr>
              <a:t>rul</a:t>
            </a:r>
            <a:r>
              <a:rPr sz="2200" spc="-5" dirty="0">
                <a:solidFill>
                  <a:srgbClr val="595959"/>
                </a:solidFill>
                <a:latin typeface="Times New Roman"/>
                <a:cs typeface="Times New Roman"/>
              </a:rPr>
              <a:t>e</a:t>
            </a:r>
            <a:r>
              <a:rPr sz="2200" dirty="0">
                <a:solidFill>
                  <a:srgbClr val="595959"/>
                </a:solidFill>
                <a:latin typeface="Times New Roman"/>
                <a:cs typeface="Times New Roman"/>
              </a:rPr>
              <a:t>:</a:t>
            </a:r>
            <a:endParaRPr sz="2200">
              <a:latin typeface="Times New Roman"/>
              <a:cs typeface="Times New Roman"/>
            </a:endParaRPr>
          </a:p>
          <a:p>
            <a:pPr>
              <a:lnSpc>
                <a:spcPct val="100000"/>
              </a:lnSpc>
            </a:pPr>
            <a:endParaRPr sz="2400">
              <a:latin typeface="Times New Roman"/>
              <a:cs typeface="Times New Roman"/>
            </a:endParaRPr>
          </a:p>
          <a:p>
            <a:pPr marL="12700" marR="5080">
              <a:lnSpc>
                <a:spcPts val="2600"/>
              </a:lnSpc>
              <a:spcBef>
                <a:spcPts val="1520"/>
              </a:spcBef>
            </a:pPr>
            <a:r>
              <a:rPr sz="2200" spc="-5" dirty="0">
                <a:solidFill>
                  <a:srgbClr val="595959"/>
                </a:solidFill>
                <a:latin typeface="Times New Roman"/>
                <a:cs typeface="Times New Roman"/>
              </a:rPr>
              <a:t>Note that</a:t>
            </a:r>
            <a:r>
              <a:rPr sz="2200" spc="5" dirty="0">
                <a:solidFill>
                  <a:srgbClr val="595959"/>
                </a:solidFill>
                <a:latin typeface="Times New Roman"/>
                <a:cs typeface="Times New Roman"/>
              </a:rPr>
              <a:t> </a:t>
            </a:r>
            <a:r>
              <a:rPr sz="2200" dirty="0">
                <a:solidFill>
                  <a:srgbClr val="595959"/>
                </a:solidFill>
                <a:latin typeface="Times New Roman"/>
                <a:cs typeface="Times New Roman"/>
              </a:rPr>
              <a:t>this</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5" dirty="0">
                <a:solidFill>
                  <a:srgbClr val="595959"/>
                </a:solidFill>
                <a:latin typeface="Times New Roman"/>
                <a:cs typeface="Times New Roman"/>
              </a:rPr>
              <a:t> using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conditional</a:t>
            </a:r>
            <a:r>
              <a:rPr sz="2200" spc="5" dirty="0">
                <a:solidFill>
                  <a:srgbClr val="595959"/>
                </a:solidFill>
                <a:latin typeface="Times New Roman"/>
                <a:cs typeface="Times New Roman"/>
              </a:rPr>
              <a:t> </a:t>
            </a:r>
            <a:r>
              <a:rPr sz="2200" spc="-15" dirty="0">
                <a:solidFill>
                  <a:srgbClr val="595959"/>
                </a:solidFill>
                <a:latin typeface="Times New Roman"/>
                <a:cs typeface="Times New Roman"/>
              </a:rPr>
              <a:t>probability,</a:t>
            </a:r>
            <a:r>
              <a:rPr sz="2200" dirty="0">
                <a:solidFill>
                  <a:srgbClr val="595959"/>
                </a:solidFill>
                <a:latin typeface="Times New Roman"/>
                <a:cs typeface="Times New Roman"/>
              </a:rPr>
              <a:t> </a:t>
            </a:r>
            <a:r>
              <a:rPr sz="2200" spc="-5" dirty="0">
                <a:solidFill>
                  <a:srgbClr val="595959"/>
                </a:solidFill>
                <a:latin typeface="Times New Roman"/>
                <a:cs typeface="Times New Roman"/>
              </a:rPr>
              <a:t>given</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tag </a:t>
            </a:r>
            <a:r>
              <a:rPr sz="2200" dirty="0">
                <a:solidFill>
                  <a:srgbClr val="595959"/>
                </a:solidFill>
                <a:latin typeface="Times New Roman"/>
                <a:cs typeface="Times New Roman"/>
              </a:rPr>
              <a:t> </a:t>
            </a:r>
            <a:r>
              <a:rPr sz="2200" spc="-5" dirty="0">
                <a:solidFill>
                  <a:srgbClr val="595959"/>
                </a:solidFill>
                <a:latin typeface="Times New Roman"/>
                <a:cs typeface="Times New Roman"/>
              </a:rPr>
              <a:t>sequence,</a:t>
            </a:r>
            <a:r>
              <a:rPr sz="2200" dirty="0">
                <a:solidFill>
                  <a:srgbClr val="595959"/>
                </a:solidFill>
                <a:latin typeface="Times New Roman"/>
                <a:cs typeface="Times New Roman"/>
              </a:rPr>
              <a:t> </a:t>
            </a:r>
            <a:r>
              <a:rPr sz="2200" spc="-5" dirty="0">
                <a:solidFill>
                  <a:srgbClr val="595959"/>
                </a:solidFill>
                <a:latin typeface="Times New Roman"/>
                <a:cs typeface="Times New Roman"/>
              </a:rPr>
              <a:t>what</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most</a:t>
            </a:r>
            <a:r>
              <a:rPr sz="2200" dirty="0">
                <a:solidFill>
                  <a:srgbClr val="595959"/>
                </a:solidFill>
                <a:latin typeface="Times New Roman"/>
                <a:cs typeface="Times New Roman"/>
              </a:rPr>
              <a:t> </a:t>
            </a:r>
            <a:r>
              <a:rPr sz="2200" spc="-5" dirty="0">
                <a:solidFill>
                  <a:srgbClr val="595959"/>
                </a:solidFill>
                <a:latin typeface="Times New Roman"/>
                <a:cs typeface="Times New Roman"/>
              </a:rPr>
              <a:t>likely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sequence with</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those tags.</a:t>
            </a:r>
            <a:endParaRPr sz="2200">
              <a:latin typeface="Times New Roman"/>
              <a:cs typeface="Times New Roman"/>
            </a:endParaRPr>
          </a:p>
          <a:p>
            <a:pPr marL="49530">
              <a:lnSpc>
                <a:spcPct val="100000"/>
              </a:lnSpc>
              <a:spcBef>
                <a:spcPts val="58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10" dirty="0">
                <a:solidFill>
                  <a:srgbClr val="595959"/>
                </a:solidFill>
                <a:latin typeface="Times New Roman"/>
                <a:cs typeface="Times New Roman"/>
              </a:rPr>
              <a:t>Eliminate</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5" dirty="0">
                <a:solidFill>
                  <a:srgbClr val="595959"/>
                </a:solidFill>
                <a:latin typeface="Times New Roman"/>
                <a:cs typeface="Times New Roman"/>
              </a:rPr>
              <a:t>denominator,</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as</a:t>
            </a:r>
            <a:r>
              <a:rPr sz="2000" dirty="0">
                <a:solidFill>
                  <a:srgbClr val="595959"/>
                </a:solidFill>
                <a:latin typeface="Times New Roman"/>
                <a:cs typeface="Times New Roman"/>
              </a:rPr>
              <a:t> </a:t>
            </a:r>
            <a:r>
              <a:rPr sz="2000" spc="-5" dirty="0">
                <a:solidFill>
                  <a:srgbClr val="595959"/>
                </a:solidFill>
                <a:latin typeface="Times New Roman"/>
                <a:cs typeface="Times New Roman"/>
              </a:rPr>
              <a:t>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same for</a:t>
            </a:r>
            <a:r>
              <a:rPr sz="2000" dirty="0">
                <a:solidFill>
                  <a:srgbClr val="595959"/>
                </a:solidFill>
                <a:latin typeface="Times New Roman"/>
                <a:cs typeface="Times New Roman"/>
              </a:rPr>
              <a:t> </a:t>
            </a:r>
            <a:r>
              <a:rPr sz="2000" spc="-5" dirty="0">
                <a:solidFill>
                  <a:srgbClr val="595959"/>
                </a:solidFill>
                <a:latin typeface="Times New Roman"/>
                <a:cs typeface="Times New Roman"/>
              </a:rPr>
              <a:t>every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sequence.</a:t>
            </a:r>
            <a:endParaRPr sz="2000">
              <a:latin typeface="Times New Roman"/>
              <a:cs typeface="Times New Roman"/>
            </a:endParaRPr>
          </a:p>
        </p:txBody>
      </p:sp>
      <p:pic>
        <p:nvPicPr>
          <p:cNvPr id="4" name="object 4"/>
          <p:cNvPicPr/>
          <p:nvPr/>
        </p:nvPicPr>
        <p:blipFill>
          <a:blip r:embed="rId2" cstate="print"/>
          <a:stretch>
            <a:fillRect/>
          </a:stretch>
        </p:blipFill>
        <p:spPr>
          <a:xfrm>
            <a:off x="3414776" y="2239650"/>
            <a:ext cx="2200656" cy="626099"/>
          </a:xfrm>
          <a:prstGeom prst="rect">
            <a:avLst/>
          </a:prstGeom>
        </p:spPr>
      </p:pic>
      <p:pic>
        <p:nvPicPr>
          <p:cNvPr id="5" name="object 5"/>
          <p:cNvPicPr/>
          <p:nvPr/>
        </p:nvPicPr>
        <p:blipFill>
          <a:blip r:embed="rId3" cstate="print"/>
          <a:stretch>
            <a:fillRect/>
          </a:stretch>
        </p:blipFill>
        <p:spPr>
          <a:xfrm>
            <a:off x="3455894" y="2971800"/>
            <a:ext cx="2686174" cy="768831"/>
          </a:xfrm>
          <a:prstGeom prst="rect">
            <a:avLst/>
          </a:prstGeom>
        </p:spPr>
      </p:pic>
      <p:pic>
        <p:nvPicPr>
          <p:cNvPr id="6" name="object 6"/>
          <p:cNvPicPr/>
          <p:nvPr/>
        </p:nvPicPr>
        <p:blipFill>
          <a:blip r:embed="rId4" cstate="print"/>
          <a:stretch>
            <a:fillRect/>
          </a:stretch>
        </p:blipFill>
        <p:spPr>
          <a:xfrm>
            <a:off x="2404533" y="5676900"/>
            <a:ext cx="3894666" cy="685800"/>
          </a:xfrm>
          <a:prstGeom prst="rect">
            <a:avLst/>
          </a:prstGeom>
        </p:spPr>
      </p:pic>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709795" cy="665480"/>
          </a:xfrm>
          <a:prstGeom prst="rect">
            <a:avLst/>
          </a:prstGeom>
        </p:spPr>
        <p:txBody>
          <a:bodyPr vert="horz" wrap="square" lIns="0" tIns="12700" rIns="0" bIns="0" rtlCol="0">
            <a:spAutoFit/>
          </a:bodyPr>
          <a:lstStyle/>
          <a:p>
            <a:pPr marL="12700">
              <a:lnSpc>
                <a:spcPct val="100000"/>
              </a:lnSpc>
              <a:spcBef>
                <a:spcPts val="100"/>
              </a:spcBef>
            </a:pPr>
            <a:r>
              <a:rPr spc="85" dirty="0"/>
              <a:t>Likelihood</a:t>
            </a:r>
            <a:r>
              <a:rPr spc="170" dirty="0"/>
              <a:t> </a:t>
            </a:r>
            <a:r>
              <a:rPr spc="65" dirty="0"/>
              <a:t>and</a:t>
            </a:r>
            <a:r>
              <a:rPr spc="175" dirty="0"/>
              <a:t> </a:t>
            </a:r>
            <a:r>
              <a:rPr spc="75" dirty="0"/>
              <a:t>Prior</a:t>
            </a:r>
          </a:p>
        </p:txBody>
      </p:sp>
      <p:sp>
        <p:nvSpPr>
          <p:cNvPr id="3" name="object 3"/>
          <p:cNvSpPr txBox="1"/>
          <p:nvPr/>
        </p:nvSpPr>
        <p:spPr>
          <a:xfrm>
            <a:off x="857230" y="1945562"/>
            <a:ext cx="6983095" cy="3243580"/>
          </a:xfrm>
          <a:prstGeom prst="rect">
            <a:avLst/>
          </a:prstGeom>
        </p:spPr>
        <p:txBody>
          <a:bodyPr vert="horz" wrap="square" lIns="0" tIns="11430" rIns="0" bIns="0" rtlCol="0">
            <a:spAutoFit/>
          </a:bodyPr>
          <a:lstStyle/>
          <a:p>
            <a:pPr marL="149225" marR="4647565" indent="-137160">
              <a:lnSpc>
                <a:spcPct val="100400"/>
              </a:lnSpc>
              <a:spcBef>
                <a:spcPts val="90"/>
              </a:spcBef>
            </a:pPr>
            <a:r>
              <a:rPr sz="2200" spc="-15" dirty="0">
                <a:solidFill>
                  <a:srgbClr val="002060"/>
                </a:solidFill>
                <a:latin typeface="Impact"/>
                <a:cs typeface="Impact"/>
              </a:rPr>
              <a:t>­</a:t>
            </a:r>
            <a:r>
              <a:rPr sz="2200" spc="40" dirty="0">
                <a:solidFill>
                  <a:srgbClr val="002060"/>
                </a:solidFill>
                <a:latin typeface="Impact"/>
                <a:cs typeface="Impact"/>
              </a:rPr>
              <a:t> </a:t>
            </a:r>
            <a:r>
              <a:rPr sz="2200" spc="-75" dirty="0">
                <a:solidFill>
                  <a:srgbClr val="595959"/>
                </a:solidFill>
                <a:latin typeface="Times New Roman"/>
                <a:cs typeface="Times New Roman"/>
              </a:rPr>
              <a:t>To</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further</a:t>
            </a:r>
            <a:r>
              <a:rPr sz="2200" spc="-15" dirty="0">
                <a:solidFill>
                  <a:srgbClr val="595959"/>
                </a:solidFill>
                <a:latin typeface="Times New Roman"/>
                <a:cs typeface="Times New Roman"/>
              </a:rPr>
              <a:t> </a:t>
            </a:r>
            <a:r>
              <a:rPr sz="2200" spc="-20" dirty="0">
                <a:solidFill>
                  <a:srgbClr val="595959"/>
                </a:solidFill>
                <a:latin typeface="Times New Roman"/>
                <a:cs typeface="Times New Roman"/>
              </a:rPr>
              <a:t>simplify. </a:t>
            </a:r>
            <a:r>
              <a:rPr sz="2200" spc="-535" dirty="0">
                <a:solidFill>
                  <a:srgbClr val="595959"/>
                </a:solidFill>
                <a:latin typeface="Times New Roman"/>
                <a:cs typeface="Times New Roman"/>
              </a:rPr>
              <a:t> </a:t>
            </a:r>
            <a:r>
              <a:rPr sz="2200" dirty="0">
                <a:solidFill>
                  <a:srgbClr val="595959"/>
                </a:solidFill>
                <a:latin typeface="Times New Roman"/>
                <a:cs typeface="Times New Roman"/>
              </a:rPr>
              <a:t>look </a:t>
            </a:r>
            <a:r>
              <a:rPr sz="2200" spc="-5" dirty="0">
                <a:solidFill>
                  <a:srgbClr val="595959"/>
                </a:solidFill>
                <a:latin typeface="Times New Roman"/>
                <a:cs typeface="Times New Roman"/>
              </a:rPr>
              <a:t>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two </a:t>
            </a:r>
            <a:r>
              <a:rPr sz="2200" dirty="0">
                <a:solidFill>
                  <a:srgbClr val="595959"/>
                </a:solidFill>
                <a:latin typeface="Times New Roman"/>
                <a:cs typeface="Times New Roman"/>
              </a:rPr>
              <a:t> </a:t>
            </a:r>
            <a:r>
              <a:rPr sz="2200" spc="-5" dirty="0">
                <a:solidFill>
                  <a:srgbClr val="595959"/>
                </a:solidFill>
                <a:latin typeface="Times New Roman"/>
                <a:cs typeface="Times New Roman"/>
              </a:rPr>
              <a:t>probabilities</a:t>
            </a:r>
            <a:endParaRPr sz="2200">
              <a:latin typeface="Times New Roman"/>
              <a:cs typeface="Times New Roman"/>
            </a:endParaRPr>
          </a:p>
          <a:p>
            <a:pPr marL="149225" marR="26670" indent="-137160">
              <a:lnSpc>
                <a:spcPct val="102299"/>
              </a:lnSpc>
              <a:spcBef>
                <a:spcPts val="894"/>
              </a:spcBef>
            </a:pPr>
            <a:r>
              <a:rPr sz="2200" spc="-15" dirty="0">
                <a:solidFill>
                  <a:srgbClr val="002060"/>
                </a:solidFill>
                <a:latin typeface="Impact"/>
                <a:cs typeface="Impact"/>
              </a:rPr>
              <a:t>­ </a:t>
            </a:r>
            <a:r>
              <a:rPr sz="2200" dirty="0">
                <a:solidFill>
                  <a:srgbClr val="595959"/>
                </a:solidFill>
                <a:latin typeface="Times New Roman"/>
                <a:cs typeface="Times New Roman"/>
              </a:rPr>
              <a:t>Likelihood: </a:t>
            </a:r>
            <a:r>
              <a:rPr sz="2200" spc="-5" dirty="0">
                <a:solidFill>
                  <a:srgbClr val="595959"/>
                </a:solidFill>
                <a:latin typeface="Times New Roman"/>
                <a:cs typeface="Times New Roman"/>
              </a:rPr>
              <a:t>Assume that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probability </a:t>
            </a:r>
            <a:r>
              <a:rPr sz="2200" dirty="0">
                <a:solidFill>
                  <a:srgbClr val="595959"/>
                </a:solidFill>
                <a:latin typeface="Times New Roman"/>
                <a:cs typeface="Times New Roman"/>
              </a:rPr>
              <a:t>of the </a:t>
            </a:r>
            <a:r>
              <a:rPr sz="2200" spc="-5" dirty="0">
                <a:solidFill>
                  <a:srgbClr val="595959"/>
                </a:solidFill>
                <a:latin typeface="Times New Roman"/>
                <a:cs typeface="Times New Roman"/>
              </a:rPr>
              <a:t>word depends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only</a:t>
            </a:r>
            <a:r>
              <a:rPr sz="2200" spc="-5" dirty="0">
                <a:solidFill>
                  <a:srgbClr val="595959"/>
                </a:solidFill>
                <a:latin typeface="Times New Roman"/>
                <a:cs typeface="Times New Roman"/>
              </a:rPr>
              <a:t> </a:t>
            </a:r>
            <a:r>
              <a:rPr sz="2200" dirty="0">
                <a:solidFill>
                  <a:srgbClr val="595959"/>
                </a:solidFill>
                <a:latin typeface="Times New Roman"/>
                <a:cs typeface="Times New Roman"/>
              </a:rPr>
              <a:t>on its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tag.</a:t>
            </a:r>
            <a:endParaRPr sz="2200">
              <a:latin typeface="Times New Roman"/>
              <a:cs typeface="Times New Roman"/>
            </a:endParaRPr>
          </a:p>
          <a:p>
            <a:pPr>
              <a:lnSpc>
                <a:spcPct val="100000"/>
              </a:lnSpc>
            </a:pPr>
            <a:endParaRPr sz="2400">
              <a:latin typeface="Times New Roman"/>
              <a:cs typeface="Times New Roman"/>
            </a:endParaRPr>
          </a:p>
          <a:p>
            <a:pPr>
              <a:lnSpc>
                <a:spcPct val="100000"/>
              </a:lnSpc>
              <a:spcBef>
                <a:spcPts val="10"/>
              </a:spcBef>
            </a:pPr>
            <a:endParaRPr sz="2550">
              <a:latin typeface="Times New Roman"/>
              <a:cs typeface="Times New Roman"/>
            </a:endParaRPr>
          </a:p>
          <a:p>
            <a:pPr marL="149225" marR="5080" indent="-137160">
              <a:lnSpc>
                <a:spcPct val="102299"/>
              </a:lnSpc>
            </a:pPr>
            <a:r>
              <a:rPr sz="2200" spc="-15" dirty="0">
                <a:solidFill>
                  <a:srgbClr val="002060"/>
                </a:solidFill>
                <a:latin typeface="Impact"/>
                <a:cs typeface="Impact"/>
              </a:rPr>
              <a:t>­</a:t>
            </a:r>
            <a:r>
              <a:rPr sz="2200" spc="55" dirty="0">
                <a:solidFill>
                  <a:srgbClr val="002060"/>
                </a:solidFill>
                <a:latin typeface="Impact"/>
                <a:cs typeface="Impact"/>
              </a:rPr>
              <a:t> </a:t>
            </a:r>
            <a:r>
              <a:rPr sz="2200" dirty="0">
                <a:solidFill>
                  <a:srgbClr val="595959"/>
                </a:solidFill>
                <a:latin typeface="Times New Roman"/>
                <a:cs typeface="Times New Roman"/>
              </a:rPr>
              <a:t>Prior: </a:t>
            </a:r>
            <a:r>
              <a:rPr sz="2200" spc="-5" dirty="0">
                <a:solidFill>
                  <a:srgbClr val="595959"/>
                </a:solidFill>
                <a:latin typeface="Times New Roman"/>
                <a:cs typeface="Times New Roman"/>
              </a:rPr>
              <a:t>Make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bigram</a:t>
            </a:r>
            <a:r>
              <a:rPr sz="2200" dirty="0">
                <a:solidFill>
                  <a:srgbClr val="595959"/>
                </a:solidFill>
                <a:latin typeface="Times New Roman"/>
                <a:cs typeface="Times New Roman"/>
              </a:rPr>
              <a:t> </a:t>
            </a:r>
            <a:r>
              <a:rPr sz="2200" spc="-5" dirty="0">
                <a:solidFill>
                  <a:srgbClr val="595959"/>
                </a:solidFill>
                <a:latin typeface="Times New Roman"/>
                <a:cs typeface="Times New Roman"/>
              </a:rPr>
              <a:t>assumption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tag</a:t>
            </a:r>
            <a:r>
              <a:rPr sz="2200" dirty="0">
                <a:solidFill>
                  <a:srgbClr val="595959"/>
                </a:solidFill>
                <a:latin typeface="Times New Roman"/>
                <a:cs typeface="Times New Roman"/>
              </a:rPr>
              <a:t> only </a:t>
            </a:r>
            <a:r>
              <a:rPr sz="2200" spc="-5" dirty="0">
                <a:solidFill>
                  <a:srgbClr val="595959"/>
                </a:solidFill>
                <a:latin typeface="Times New Roman"/>
                <a:cs typeface="Times New Roman"/>
              </a:rPr>
              <a:t>depends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previous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tag.</a:t>
            </a:r>
            <a:endParaRPr sz="2200">
              <a:latin typeface="Times New Roman"/>
              <a:cs typeface="Times New Roman"/>
            </a:endParaRPr>
          </a:p>
        </p:txBody>
      </p:sp>
      <p:pic>
        <p:nvPicPr>
          <p:cNvPr id="4" name="object 4"/>
          <p:cNvPicPr/>
          <p:nvPr/>
        </p:nvPicPr>
        <p:blipFill>
          <a:blip r:embed="rId2" cstate="print"/>
          <a:stretch>
            <a:fillRect/>
          </a:stretch>
        </p:blipFill>
        <p:spPr>
          <a:xfrm>
            <a:off x="4004702" y="2076450"/>
            <a:ext cx="2656035" cy="800100"/>
          </a:xfrm>
          <a:prstGeom prst="rect">
            <a:avLst/>
          </a:prstGeom>
        </p:spPr>
      </p:pic>
      <p:pic>
        <p:nvPicPr>
          <p:cNvPr id="5" name="object 5"/>
          <p:cNvPicPr/>
          <p:nvPr/>
        </p:nvPicPr>
        <p:blipFill>
          <a:blip r:embed="rId3" cstate="print"/>
          <a:stretch>
            <a:fillRect/>
          </a:stretch>
        </p:blipFill>
        <p:spPr>
          <a:xfrm>
            <a:off x="2907325" y="3930440"/>
            <a:ext cx="2989520" cy="583641"/>
          </a:xfrm>
          <a:prstGeom prst="rect">
            <a:avLst/>
          </a:prstGeom>
        </p:spPr>
      </p:pic>
      <p:grpSp>
        <p:nvGrpSpPr>
          <p:cNvPr id="6" name="object 6"/>
          <p:cNvGrpSpPr/>
          <p:nvPr/>
        </p:nvGrpSpPr>
        <p:grpSpPr>
          <a:xfrm>
            <a:off x="1968500" y="5248965"/>
            <a:ext cx="5029200" cy="1189990"/>
            <a:chOff x="1968500" y="5248965"/>
            <a:chExt cx="5029200" cy="1189990"/>
          </a:xfrm>
        </p:grpSpPr>
        <p:pic>
          <p:nvPicPr>
            <p:cNvPr id="7" name="object 7"/>
            <p:cNvPicPr/>
            <p:nvPr/>
          </p:nvPicPr>
          <p:blipFill>
            <a:blip r:embed="rId4" cstate="print"/>
            <a:stretch>
              <a:fillRect/>
            </a:stretch>
          </p:blipFill>
          <p:spPr>
            <a:xfrm>
              <a:off x="3406011" y="5248965"/>
              <a:ext cx="2135914" cy="579782"/>
            </a:xfrm>
            <a:prstGeom prst="rect">
              <a:avLst/>
            </a:prstGeom>
          </p:spPr>
        </p:pic>
        <p:pic>
          <p:nvPicPr>
            <p:cNvPr id="8" name="object 8"/>
            <p:cNvPicPr/>
            <p:nvPr/>
          </p:nvPicPr>
          <p:blipFill>
            <a:blip r:embed="rId5" cstate="print"/>
            <a:stretch>
              <a:fillRect/>
            </a:stretch>
          </p:blipFill>
          <p:spPr>
            <a:xfrm>
              <a:off x="1968500" y="5816600"/>
              <a:ext cx="5029200" cy="622300"/>
            </a:xfrm>
            <a:prstGeom prst="rect">
              <a:avLst/>
            </a:prstGeom>
          </p:spPr>
        </p:pic>
      </p:grpSp>
      <p:sp>
        <p:nvSpPr>
          <p:cNvPr id="9" name="object 9"/>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0" name="object 10"/>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7569" y="5026177"/>
            <a:ext cx="5214620" cy="1300480"/>
          </a:xfrm>
          <a:prstGeom prst="rect">
            <a:avLst/>
          </a:prstGeom>
        </p:spPr>
        <p:txBody>
          <a:bodyPr vert="horz" wrap="square" lIns="0" tIns="30480" rIns="0" bIns="0" rtlCol="0">
            <a:spAutoFit/>
          </a:bodyPr>
          <a:lstStyle/>
          <a:p>
            <a:pPr marL="12700" marR="5080" indent="13970">
              <a:lnSpc>
                <a:spcPts val="5000"/>
              </a:lnSpc>
              <a:spcBef>
                <a:spcPts val="240"/>
              </a:spcBef>
            </a:pPr>
            <a:r>
              <a:rPr sz="4200" spc="180" dirty="0">
                <a:solidFill>
                  <a:srgbClr val="EE5612"/>
                </a:solidFill>
                <a:latin typeface="Times New Roman"/>
                <a:cs typeface="Times New Roman"/>
              </a:rPr>
              <a:t>Part-of-Speech</a:t>
            </a:r>
            <a:r>
              <a:rPr sz="4200" spc="345" dirty="0">
                <a:solidFill>
                  <a:srgbClr val="EE5612"/>
                </a:solidFill>
                <a:latin typeface="Times New Roman"/>
                <a:cs typeface="Times New Roman"/>
              </a:rPr>
              <a:t> </a:t>
            </a:r>
            <a:r>
              <a:rPr sz="4200" spc="200" dirty="0">
                <a:solidFill>
                  <a:srgbClr val="EE5612"/>
                </a:solidFill>
                <a:latin typeface="Times New Roman"/>
                <a:cs typeface="Times New Roman"/>
              </a:rPr>
              <a:t>(POS) </a:t>
            </a:r>
            <a:r>
              <a:rPr sz="4200" spc="-1035" dirty="0">
                <a:solidFill>
                  <a:srgbClr val="EE5612"/>
                </a:solidFill>
                <a:latin typeface="Times New Roman"/>
                <a:cs typeface="Times New Roman"/>
              </a:rPr>
              <a:t> </a:t>
            </a:r>
            <a:r>
              <a:rPr sz="4200" spc="135" dirty="0">
                <a:solidFill>
                  <a:srgbClr val="EE5612"/>
                </a:solidFill>
                <a:latin typeface="Times New Roman"/>
                <a:cs typeface="Times New Roman"/>
              </a:rPr>
              <a:t>Tagging:</a:t>
            </a:r>
            <a:r>
              <a:rPr sz="4200" spc="335" dirty="0">
                <a:solidFill>
                  <a:srgbClr val="EE5612"/>
                </a:solidFill>
                <a:latin typeface="Times New Roman"/>
                <a:cs typeface="Times New Roman"/>
              </a:rPr>
              <a:t> </a:t>
            </a:r>
            <a:r>
              <a:rPr sz="4200" spc="180" dirty="0">
                <a:solidFill>
                  <a:srgbClr val="EE5612"/>
                </a:solidFill>
                <a:latin typeface="Times New Roman"/>
                <a:cs typeface="Times New Roman"/>
              </a:rPr>
              <a:t>Introduction</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506845" cy="665480"/>
          </a:xfrm>
          <a:prstGeom prst="rect">
            <a:avLst/>
          </a:prstGeom>
        </p:spPr>
        <p:txBody>
          <a:bodyPr vert="horz" wrap="square" lIns="0" tIns="12700" rIns="0" bIns="0" rtlCol="0">
            <a:spAutoFit/>
          </a:bodyPr>
          <a:lstStyle/>
          <a:p>
            <a:pPr marL="12700">
              <a:lnSpc>
                <a:spcPct val="100000"/>
              </a:lnSpc>
              <a:spcBef>
                <a:spcPts val="100"/>
              </a:spcBef>
            </a:pPr>
            <a:r>
              <a:rPr spc="-30" dirty="0"/>
              <a:t>Two</a:t>
            </a:r>
            <a:r>
              <a:rPr spc="190" dirty="0"/>
              <a:t> </a:t>
            </a:r>
            <a:r>
              <a:rPr spc="70" dirty="0"/>
              <a:t>Sets</a:t>
            </a:r>
            <a:r>
              <a:rPr spc="195" dirty="0"/>
              <a:t> </a:t>
            </a:r>
            <a:r>
              <a:rPr spc="50" dirty="0"/>
              <a:t>of</a:t>
            </a:r>
            <a:r>
              <a:rPr spc="195" dirty="0"/>
              <a:t> </a:t>
            </a:r>
            <a:r>
              <a:rPr spc="85" dirty="0"/>
              <a:t>Probabilities</a:t>
            </a:r>
            <a:r>
              <a:rPr spc="195" dirty="0"/>
              <a:t> </a:t>
            </a:r>
            <a:r>
              <a:rPr spc="65" dirty="0"/>
              <a:t>(1)</a:t>
            </a:r>
          </a:p>
        </p:txBody>
      </p:sp>
      <p:sp>
        <p:nvSpPr>
          <p:cNvPr id="3" name="object 3"/>
          <p:cNvSpPr txBox="1"/>
          <p:nvPr/>
        </p:nvSpPr>
        <p:spPr>
          <a:xfrm>
            <a:off x="894286" y="1821911"/>
            <a:ext cx="6449060" cy="2522220"/>
          </a:xfrm>
          <a:prstGeom prst="rect">
            <a:avLst/>
          </a:prstGeom>
        </p:spPr>
        <p:txBody>
          <a:bodyPr vert="horz" wrap="square" lIns="0" tIns="121920" rIns="0" bIns="0" rtlCol="0">
            <a:spAutoFit/>
          </a:bodyPr>
          <a:lstStyle/>
          <a:p>
            <a:pPr marL="25400">
              <a:lnSpc>
                <a:spcPct val="100000"/>
              </a:lnSpc>
              <a:spcBef>
                <a:spcPts val="960"/>
              </a:spcBef>
            </a:pPr>
            <a:r>
              <a:rPr sz="2200" spc="-55" dirty="0">
                <a:solidFill>
                  <a:srgbClr val="595959"/>
                </a:solidFill>
                <a:latin typeface="Times New Roman"/>
                <a:cs typeface="Times New Roman"/>
              </a:rPr>
              <a:t>Tag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transition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probabilities </a:t>
            </a:r>
            <a:r>
              <a:rPr sz="2200" i="1" spc="-5" dirty="0">
                <a:solidFill>
                  <a:srgbClr val="595959"/>
                </a:solidFill>
                <a:latin typeface="Times New Roman"/>
                <a:cs typeface="Times New Roman"/>
              </a:rPr>
              <a:t>P</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t</a:t>
            </a:r>
            <a:r>
              <a:rPr sz="2250" i="1" spc="-7" baseline="-18518" dirty="0">
                <a:solidFill>
                  <a:srgbClr val="595959"/>
                </a:solidFill>
                <a:latin typeface="Times New Roman"/>
                <a:cs typeface="Times New Roman"/>
              </a:rPr>
              <a:t>i</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t</a:t>
            </a:r>
            <a:r>
              <a:rPr sz="2250" i="1" spc="-7" baseline="-18518" dirty="0">
                <a:solidFill>
                  <a:srgbClr val="595959"/>
                </a:solidFill>
                <a:latin typeface="Times New Roman"/>
                <a:cs typeface="Times New Roman"/>
              </a:rPr>
              <a:t>i</a:t>
            </a:r>
            <a:r>
              <a:rPr sz="2250" i="1" spc="-22" baseline="-18518" dirty="0">
                <a:solidFill>
                  <a:srgbClr val="595959"/>
                </a:solidFill>
                <a:latin typeface="Times New Roman"/>
                <a:cs typeface="Times New Roman"/>
              </a:rPr>
              <a:t> </a:t>
            </a:r>
            <a:r>
              <a:rPr sz="2200" dirty="0">
                <a:solidFill>
                  <a:srgbClr val="595959"/>
                </a:solidFill>
                <a:latin typeface="Times New Roman"/>
                <a:cs typeface="Times New Roman"/>
              </a:rPr>
              <a:t>–</a:t>
            </a:r>
            <a:r>
              <a:rPr sz="2200" spc="5" dirty="0">
                <a:solidFill>
                  <a:srgbClr val="595959"/>
                </a:solidFill>
                <a:latin typeface="Times New Roman"/>
                <a:cs typeface="Times New Roman"/>
              </a:rPr>
              <a:t> </a:t>
            </a:r>
            <a:r>
              <a:rPr sz="2200" dirty="0">
                <a:solidFill>
                  <a:srgbClr val="595959"/>
                </a:solidFill>
                <a:latin typeface="Times New Roman"/>
                <a:cs typeface="Times New Roman"/>
              </a:rPr>
              <a:t>1)</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t>
            </a:r>
            <a:r>
              <a:rPr sz="2200" spc="-5" dirty="0">
                <a:solidFill>
                  <a:srgbClr val="CC0000"/>
                </a:solidFill>
                <a:latin typeface="Times New Roman"/>
                <a:cs typeface="Times New Roman"/>
              </a:rPr>
              <a:t>priors</a:t>
            </a:r>
            <a:r>
              <a:rPr sz="2200" spc="-5" dirty="0">
                <a:solidFill>
                  <a:srgbClr val="595959"/>
                </a:solidFill>
                <a:latin typeface="Times New Roman"/>
                <a:cs typeface="Times New Roman"/>
              </a:rPr>
              <a:t>)</a:t>
            </a:r>
            <a:endParaRPr sz="2200">
              <a:latin typeface="Times New Roman"/>
              <a:cs typeface="Times New Roman"/>
            </a:endParaRPr>
          </a:p>
          <a:p>
            <a:pPr marL="25400">
              <a:lnSpc>
                <a:spcPct val="100000"/>
              </a:lnSpc>
              <a:spcBef>
                <a:spcPts val="860"/>
              </a:spcBef>
            </a:pPr>
            <a:r>
              <a:rPr sz="2200" spc="-5" dirty="0">
                <a:solidFill>
                  <a:srgbClr val="595959"/>
                </a:solidFill>
                <a:latin typeface="Times New Roman"/>
                <a:cs typeface="Times New Roman"/>
              </a:rPr>
              <a:t>Given</a:t>
            </a:r>
            <a:r>
              <a:rPr sz="2200" dirty="0">
                <a:solidFill>
                  <a:srgbClr val="595959"/>
                </a:solidFill>
                <a:latin typeface="Times New Roman"/>
                <a:cs typeface="Times New Roman"/>
              </a:rPr>
              <a:t> a</a:t>
            </a:r>
            <a:r>
              <a:rPr sz="2200" spc="-5" dirty="0">
                <a:solidFill>
                  <a:srgbClr val="595959"/>
                </a:solidFill>
                <a:latin typeface="Times New Roman"/>
                <a:cs typeface="Times New Roman"/>
              </a:rPr>
              <a:t> tag</a:t>
            </a:r>
            <a:r>
              <a:rPr sz="2200" dirty="0">
                <a:solidFill>
                  <a:srgbClr val="595959"/>
                </a:solidFill>
                <a:latin typeface="Times New Roman"/>
                <a:cs typeface="Times New Roman"/>
              </a:rPr>
              <a:t> </a:t>
            </a:r>
            <a:r>
              <a:rPr sz="2200" i="1" dirty="0">
                <a:solidFill>
                  <a:srgbClr val="595959"/>
                </a:solidFill>
                <a:latin typeface="Times New Roman"/>
                <a:cs typeface="Times New Roman"/>
              </a:rPr>
              <a:t>t</a:t>
            </a:r>
            <a:r>
              <a:rPr sz="2250" i="1" baseline="-18518" dirty="0">
                <a:solidFill>
                  <a:srgbClr val="595959"/>
                </a:solidFill>
                <a:latin typeface="Times New Roman"/>
                <a:cs typeface="Times New Roman"/>
              </a:rPr>
              <a:t>i</a:t>
            </a:r>
            <a:r>
              <a:rPr sz="2250" i="1" spc="-30" baseline="-18518" dirty="0">
                <a:solidFill>
                  <a:srgbClr val="595959"/>
                </a:solidFill>
                <a:latin typeface="Times New Roman"/>
                <a:cs typeface="Times New Roman"/>
              </a:rPr>
              <a:t> </a:t>
            </a:r>
            <a:r>
              <a:rPr sz="2200" dirty="0">
                <a:solidFill>
                  <a:srgbClr val="595959"/>
                </a:solidFill>
                <a:latin typeface="Times New Roman"/>
                <a:cs typeface="Times New Roman"/>
              </a:rPr>
              <a:t>– 1, how</a:t>
            </a:r>
            <a:r>
              <a:rPr sz="2200" spc="-5" dirty="0">
                <a:solidFill>
                  <a:srgbClr val="595959"/>
                </a:solidFill>
                <a:latin typeface="Times New Roman"/>
                <a:cs typeface="Times New Roman"/>
              </a:rPr>
              <a:t> likely</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dirty="0">
                <a:solidFill>
                  <a:srgbClr val="595959"/>
                </a:solidFill>
                <a:latin typeface="Times New Roman"/>
                <a:cs typeface="Times New Roman"/>
              </a:rPr>
              <a:t>it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it 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followed</a:t>
            </a:r>
            <a:r>
              <a:rPr sz="2200" dirty="0">
                <a:solidFill>
                  <a:srgbClr val="595959"/>
                </a:solidFill>
                <a:latin typeface="Times New Roman"/>
                <a:cs typeface="Times New Roman"/>
              </a:rPr>
              <a:t> by </a:t>
            </a:r>
            <a:r>
              <a:rPr sz="2200" i="1" spc="-5" dirty="0">
                <a:solidFill>
                  <a:srgbClr val="595959"/>
                </a:solidFill>
                <a:latin typeface="Times New Roman"/>
                <a:cs typeface="Times New Roman"/>
              </a:rPr>
              <a:t>t</a:t>
            </a:r>
            <a:r>
              <a:rPr sz="2250" i="1" spc="-7" baseline="-18518" dirty="0">
                <a:solidFill>
                  <a:srgbClr val="595959"/>
                </a:solidFill>
                <a:latin typeface="Times New Roman"/>
                <a:cs typeface="Times New Roman"/>
              </a:rPr>
              <a:t>i</a:t>
            </a:r>
            <a:r>
              <a:rPr sz="2200" spc="-5" dirty="0">
                <a:solidFill>
                  <a:srgbClr val="595959"/>
                </a:solidFill>
                <a:latin typeface="Times New Roman"/>
                <a:cs typeface="Times New Roman"/>
              </a:rPr>
              <a:t>?</a:t>
            </a:r>
            <a:endParaRPr sz="2200">
              <a:latin typeface="Times New Roman"/>
              <a:cs typeface="Times New Roman"/>
            </a:endParaRPr>
          </a:p>
          <a:p>
            <a:pPr marL="61594">
              <a:lnSpc>
                <a:spcPct val="100000"/>
              </a:lnSpc>
              <a:spcBef>
                <a:spcPts val="7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Determiners likely</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precede </a:t>
            </a:r>
            <a:r>
              <a:rPr sz="1800" spc="-5" dirty="0">
                <a:solidFill>
                  <a:srgbClr val="595959"/>
                </a:solidFill>
                <a:latin typeface="Times New Roman"/>
                <a:cs typeface="Times New Roman"/>
              </a:rPr>
              <a:t>adjectives</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 nouns</a:t>
            </a:r>
            <a:endParaRPr sz="1800">
              <a:latin typeface="Times New Roman"/>
              <a:cs typeface="Times New Roman"/>
            </a:endParaRPr>
          </a:p>
          <a:p>
            <a:pPr marL="244475">
              <a:lnSpc>
                <a:spcPct val="100000"/>
              </a:lnSpc>
              <a:spcBef>
                <a:spcPts val="1040"/>
              </a:spcBef>
              <a:tabLst>
                <a:tab pos="2397125" algn="l"/>
                <a:tab pos="3008630" algn="l"/>
              </a:tabLst>
            </a:pPr>
            <a:r>
              <a:rPr sz="1800" spc="-10" dirty="0">
                <a:solidFill>
                  <a:srgbClr val="002060"/>
                </a:solidFill>
                <a:latin typeface="Impact"/>
                <a:cs typeface="Impact"/>
              </a:rPr>
              <a:t>­</a:t>
            </a:r>
            <a:r>
              <a:rPr sz="1800" spc="254" dirty="0">
                <a:solidFill>
                  <a:srgbClr val="002060"/>
                </a:solidFill>
                <a:latin typeface="Impact"/>
                <a:cs typeface="Impact"/>
              </a:rPr>
              <a:t> </a:t>
            </a:r>
            <a:r>
              <a:rPr sz="1800" spc="-5" dirty="0">
                <a:solidFill>
                  <a:srgbClr val="595959"/>
                </a:solidFill>
                <a:latin typeface="Times New Roman"/>
                <a:cs typeface="Times New Roman"/>
              </a:rPr>
              <a:t>That/DT</a:t>
            </a:r>
            <a:r>
              <a:rPr sz="1800" spc="-25" dirty="0">
                <a:solidFill>
                  <a:srgbClr val="595959"/>
                </a:solidFill>
                <a:latin typeface="Times New Roman"/>
                <a:cs typeface="Times New Roman"/>
              </a:rPr>
              <a:t> </a:t>
            </a:r>
            <a:r>
              <a:rPr sz="1800" spc="-5" dirty="0">
                <a:solidFill>
                  <a:srgbClr val="595959"/>
                </a:solidFill>
                <a:latin typeface="Times New Roman"/>
                <a:cs typeface="Times New Roman"/>
              </a:rPr>
              <a:t>flight/NN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The/DT</a:t>
            </a:r>
            <a:r>
              <a:rPr sz="1800" spc="-40" dirty="0">
                <a:solidFill>
                  <a:srgbClr val="595959"/>
                </a:solidFill>
                <a:latin typeface="Times New Roman"/>
                <a:cs typeface="Times New Roman"/>
              </a:rPr>
              <a:t> </a:t>
            </a:r>
            <a:r>
              <a:rPr sz="1800" spc="-5" dirty="0">
                <a:solidFill>
                  <a:srgbClr val="595959"/>
                </a:solidFill>
                <a:latin typeface="Times New Roman"/>
                <a:cs typeface="Times New Roman"/>
              </a:rPr>
              <a:t>yellow/JJ</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hat/NN</a:t>
            </a:r>
            <a:endParaRPr sz="1800">
              <a:latin typeface="Times New Roman"/>
              <a:cs typeface="Times New Roman"/>
            </a:endParaRPr>
          </a:p>
          <a:p>
            <a:pPr marL="244475">
              <a:lnSpc>
                <a:spcPct val="100000"/>
              </a:lnSpc>
              <a:spcBef>
                <a:spcPts val="940"/>
              </a:spcBef>
            </a:pPr>
            <a:r>
              <a:rPr sz="1800" spc="-10" dirty="0">
                <a:solidFill>
                  <a:srgbClr val="002060"/>
                </a:solidFill>
                <a:latin typeface="Impact"/>
                <a:cs typeface="Impact"/>
              </a:rPr>
              <a:t>­</a:t>
            </a:r>
            <a:r>
              <a:rPr sz="1800" spc="235" dirty="0">
                <a:solidFill>
                  <a:srgbClr val="002060"/>
                </a:solidFill>
                <a:latin typeface="Impact"/>
                <a:cs typeface="Impact"/>
              </a:rPr>
              <a:t> </a:t>
            </a:r>
            <a:r>
              <a:rPr sz="1800" spc="-5" dirty="0">
                <a:solidFill>
                  <a:srgbClr val="595959"/>
                </a:solidFill>
                <a:latin typeface="Times New Roman"/>
                <a:cs typeface="Times New Roman"/>
              </a:rPr>
              <a:t>So </a:t>
            </a:r>
            <a:r>
              <a:rPr sz="1800" dirty="0">
                <a:solidFill>
                  <a:srgbClr val="595959"/>
                </a:solidFill>
                <a:latin typeface="Times New Roman"/>
                <a:cs typeface="Times New Roman"/>
              </a:rPr>
              <a:t>we expect</a:t>
            </a:r>
            <a:r>
              <a:rPr sz="1800" spc="-5" dirty="0">
                <a:solidFill>
                  <a:srgbClr val="595959"/>
                </a:solidFill>
                <a:latin typeface="Times New Roman"/>
                <a:cs typeface="Times New Roman"/>
              </a:rPr>
              <a:t> </a:t>
            </a:r>
            <a:r>
              <a:rPr sz="1800" i="1" dirty="0">
                <a:solidFill>
                  <a:srgbClr val="595959"/>
                </a:solidFill>
                <a:latin typeface="Times New Roman"/>
                <a:cs typeface="Times New Roman"/>
              </a:rPr>
              <a:t>P</a:t>
            </a:r>
            <a:r>
              <a:rPr sz="1800" dirty="0">
                <a:solidFill>
                  <a:srgbClr val="595959"/>
                </a:solidFill>
                <a:latin typeface="Times New Roman"/>
                <a:cs typeface="Times New Roman"/>
              </a:rPr>
              <a:t>(NN|DT)</a:t>
            </a:r>
            <a:r>
              <a:rPr sz="1800" spc="-5" dirty="0">
                <a:solidFill>
                  <a:srgbClr val="595959"/>
                </a:solidFill>
                <a:latin typeface="Times New Roman"/>
                <a:cs typeface="Times New Roman"/>
              </a:rPr>
              <a:t> </a:t>
            </a:r>
            <a:r>
              <a:rPr sz="1800" dirty="0">
                <a:solidFill>
                  <a:srgbClr val="595959"/>
                </a:solidFill>
                <a:latin typeface="Times New Roman"/>
                <a:cs typeface="Times New Roman"/>
              </a:rPr>
              <a:t>and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(JJ|DT) to </a:t>
            </a:r>
            <a:r>
              <a:rPr sz="1800" dirty="0">
                <a:solidFill>
                  <a:srgbClr val="595959"/>
                </a:solidFill>
                <a:latin typeface="Times New Roman"/>
                <a:cs typeface="Times New Roman"/>
              </a:rPr>
              <a:t>be </a:t>
            </a:r>
            <a:r>
              <a:rPr sz="1800" spc="-5" dirty="0">
                <a:solidFill>
                  <a:srgbClr val="595959"/>
                </a:solidFill>
                <a:latin typeface="Times New Roman"/>
                <a:cs typeface="Times New Roman"/>
              </a:rPr>
              <a:t>high</a:t>
            </a:r>
            <a:endParaRPr sz="1800">
              <a:latin typeface="Times New Roman"/>
              <a:cs typeface="Times New Roman"/>
            </a:endParaRPr>
          </a:p>
          <a:p>
            <a:pPr marL="61594">
              <a:lnSpc>
                <a:spcPct val="100000"/>
              </a:lnSpc>
              <a:spcBef>
                <a:spcPts val="104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Compute </a:t>
            </a:r>
            <a:r>
              <a:rPr sz="2000" i="1" dirty="0">
                <a:solidFill>
                  <a:srgbClr val="595959"/>
                </a:solidFill>
                <a:latin typeface="Times New Roman"/>
                <a:cs typeface="Times New Roman"/>
              </a:rPr>
              <a:t>P</a:t>
            </a:r>
            <a:r>
              <a:rPr sz="2000" dirty="0">
                <a:solidFill>
                  <a:srgbClr val="595959"/>
                </a:solidFill>
                <a:latin typeface="Times New Roman"/>
                <a:cs typeface="Times New Roman"/>
              </a:rPr>
              <a:t>(NN|DT)</a:t>
            </a:r>
            <a:r>
              <a:rPr sz="2000" spc="-10" dirty="0">
                <a:solidFill>
                  <a:srgbClr val="595959"/>
                </a:solidFill>
                <a:latin typeface="Times New Roman"/>
                <a:cs typeface="Times New Roman"/>
              </a:rPr>
              <a:t> </a:t>
            </a:r>
            <a:r>
              <a:rPr sz="2000" dirty="0">
                <a:solidFill>
                  <a:srgbClr val="595959"/>
                </a:solidFill>
                <a:latin typeface="Times New Roman"/>
                <a:cs typeface="Times New Roman"/>
              </a:rPr>
              <a:t>by </a:t>
            </a:r>
            <a:r>
              <a:rPr sz="2000" spc="-5" dirty="0">
                <a:solidFill>
                  <a:srgbClr val="595959"/>
                </a:solidFill>
                <a:latin typeface="Times New Roman"/>
                <a:cs typeface="Times New Roman"/>
              </a:rPr>
              <a:t>counting in </a:t>
            </a:r>
            <a:r>
              <a:rPr sz="2000" dirty="0">
                <a:solidFill>
                  <a:srgbClr val="595959"/>
                </a:solidFill>
                <a:latin typeface="Times New Roman"/>
                <a:cs typeface="Times New Roman"/>
              </a:rPr>
              <a:t>a</a:t>
            </a:r>
            <a:r>
              <a:rPr sz="2000" spc="-5" dirty="0">
                <a:solidFill>
                  <a:srgbClr val="595959"/>
                </a:solidFill>
                <a:latin typeface="Times New Roman"/>
                <a:cs typeface="Times New Roman"/>
              </a:rPr>
              <a:t> labeled corpus:</a:t>
            </a:r>
            <a:endParaRPr sz="2000">
              <a:latin typeface="Times New Roman"/>
              <a:cs typeface="Times New Roman"/>
            </a:endParaRPr>
          </a:p>
        </p:txBody>
      </p:sp>
      <p:sp>
        <p:nvSpPr>
          <p:cNvPr id="4" name="object 4"/>
          <p:cNvSpPr txBox="1"/>
          <p:nvPr/>
        </p:nvSpPr>
        <p:spPr>
          <a:xfrm>
            <a:off x="6061613" y="4938041"/>
            <a:ext cx="1231900" cy="441959"/>
          </a:xfrm>
          <a:prstGeom prst="rect">
            <a:avLst/>
          </a:prstGeom>
        </p:spPr>
        <p:txBody>
          <a:bodyPr vert="horz" wrap="square" lIns="0" tIns="27939" rIns="0" bIns="0" rtlCol="0">
            <a:spAutoFit/>
          </a:bodyPr>
          <a:lstStyle/>
          <a:p>
            <a:pPr marL="12700" marR="5080">
              <a:lnSpc>
                <a:spcPts val="1600"/>
              </a:lnSpc>
              <a:spcBef>
                <a:spcPts val="219"/>
              </a:spcBef>
            </a:pPr>
            <a:r>
              <a:rPr sz="1400" dirty="0">
                <a:solidFill>
                  <a:srgbClr val="5904E1"/>
                </a:solidFill>
                <a:latin typeface="Times New Roman"/>
                <a:cs typeface="Times New Roman"/>
              </a:rPr>
              <a:t>Count</a:t>
            </a:r>
            <a:r>
              <a:rPr sz="1400" spc="-40" dirty="0">
                <a:solidFill>
                  <a:srgbClr val="5904E1"/>
                </a:solidFill>
                <a:latin typeface="Times New Roman"/>
                <a:cs typeface="Times New Roman"/>
              </a:rPr>
              <a:t> </a:t>
            </a:r>
            <a:r>
              <a:rPr sz="1400" dirty="0">
                <a:solidFill>
                  <a:srgbClr val="5904E1"/>
                </a:solidFill>
                <a:latin typeface="Times New Roman"/>
                <a:cs typeface="Times New Roman"/>
              </a:rPr>
              <a:t>of</a:t>
            </a:r>
            <a:r>
              <a:rPr sz="1400" spc="-40" dirty="0">
                <a:solidFill>
                  <a:srgbClr val="5904E1"/>
                </a:solidFill>
                <a:latin typeface="Times New Roman"/>
                <a:cs typeface="Times New Roman"/>
              </a:rPr>
              <a:t> </a:t>
            </a:r>
            <a:r>
              <a:rPr sz="1400" dirty="0">
                <a:solidFill>
                  <a:srgbClr val="5904E1"/>
                </a:solidFill>
                <a:latin typeface="Times New Roman"/>
                <a:cs typeface="Times New Roman"/>
              </a:rPr>
              <a:t>DT</a:t>
            </a:r>
            <a:r>
              <a:rPr sz="1400" spc="-65" dirty="0">
                <a:solidFill>
                  <a:srgbClr val="5904E1"/>
                </a:solidFill>
                <a:latin typeface="Times New Roman"/>
                <a:cs typeface="Times New Roman"/>
              </a:rPr>
              <a:t> </a:t>
            </a:r>
            <a:r>
              <a:rPr sz="1400" dirty="0">
                <a:solidFill>
                  <a:srgbClr val="5904E1"/>
                </a:solidFill>
                <a:latin typeface="Times New Roman"/>
                <a:cs typeface="Times New Roman"/>
              </a:rPr>
              <a:t>NN </a:t>
            </a:r>
            <a:r>
              <a:rPr sz="1400" spc="-335" dirty="0">
                <a:solidFill>
                  <a:srgbClr val="5904E1"/>
                </a:solidFill>
                <a:latin typeface="Times New Roman"/>
                <a:cs typeface="Times New Roman"/>
              </a:rPr>
              <a:t> </a:t>
            </a:r>
            <a:r>
              <a:rPr sz="1400" dirty="0">
                <a:solidFill>
                  <a:srgbClr val="5904E1"/>
                </a:solidFill>
                <a:latin typeface="Times New Roman"/>
                <a:cs typeface="Times New Roman"/>
              </a:rPr>
              <a:t>sequence</a:t>
            </a:r>
            <a:endParaRPr sz="1400">
              <a:latin typeface="Times New Roman"/>
              <a:cs typeface="Times New Roman"/>
            </a:endParaRPr>
          </a:p>
        </p:txBody>
      </p:sp>
      <p:grpSp>
        <p:nvGrpSpPr>
          <p:cNvPr id="5" name="object 5"/>
          <p:cNvGrpSpPr/>
          <p:nvPr/>
        </p:nvGrpSpPr>
        <p:grpSpPr>
          <a:xfrm>
            <a:off x="2451965" y="4542692"/>
            <a:ext cx="3580129" cy="975994"/>
            <a:chOff x="2451965" y="4542692"/>
            <a:chExt cx="3580129" cy="975994"/>
          </a:xfrm>
        </p:grpSpPr>
        <p:pic>
          <p:nvPicPr>
            <p:cNvPr id="6" name="object 6"/>
            <p:cNvPicPr/>
            <p:nvPr/>
          </p:nvPicPr>
          <p:blipFill>
            <a:blip r:embed="rId2" cstate="print"/>
            <a:stretch>
              <a:fillRect/>
            </a:stretch>
          </p:blipFill>
          <p:spPr>
            <a:xfrm>
              <a:off x="2451965" y="4542692"/>
              <a:ext cx="2953615" cy="812800"/>
            </a:xfrm>
            <a:prstGeom prst="rect">
              <a:avLst/>
            </a:prstGeom>
          </p:spPr>
        </p:pic>
        <p:sp>
          <p:nvSpPr>
            <p:cNvPr id="7" name="object 7"/>
            <p:cNvSpPr/>
            <p:nvPr/>
          </p:nvSpPr>
          <p:spPr>
            <a:xfrm>
              <a:off x="4572000" y="5080473"/>
              <a:ext cx="1460500" cy="438150"/>
            </a:xfrm>
            <a:custGeom>
              <a:avLst/>
              <a:gdLst/>
              <a:ahLst/>
              <a:cxnLst/>
              <a:rect l="l" t="t" r="r" b="b"/>
              <a:pathLst>
                <a:path w="1460500" h="438150">
                  <a:moveTo>
                    <a:pt x="1453156" y="0"/>
                  </a:moveTo>
                  <a:lnTo>
                    <a:pt x="69919" y="388818"/>
                  </a:lnTo>
                  <a:lnTo>
                    <a:pt x="63046" y="364365"/>
                  </a:lnTo>
                  <a:lnTo>
                    <a:pt x="0" y="421664"/>
                  </a:lnTo>
                  <a:lnTo>
                    <a:pt x="83667" y="437722"/>
                  </a:lnTo>
                  <a:lnTo>
                    <a:pt x="76794" y="413270"/>
                  </a:lnTo>
                  <a:lnTo>
                    <a:pt x="1460030" y="24452"/>
                  </a:lnTo>
                  <a:lnTo>
                    <a:pt x="1453156" y="0"/>
                  </a:lnTo>
                  <a:close/>
                </a:path>
              </a:pathLst>
            </a:custGeom>
            <a:solidFill>
              <a:srgbClr val="0000FF"/>
            </a:solidFill>
          </p:spPr>
          <p:txBody>
            <a:bodyPr wrap="square" lIns="0" tIns="0" rIns="0" bIns="0" rtlCol="0"/>
            <a:lstStyle/>
            <a:p>
              <a:endParaRPr/>
            </a:p>
          </p:txBody>
        </p:sp>
      </p:grpSp>
      <p:pic>
        <p:nvPicPr>
          <p:cNvPr id="8" name="object 8"/>
          <p:cNvPicPr/>
          <p:nvPr/>
        </p:nvPicPr>
        <p:blipFill>
          <a:blip r:embed="rId3" cstate="print"/>
          <a:stretch>
            <a:fillRect/>
          </a:stretch>
        </p:blipFill>
        <p:spPr>
          <a:xfrm>
            <a:off x="1469250" y="5571289"/>
            <a:ext cx="6253666" cy="826168"/>
          </a:xfrm>
          <a:prstGeom prst="rect">
            <a:avLst/>
          </a:prstGeom>
        </p:spPr>
      </p:pic>
      <p:sp>
        <p:nvSpPr>
          <p:cNvPr id="9" name="object 9"/>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0" name="object 10"/>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506845" cy="665480"/>
          </a:xfrm>
          <a:prstGeom prst="rect">
            <a:avLst/>
          </a:prstGeom>
        </p:spPr>
        <p:txBody>
          <a:bodyPr vert="horz" wrap="square" lIns="0" tIns="12700" rIns="0" bIns="0" rtlCol="0">
            <a:spAutoFit/>
          </a:bodyPr>
          <a:lstStyle/>
          <a:p>
            <a:pPr marL="12700">
              <a:lnSpc>
                <a:spcPct val="100000"/>
              </a:lnSpc>
              <a:spcBef>
                <a:spcPts val="100"/>
              </a:spcBef>
            </a:pPr>
            <a:r>
              <a:rPr spc="-30" dirty="0"/>
              <a:t>Two</a:t>
            </a:r>
            <a:r>
              <a:rPr spc="190" dirty="0"/>
              <a:t> </a:t>
            </a:r>
            <a:r>
              <a:rPr spc="70" dirty="0"/>
              <a:t>Sets</a:t>
            </a:r>
            <a:r>
              <a:rPr spc="195" dirty="0"/>
              <a:t> </a:t>
            </a:r>
            <a:r>
              <a:rPr spc="50" dirty="0"/>
              <a:t>of</a:t>
            </a:r>
            <a:r>
              <a:rPr spc="195" dirty="0"/>
              <a:t> </a:t>
            </a:r>
            <a:r>
              <a:rPr spc="85" dirty="0"/>
              <a:t>Probabilities</a:t>
            </a:r>
            <a:r>
              <a:rPr spc="195" dirty="0"/>
              <a:t> </a:t>
            </a:r>
            <a:r>
              <a:rPr spc="65" dirty="0"/>
              <a:t>(2)</a:t>
            </a:r>
          </a:p>
        </p:txBody>
      </p:sp>
      <p:sp>
        <p:nvSpPr>
          <p:cNvPr id="3" name="object 3"/>
          <p:cNvSpPr txBox="1"/>
          <p:nvPr/>
        </p:nvSpPr>
        <p:spPr>
          <a:xfrm>
            <a:off x="836562" y="1977185"/>
            <a:ext cx="6130290" cy="1620520"/>
          </a:xfrm>
          <a:prstGeom prst="rect">
            <a:avLst/>
          </a:prstGeom>
        </p:spPr>
        <p:txBody>
          <a:bodyPr vert="horz" wrap="square" lIns="0" tIns="96520" rIns="0" bIns="0" rtlCol="0">
            <a:spAutoFit/>
          </a:bodyPr>
          <a:lstStyle/>
          <a:p>
            <a:pPr marL="25400">
              <a:lnSpc>
                <a:spcPct val="100000"/>
              </a:lnSpc>
              <a:spcBef>
                <a:spcPts val="760"/>
              </a:spcBef>
            </a:pPr>
            <a:r>
              <a:rPr sz="2200" spc="-45" dirty="0">
                <a:solidFill>
                  <a:srgbClr val="CC0000"/>
                </a:solidFill>
                <a:latin typeface="Times New Roman"/>
                <a:cs typeface="Times New Roman"/>
              </a:rPr>
              <a:t>Word</a:t>
            </a:r>
            <a:r>
              <a:rPr sz="2200" dirty="0">
                <a:solidFill>
                  <a:srgbClr val="CC0000"/>
                </a:solidFill>
                <a:latin typeface="Times New Roman"/>
                <a:cs typeface="Times New Roman"/>
              </a:rPr>
              <a:t> </a:t>
            </a:r>
            <a:r>
              <a:rPr sz="2200" spc="-5" dirty="0">
                <a:solidFill>
                  <a:srgbClr val="CC0000"/>
                </a:solidFill>
                <a:latin typeface="Times New Roman"/>
                <a:cs typeface="Times New Roman"/>
              </a:rPr>
              <a:t>likelihood</a:t>
            </a:r>
            <a:r>
              <a:rPr sz="2200" spc="5" dirty="0">
                <a:solidFill>
                  <a:srgbClr val="CC0000"/>
                </a:solidFill>
                <a:latin typeface="Times New Roman"/>
                <a:cs typeface="Times New Roman"/>
              </a:rPr>
              <a:t> </a:t>
            </a:r>
            <a:r>
              <a:rPr sz="2200" spc="-5" dirty="0">
                <a:solidFill>
                  <a:srgbClr val="595959"/>
                </a:solidFill>
                <a:latin typeface="Times New Roman"/>
                <a:cs typeface="Times New Roman"/>
              </a:rPr>
              <a:t>probabilities </a:t>
            </a:r>
            <a:r>
              <a:rPr sz="2200" i="1" spc="-5" dirty="0">
                <a:solidFill>
                  <a:srgbClr val="595959"/>
                </a:solidFill>
                <a:latin typeface="Times New Roman"/>
                <a:cs typeface="Times New Roman"/>
              </a:rPr>
              <a:t>P</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w</a:t>
            </a:r>
            <a:r>
              <a:rPr sz="2250" i="1" spc="-7" baseline="-18518" dirty="0">
                <a:solidFill>
                  <a:srgbClr val="595959"/>
                </a:solidFill>
                <a:latin typeface="Times New Roman"/>
                <a:cs typeface="Times New Roman"/>
              </a:rPr>
              <a:t>i</a:t>
            </a:r>
            <a:r>
              <a:rPr sz="2200" spc="-5" dirty="0">
                <a:solidFill>
                  <a:srgbClr val="595959"/>
                </a:solidFill>
                <a:latin typeface="Times New Roman"/>
                <a:cs typeface="Times New Roman"/>
              </a:rPr>
              <a:t>|</a:t>
            </a:r>
            <a:r>
              <a:rPr sz="2200" i="1" spc="-5" dirty="0">
                <a:solidFill>
                  <a:srgbClr val="595959"/>
                </a:solidFill>
                <a:latin typeface="Times New Roman"/>
                <a:cs typeface="Times New Roman"/>
              </a:rPr>
              <a:t>t</a:t>
            </a:r>
            <a:r>
              <a:rPr sz="2250" i="1" spc="-7" baseline="-18518" dirty="0">
                <a:solidFill>
                  <a:srgbClr val="595959"/>
                </a:solidFill>
                <a:latin typeface="Times New Roman"/>
                <a:cs typeface="Times New Roman"/>
              </a:rPr>
              <a:t>i</a:t>
            </a:r>
            <a:r>
              <a:rPr sz="2200" spc="-5" dirty="0">
                <a:solidFill>
                  <a:srgbClr val="595959"/>
                </a:solidFill>
                <a:latin typeface="Times New Roman"/>
                <a:cs typeface="Times New Roman"/>
              </a:rPr>
              <a:t>)</a:t>
            </a:r>
            <a:endParaRPr sz="2200">
              <a:latin typeface="Times New Roman"/>
              <a:cs typeface="Times New Roman"/>
            </a:endParaRPr>
          </a:p>
          <a:p>
            <a:pPr marL="25400">
              <a:lnSpc>
                <a:spcPct val="100000"/>
              </a:lnSpc>
              <a:spcBef>
                <a:spcPts val="660"/>
              </a:spcBef>
            </a:pPr>
            <a:r>
              <a:rPr sz="2200" spc="-5" dirty="0">
                <a:solidFill>
                  <a:srgbClr val="595959"/>
                </a:solidFill>
                <a:latin typeface="Times New Roman"/>
                <a:cs typeface="Times New Roman"/>
              </a:rPr>
              <a:t>Given</a:t>
            </a:r>
            <a:r>
              <a:rPr sz="2200" dirty="0">
                <a:solidFill>
                  <a:srgbClr val="595959"/>
                </a:solidFill>
                <a:latin typeface="Times New Roman"/>
                <a:cs typeface="Times New Roman"/>
              </a:rPr>
              <a:t> a</a:t>
            </a:r>
            <a:r>
              <a:rPr sz="2200" spc="-5" dirty="0">
                <a:solidFill>
                  <a:srgbClr val="595959"/>
                </a:solidFill>
                <a:latin typeface="Times New Roman"/>
                <a:cs typeface="Times New Roman"/>
              </a:rPr>
              <a:t> tag</a:t>
            </a:r>
            <a:r>
              <a:rPr sz="2200" spc="5" dirty="0">
                <a:solidFill>
                  <a:srgbClr val="595959"/>
                </a:solidFill>
                <a:latin typeface="Times New Roman"/>
                <a:cs typeface="Times New Roman"/>
              </a:rPr>
              <a:t> </a:t>
            </a:r>
            <a:r>
              <a:rPr sz="2200" i="1" spc="-5" dirty="0">
                <a:solidFill>
                  <a:srgbClr val="595959"/>
                </a:solidFill>
                <a:latin typeface="Times New Roman"/>
                <a:cs typeface="Times New Roman"/>
              </a:rPr>
              <a:t>t</a:t>
            </a:r>
            <a:r>
              <a:rPr sz="2250" i="1" spc="-7" baseline="-18518" dirty="0">
                <a:solidFill>
                  <a:srgbClr val="595959"/>
                </a:solidFill>
                <a:latin typeface="Times New Roman"/>
                <a:cs typeface="Times New Roman"/>
              </a:rPr>
              <a:t>i,</a:t>
            </a:r>
            <a:r>
              <a:rPr sz="2250" i="1" spc="-37" baseline="-18518" dirty="0">
                <a:solidFill>
                  <a:srgbClr val="595959"/>
                </a:solidFill>
                <a:latin typeface="Times New Roman"/>
                <a:cs typeface="Times New Roman"/>
              </a:rPr>
              <a:t> </a:t>
            </a:r>
            <a:r>
              <a:rPr sz="2200" dirty="0">
                <a:solidFill>
                  <a:srgbClr val="595959"/>
                </a:solidFill>
                <a:latin typeface="Times New Roman"/>
                <a:cs typeface="Times New Roman"/>
              </a:rPr>
              <a:t>how</a:t>
            </a:r>
            <a:r>
              <a:rPr sz="2200" spc="-5" dirty="0">
                <a:solidFill>
                  <a:srgbClr val="595959"/>
                </a:solidFill>
                <a:latin typeface="Times New Roman"/>
                <a:cs typeface="Times New Roman"/>
              </a:rPr>
              <a:t> likely</a:t>
            </a:r>
            <a:r>
              <a:rPr sz="2200" spc="5"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it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dirty="0">
                <a:solidFill>
                  <a:srgbClr val="595959"/>
                </a:solidFill>
                <a:latin typeface="Times New Roman"/>
                <a:cs typeface="Times New Roman"/>
              </a:rPr>
              <a:t>it is</a:t>
            </a:r>
            <a:r>
              <a:rPr sz="2200" spc="-5" dirty="0">
                <a:solidFill>
                  <a:srgbClr val="595959"/>
                </a:solidFill>
                <a:latin typeface="Times New Roman"/>
                <a:cs typeface="Times New Roman"/>
              </a:rPr>
              <a:t> tagging</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a:t>
            </a:r>
            <a:r>
              <a:rPr sz="2200" dirty="0">
                <a:solidFill>
                  <a:srgbClr val="595959"/>
                </a:solidFill>
                <a:latin typeface="Times New Roman"/>
                <a:cs typeface="Times New Roman"/>
              </a:rPr>
              <a:t> </a:t>
            </a:r>
            <a:r>
              <a:rPr sz="2200" i="1" spc="-5" dirty="0">
                <a:solidFill>
                  <a:srgbClr val="595959"/>
                </a:solidFill>
                <a:latin typeface="Times New Roman"/>
                <a:cs typeface="Times New Roman"/>
              </a:rPr>
              <a:t>w</a:t>
            </a:r>
            <a:r>
              <a:rPr sz="2250" i="1" spc="-7" baseline="-18518" dirty="0">
                <a:solidFill>
                  <a:srgbClr val="595959"/>
                </a:solidFill>
                <a:latin typeface="Times New Roman"/>
                <a:cs typeface="Times New Roman"/>
              </a:rPr>
              <a:t>i</a:t>
            </a:r>
            <a:endParaRPr sz="2250" baseline="-18518">
              <a:latin typeface="Times New Roman"/>
              <a:cs typeface="Times New Roman"/>
            </a:endParaRPr>
          </a:p>
          <a:p>
            <a:pPr marL="61594">
              <a:lnSpc>
                <a:spcPct val="100000"/>
              </a:lnSpc>
              <a:spcBef>
                <a:spcPts val="5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VBZ </a:t>
            </a:r>
            <a:r>
              <a:rPr sz="2000" spc="-5" dirty="0">
                <a:solidFill>
                  <a:srgbClr val="595959"/>
                </a:solidFill>
                <a:latin typeface="Times New Roman"/>
                <a:cs typeface="Times New Roman"/>
              </a:rPr>
              <a:t>(3sg present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a:t>
            </a:r>
            <a:r>
              <a:rPr sz="2000" spc="-10" dirty="0">
                <a:solidFill>
                  <a:srgbClr val="595959"/>
                </a:solidFill>
                <a:latin typeface="Times New Roman"/>
                <a:cs typeface="Times New Roman"/>
              </a:rPr>
              <a:t> likely</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be</a:t>
            </a:r>
            <a:r>
              <a:rPr sz="2000" spc="-5" dirty="0">
                <a:solidFill>
                  <a:srgbClr val="595959"/>
                </a:solidFill>
                <a:latin typeface="Times New Roman"/>
                <a:cs typeface="Times New Roman"/>
              </a:rPr>
              <a:t> “is”</a:t>
            </a:r>
            <a:endParaRPr sz="2000">
              <a:latin typeface="Times New Roman"/>
              <a:cs typeface="Times New Roman"/>
            </a:endParaRPr>
          </a:p>
          <a:p>
            <a:pPr marL="61594">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Compute</a:t>
            </a:r>
            <a:r>
              <a:rPr sz="2000" dirty="0">
                <a:solidFill>
                  <a:srgbClr val="595959"/>
                </a:solidFill>
                <a:latin typeface="Times New Roman"/>
                <a:cs typeface="Times New Roman"/>
              </a:rPr>
              <a:t> </a:t>
            </a: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(is|VBZ)</a:t>
            </a:r>
            <a:r>
              <a:rPr sz="2000" spc="-10" dirty="0">
                <a:solidFill>
                  <a:srgbClr val="595959"/>
                </a:solidFill>
                <a:latin typeface="Times New Roman"/>
                <a:cs typeface="Times New Roman"/>
              </a:rPr>
              <a:t> </a:t>
            </a:r>
            <a:r>
              <a:rPr sz="2000" dirty="0">
                <a:solidFill>
                  <a:srgbClr val="595959"/>
                </a:solidFill>
                <a:latin typeface="Times New Roman"/>
                <a:cs typeface="Times New Roman"/>
              </a:rPr>
              <a:t>by </a:t>
            </a:r>
            <a:r>
              <a:rPr sz="2000" spc="-5" dirty="0">
                <a:solidFill>
                  <a:srgbClr val="595959"/>
                </a:solidFill>
                <a:latin typeface="Times New Roman"/>
                <a:cs typeface="Times New Roman"/>
              </a:rPr>
              <a:t>counting</a:t>
            </a:r>
            <a:r>
              <a:rPr sz="2000" dirty="0">
                <a:solidFill>
                  <a:srgbClr val="595959"/>
                </a:solidFill>
                <a:latin typeface="Times New Roman"/>
                <a:cs typeface="Times New Roman"/>
              </a:rPr>
              <a:t> </a:t>
            </a:r>
            <a:r>
              <a:rPr sz="2000" spc="-5" dirty="0">
                <a:solidFill>
                  <a:srgbClr val="595959"/>
                </a:solidFill>
                <a:latin typeface="Times New Roman"/>
                <a:cs typeface="Times New Roman"/>
              </a:rPr>
              <a:t>in </a:t>
            </a:r>
            <a:r>
              <a:rPr sz="2000" dirty="0">
                <a:solidFill>
                  <a:srgbClr val="595959"/>
                </a:solidFill>
                <a:latin typeface="Times New Roman"/>
                <a:cs typeface="Times New Roman"/>
              </a:rPr>
              <a:t>a</a:t>
            </a:r>
            <a:r>
              <a:rPr sz="2000" spc="-5" dirty="0">
                <a:solidFill>
                  <a:srgbClr val="595959"/>
                </a:solidFill>
                <a:latin typeface="Times New Roman"/>
                <a:cs typeface="Times New Roman"/>
              </a:rPr>
              <a:t> labeled</a:t>
            </a:r>
            <a:r>
              <a:rPr sz="2000" dirty="0">
                <a:solidFill>
                  <a:srgbClr val="595959"/>
                </a:solidFill>
                <a:latin typeface="Times New Roman"/>
                <a:cs typeface="Times New Roman"/>
              </a:rPr>
              <a:t> </a:t>
            </a:r>
            <a:r>
              <a:rPr sz="2000" spc="-5" dirty="0">
                <a:solidFill>
                  <a:srgbClr val="595959"/>
                </a:solidFill>
                <a:latin typeface="Times New Roman"/>
                <a:cs typeface="Times New Roman"/>
              </a:rPr>
              <a:t>corpus:</a:t>
            </a:r>
            <a:endParaRPr sz="2000">
              <a:latin typeface="Times New Roman"/>
              <a:cs typeface="Times New Roman"/>
            </a:endParaRPr>
          </a:p>
        </p:txBody>
      </p:sp>
      <p:sp>
        <p:nvSpPr>
          <p:cNvPr id="4" name="object 4"/>
          <p:cNvSpPr txBox="1"/>
          <p:nvPr/>
        </p:nvSpPr>
        <p:spPr>
          <a:xfrm>
            <a:off x="6139496" y="4414399"/>
            <a:ext cx="1494155" cy="441959"/>
          </a:xfrm>
          <a:prstGeom prst="rect">
            <a:avLst/>
          </a:prstGeom>
        </p:spPr>
        <p:txBody>
          <a:bodyPr vert="horz" wrap="square" lIns="0" tIns="27939" rIns="0" bIns="0" rtlCol="0">
            <a:spAutoFit/>
          </a:bodyPr>
          <a:lstStyle/>
          <a:p>
            <a:pPr marL="12700" marR="5080">
              <a:lnSpc>
                <a:spcPts val="1600"/>
              </a:lnSpc>
              <a:spcBef>
                <a:spcPts val="219"/>
              </a:spcBef>
            </a:pPr>
            <a:r>
              <a:rPr sz="1400" dirty="0">
                <a:solidFill>
                  <a:srgbClr val="5904E1"/>
                </a:solidFill>
                <a:latin typeface="Times New Roman"/>
                <a:cs typeface="Times New Roman"/>
              </a:rPr>
              <a:t>Count</a:t>
            </a:r>
            <a:r>
              <a:rPr sz="1400" spc="-30" dirty="0">
                <a:solidFill>
                  <a:srgbClr val="5904E1"/>
                </a:solidFill>
                <a:latin typeface="Times New Roman"/>
                <a:cs typeface="Times New Roman"/>
              </a:rPr>
              <a:t> </a:t>
            </a:r>
            <a:r>
              <a:rPr sz="1400" dirty="0">
                <a:solidFill>
                  <a:srgbClr val="5904E1"/>
                </a:solidFill>
                <a:latin typeface="Times New Roman"/>
                <a:cs typeface="Times New Roman"/>
              </a:rPr>
              <a:t>of</a:t>
            </a:r>
            <a:r>
              <a:rPr sz="1400" spc="-30" dirty="0">
                <a:solidFill>
                  <a:srgbClr val="5904E1"/>
                </a:solidFill>
                <a:latin typeface="Times New Roman"/>
                <a:cs typeface="Times New Roman"/>
              </a:rPr>
              <a:t> </a:t>
            </a:r>
            <a:r>
              <a:rPr sz="1400" dirty="0">
                <a:solidFill>
                  <a:srgbClr val="5904E1"/>
                </a:solidFill>
                <a:latin typeface="Times New Roman"/>
                <a:cs typeface="Times New Roman"/>
              </a:rPr>
              <a:t>“is”</a:t>
            </a:r>
            <a:r>
              <a:rPr sz="1400" spc="-25" dirty="0">
                <a:solidFill>
                  <a:srgbClr val="5904E1"/>
                </a:solidFill>
                <a:latin typeface="Times New Roman"/>
                <a:cs typeface="Times New Roman"/>
              </a:rPr>
              <a:t> </a:t>
            </a:r>
            <a:r>
              <a:rPr sz="1400" spc="-5" dirty="0">
                <a:solidFill>
                  <a:srgbClr val="5904E1"/>
                </a:solidFill>
                <a:latin typeface="Times New Roman"/>
                <a:cs typeface="Times New Roman"/>
              </a:rPr>
              <a:t>tagged </a:t>
            </a:r>
            <a:r>
              <a:rPr sz="1400" spc="-335" dirty="0">
                <a:solidFill>
                  <a:srgbClr val="5904E1"/>
                </a:solidFill>
                <a:latin typeface="Times New Roman"/>
                <a:cs typeface="Times New Roman"/>
              </a:rPr>
              <a:t> </a:t>
            </a:r>
            <a:r>
              <a:rPr sz="1400" spc="-5" dirty="0">
                <a:solidFill>
                  <a:srgbClr val="5904E1"/>
                </a:solidFill>
                <a:latin typeface="Times New Roman"/>
                <a:cs typeface="Times New Roman"/>
              </a:rPr>
              <a:t>with</a:t>
            </a:r>
            <a:r>
              <a:rPr sz="1400" spc="-35" dirty="0">
                <a:solidFill>
                  <a:srgbClr val="5904E1"/>
                </a:solidFill>
                <a:latin typeface="Times New Roman"/>
                <a:cs typeface="Times New Roman"/>
              </a:rPr>
              <a:t> </a:t>
            </a:r>
            <a:r>
              <a:rPr sz="1400" dirty="0">
                <a:solidFill>
                  <a:srgbClr val="5904E1"/>
                </a:solidFill>
                <a:latin typeface="Times New Roman"/>
                <a:cs typeface="Times New Roman"/>
              </a:rPr>
              <a:t>VBZ</a:t>
            </a:r>
            <a:endParaRPr sz="1400">
              <a:latin typeface="Times New Roman"/>
              <a:cs typeface="Times New Roman"/>
            </a:endParaRPr>
          </a:p>
        </p:txBody>
      </p:sp>
      <p:pic>
        <p:nvPicPr>
          <p:cNvPr id="5" name="object 5"/>
          <p:cNvPicPr/>
          <p:nvPr/>
        </p:nvPicPr>
        <p:blipFill>
          <a:blip r:embed="rId2" cstate="print"/>
          <a:stretch>
            <a:fillRect/>
          </a:stretch>
        </p:blipFill>
        <p:spPr>
          <a:xfrm>
            <a:off x="2523826" y="4103661"/>
            <a:ext cx="2723010" cy="847048"/>
          </a:xfrm>
          <a:prstGeom prst="rect">
            <a:avLst/>
          </a:prstGeom>
        </p:spPr>
      </p:pic>
      <p:grpSp>
        <p:nvGrpSpPr>
          <p:cNvPr id="6" name="object 6"/>
          <p:cNvGrpSpPr/>
          <p:nvPr/>
        </p:nvGrpSpPr>
        <p:grpSpPr>
          <a:xfrm>
            <a:off x="1379908" y="5080473"/>
            <a:ext cx="6185535" cy="931544"/>
            <a:chOff x="1379908" y="5080473"/>
            <a:chExt cx="6185535" cy="931544"/>
          </a:xfrm>
        </p:grpSpPr>
        <p:pic>
          <p:nvPicPr>
            <p:cNvPr id="7" name="object 7"/>
            <p:cNvPicPr/>
            <p:nvPr/>
          </p:nvPicPr>
          <p:blipFill>
            <a:blip r:embed="rId3" cstate="print"/>
            <a:stretch>
              <a:fillRect/>
            </a:stretch>
          </p:blipFill>
          <p:spPr>
            <a:xfrm>
              <a:off x="1379908" y="5147573"/>
              <a:ext cx="6185493" cy="863839"/>
            </a:xfrm>
            <a:prstGeom prst="rect">
              <a:avLst/>
            </a:prstGeom>
          </p:spPr>
        </p:pic>
        <p:sp>
          <p:nvSpPr>
            <p:cNvPr id="8" name="object 8"/>
            <p:cNvSpPr/>
            <p:nvPr/>
          </p:nvSpPr>
          <p:spPr>
            <a:xfrm>
              <a:off x="4572000" y="5080473"/>
              <a:ext cx="1460500" cy="438150"/>
            </a:xfrm>
            <a:custGeom>
              <a:avLst/>
              <a:gdLst/>
              <a:ahLst/>
              <a:cxnLst/>
              <a:rect l="l" t="t" r="r" b="b"/>
              <a:pathLst>
                <a:path w="1460500" h="438150">
                  <a:moveTo>
                    <a:pt x="1453156" y="0"/>
                  </a:moveTo>
                  <a:lnTo>
                    <a:pt x="69919" y="388818"/>
                  </a:lnTo>
                  <a:lnTo>
                    <a:pt x="63046" y="364365"/>
                  </a:lnTo>
                  <a:lnTo>
                    <a:pt x="0" y="421664"/>
                  </a:lnTo>
                  <a:lnTo>
                    <a:pt x="83667" y="437722"/>
                  </a:lnTo>
                  <a:lnTo>
                    <a:pt x="76794" y="413270"/>
                  </a:lnTo>
                  <a:lnTo>
                    <a:pt x="1460030" y="24452"/>
                  </a:lnTo>
                  <a:lnTo>
                    <a:pt x="1453156" y="0"/>
                  </a:lnTo>
                  <a:close/>
                </a:path>
              </a:pathLst>
            </a:custGeom>
            <a:solidFill>
              <a:srgbClr val="0000FF"/>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0" name="object 10"/>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989584"/>
            <a:ext cx="7103109" cy="665480"/>
          </a:xfrm>
          <a:prstGeom prst="rect">
            <a:avLst/>
          </a:prstGeom>
        </p:spPr>
        <p:txBody>
          <a:bodyPr vert="horz" wrap="square" lIns="0" tIns="12700" rIns="0" bIns="0" rtlCol="0">
            <a:spAutoFit/>
          </a:bodyPr>
          <a:lstStyle/>
          <a:p>
            <a:pPr marL="12700">
              <a:lnSpc>
                <a:spcPct val="100000"/>
              </a:lnSpc>
              <a:spcBef>
                <a:spcPts val="100"/>
              </a:spcBef>
            </a:pPr>
            <a:r>
              <a:rPr spc="50" dirty="0"/>
              <a:t>An</a:t>
            </a:r>
            <a:r>
              <a:rPr spc="190" dirty="0"/>
              <a:t> </a:t>
            </a:r>
            <a:r>
              <a:rPr spc="80" dirty="0"/>
              <a:t>Example:</a:t>
            </a:r>
            <a:r>
              <a:rPr spc="110" dirty="0"/>
              <a:t> </a:t>
            </a:r>
            <a:r>
              <a:rPr spc="65" dirty="0"/>
              <a:t>The</a:t>
            </a:r>
            <a:r>
              <a:rPr spc="110" dirty="0"/>
              <a:t> </a:t>
            </a:r>
            <a:r>
              <a:rPr spc="-10" dirty="0"/>
              <a:t>Word</a:t>
            </a:r>
            <a:r>
              <a:rPr spc="180" dirty="0"/>
              <a:t> </a:t>
            </a:r>
            <a:r>
              <a:rPr spc="75" dirty="0"/>
              <a:t>“Race”</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9</a:t>
            </a:r>
            <a:endParaRPr sz="800">
              <a:latin typeface="Times New Roman"/>
              <a:cs typeface="Times New Roman"/>
            </a:endParaRPr>
          </a:p>
        </p:txBody>
      </p:sp>
      <p:sp>
        <p:nvSpPr>
          <p:cNvPr id="3" name="object 3"/>
          <p:cNvSpPr txBox="1"/>
          <p:nvPr/>
        </p:nvSpPr>
        <p:spPr>
          <a:xfrm>
            <a:off x="892555" y="2130298"/>
            <a:ext cx="6642100" cy="2556510"/>
          </a:xfrm>
          <a:prstGeom prst="rect">
            <a:avLst/>
          </a:prstGeom>
        </p:spPr>
        <p:txBody>
          <a:bodyPr vert="horz" wrap="square" lIns="0" tIns="188595" rIns="0" bIns="0" rtlCol="0">
            <a:spAutoFit/>
          </a:bodyPr>
          <a:lstStyle/>
          <a:p>
            <a:pPr marL="12700">
              <a:lnSpc>
                <a:spcPct val="100000"/>
              </a:lnSpc>
              <a:spcBef>
                <a:spcPts val="1485"/>
              </a:spcBef>
            </a:pP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“race” can occur</a:t>
            </a:r>
            <a:r>
              <a:rPr sz="2200"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dirty="0">
                <a:solidFill>
                  <a:srgbClr val="595959"/>
                </a:solidFill>
                <a:latin typeface="Times New Roman"/>
                <a:cs typeface="Times New Roman"/>
              </a:rPr>
              <a:t>a</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verb</a:t>
            </a:r>
            <a:r>
              <a:rPr sz="2200" dirty="0">
                <a:solidFill>
                  <a:srgbClr val="595959"/>
                </a:solidFill>
                <a:latin typeface="Times New Roman"/>
                <a:cs typeface="Times New Roman"/>
              </a:rPr>
              <a:t> or </a:t>
            </a:r>
            <a:r>
              <a:rPr sz="2200" spc="-5" dirty="0">
                <a:solidFill>
                  <a:srgbClr val="595959"/>
                </a:solidFill>
                <a:latin typeface="Times New Roman"/>
                <a:cs typeface="Times New Roman"/>
              </a:rPr>
              <a:t>as</a:t>
            </a:r>
            <a:r>
              <a:rPr sz="2200" spc="-1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a:t>
            </a:r>
            <a:r>
              <a:rPr sz="2200" dirty="0">
                <a:solidFill>
                  <a:srgbClr val="595959"/>
                </a:solidFill>
                <a:latin typeface="Times New Roman"/>
                <a:cs typeface="Times New Roman"/>
              </a:rPr>
              <a:t>noun.</a:t>
            </a:r>
            <a:endParaRPr sz="2200">
              <a:latin typeface="Times New Roman"/>
              <a:cs typeface="Times New Roman"/>
            </a:endParaRPr>
          </a:p>
          <a:p>
            <a:pPr marL="186690" marR="791845" indent="-137160">
              <a:lnSpc>
                <a:spcPct val="100000"/>
              </a:lnSpc>
              <a:spcBef>
                <a:spcPts val="12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Secretariat/</a:t>
            </a:r>
            <a:r>
              <a:rPr sz="2000" spc="-5" dirty="0">
                <a:solidFill>
                  <a:srgbClr val="0000FF"/>
                </a:solidFill>
                <a:latin typeface="Times New Roman"/>
                <a:cs typeface="Times New Roman"/>
              </a:rPr>
              <a:t>NNP</a:t>
            </a:r>
            <a:r>
              <a:rPr sz="2000" spc="-75" dirty="0">
                <a:solidFill>
                  <a:srgbClr val="0000FF"/>
                </a:solidFill>
                <a:latin typeface="Times New Roman"/>
                <a:cs typeface="Times New Roman"/>
              </a:rPr>
              <a:t> </a:t>
            </a:r>
            <a:r>
              <a:rPr sz="2000" spc="-5" dirty="0">
                <a:solidFill>
                  <a:srgbClr val="595959"/>
                </a:solidFill>
                <a:latin typeface="Times New Roman"/>
                <a:cs typeface="Times New Roman"/>
              </a:rPr>
              <a:t>is/</a:t>
            </a:r>
            <a:r>
              <a:rPr sz="2000" spc="-5" dirty="0">
                <a:solidFill>
                  <a:srgbClr val="0000FF"/>
                </a:solidFill>
                <a:latin typeface="Times New Roman"/>
                <a:cs typeface="Times New Roman"/>
              </a:rPr>
              <a:t>VBZ</a:t>
            </a:r>
            <a:r>
              <a:rPr sz="2000" dirty="0">
                <a:solidFill>
                  <a:srgbClr val="0000FF"/>
                </a:solidFill>
                <a:latin typeface="Times New Roman"/>
                <a:cs typeface="Times New Roman"/>
              </a:rPr>
              <a:t> </a:t>
            </a:r>
            <a:r>
              <a:rPr sz="2000" spc="-5" dirty="0">
                <a:solidFill>
                  <a:srgbClr val="595959"/>
                </a:solidFill>
                <a:latin typeface="Times New Roman"/>
                <a:cs typeface="Times New Roman"/>
              </a:rPr>
              <a:t>expected/</a:t>
            </a:r>
            <a:r>
              <a:rPr sz="2000" spc="-5" dirty="0">
                <a:solidFill>
                  <a:srgbClr val="0000FF"/>
                </a:solidFill>
                <a:latin typeface="Times New Roman"/>
                <a:cs typeface="Times New Roman"/>
              </a:rPr>
              <a:t>VBN</a:t>
            </a:r>
            <a:r>
              <a:rPr sz="2000" spc="5" dirty="0">
                <a:solidFill>
                  <a:srgbClr val="0000FF"/>
                </a:solidFill>
                <a:latin typeface="Times New Roman"/>
                <a:cs typeface="Times New Roman"/>
              </a:rPr>
              <a:t> </a:t>
            </a:r>
            <a:r>
              <a:rPr sz="2000" spc="-15" dirty="0">
                <a:solidFill>
                  <a:srgbClr val="595959"/>
                </a:solidFill>
                <a:latin typeface="Times New Roman"/>
                <a:cs typeface="Times New Roman"/>
              </a:rPr>
              <a:t>to/</a:t>
            </a:r>
            <a:r>
              <a:rPr sz="2000" spc="-15" dirty="0">
                <a:solidFill>
                  <a:srgbClr val="0000FF"/>
                </a:solidFill>
                <a:latin typeface="Times New Roman"/>
                <a:cs typeface="Times New Roman"/>
              </a:rPr>
              <a:t>TO</a:t>
            </a:r>
            <a:r>
              <a:rPr sz="2000" spc="5" dirty="0">
                <a:solidFill>
                  <a:srgbClr val="0000FF"/>
                </a:solidFill>
                <a:latin typeface="Times New Roman"/>
                <a:cs typeface="Times New Roman"/>
              </a:rPr>
              <a:t> </a:t>
            </a:r>
            <a:r>
              <a:rPr sz="2000" b="1" spc="-5" dirty="0">
                <a:solidFill>
                  <a:srgbClr val="CC0000"/>
                </a:solidFill>
                <a:latin typeface="Times New Roman"/>
                <a:cs typeface="Times New Roman"/>
              </a:rPr>
              <a:t>race</a:t>
            </a:r>
            <a:r>
              <a:rPr sz="2000" spc="-5" dirty="0">
                <a:solidFill>
                  <a:srgbClr val="595959"/>
                </a:solidFill>
                <a:latin typeface="Times New Roman"/>
                <a:cs typeface="Times New Roman"/>
              </a:rPr>
              <a:t>/</a:t>
            </a:r>
            <a:r>
              <a:rPr sz="2000" spc="-5" dirty="0">
                <a:solidFill>
                  <a:srgbClr val="0000FF"/>
                </a:solidFill>
                <a:latin typeface="Times New Roman"/>
                <a:cs typeface="Times New Roman"/>
              </a:rPr>
              <a:t>VB </a:t>
            </a:r>
            <a:r>
              <a:rPr sz="2000" spc="-484" dirty="0">
                <a:solidFill>
                  <a:srgbClr val="0000FF"/>
                </a:solidFill>
                <a:latin typeface="Times New Roman"/>
                <a:cs typeface="Times New Roman"/>
              </a:rPr>
              <a:t> </a:t>
            </a:r>
            <a:r>
              <a:rPr sz="2000" spc="-5" dirty="0">
                <a:solidFill>
                  <a:srgbClr val="595959"/>
                </a:solidFill>
                <a:latin typeface="Times New Roman"/>
                <a:cs typeface="Times New Roman"/>
              </a:rPr>
              <a:t>tomorrow/</a:t>
            </a:r>
            <a:r>
              <a:rPr sz="2000" spc="-5" dirty="0">
                <a:solidFill>
                  <a:srgbClr val="0000FF"/>
                </a:solidFill>
                <a:latin typeface="Times New Roman"/>
                <a:cs typeface="Times New Roman"/>
              </a:rPr>
              <a:t>NR</a:t>
            </a:r>
            <a:endParaRPr sz="2000">
              <a:latin typeface="Times New Roman"/>
              <a:cs typeface="Times New Roman"/>
            </a:endParaRPr>
          </a:p>
          <a:p>
            <a:pPr marL="186690" marR="5080" indent="-137160">
              <a:lnSpc>
                <a:spcPct val="100000"/>
              </a:lnSpc>
              <a:spcBef>
                <a:spcPts val="12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People/</a:t>
            </a:r>
            <a:r>
              <a:rPr sz="2000" spc="-5" dirty="0">
                <a:solidFill>
                  <a:srgbClr val="0000FF"/>
                </a:solidFill>
                <a:latin typeface="Times New Roman"/>
                <a:cs typeface="Times New Roman"/>
              </a:rPr>
              <a:t>NNS</a:t>
            </a:r>
            <a:r>
              <a:rPr sz="2000" spc="5" dirty="0">
                <a:solidFill>
                  <a:srgbClr val="0000FF"/>
                </a:solidFill>
                <a:latin typeface="Times New Roman"/>
                <a:cs typeface="Times New Roman"/>
              </a:rPr>
              <a:t> </a:t>
            </a:r>
            <a:r>
              <a:rPr sz="2000" spc="-5" dirty="0">
                <a:solidFill>
                  <a:srgbClr val="595959"/>
                </a:solidFill>
                <a:latin typeface="Times New Roman"/>
                <a:cs typeface="Times New Roman"/>
              </a:rPr>
              <a:t>continue/</a:t>
            </a:r>
            <a:r>
              <a:rPr sz="2000" spc="-5" dirty="0">
                <a:solidFill>
                  <a:srgbClr val="0000FF"/>
                </a:solidFill>
                <a:latin typeface="Times New Roman"/>
                <a:cs typeface="Times New Roman"/>
              </a:rPr>
              <a:t>VB</a:t>
            </a:r>
            <a:r>
              <a:rPr sz="2000" spc="5" dirty="0">
                <a:solidFill>
                  <a:srgbClr val="0000FF"/>
                </a:solidFill>
                <a:latin typeface="Times New Roman"/>
                <a:cs typeface="Times New Roman"/>
              </a:rPr>
              <a:t> </a:t>
            </a:r>
            <a:r>
              <a:rPr sz="2000" spc="-15" dirty="0">
                <a:solidFill>
                  <a:srgbClr val="595959"/>
                </a:solidFill>
                <a:latin typeface="Times New Roman"/>
                <a:cs typeface="Times New Roman"/>
              </a:rPr>
              <a:t>to/</a:t>
            </a:r>
            <a:r>
              <a:rPr sz="2000" spc="-15" dirty="0">
                <a:solidFill>
                  <a:srgbClr val="0000FF"/>
                </a:solidFill>
                <a:latin typeface="Times New Roman"/>
                <a:cs typeface="Times New Roman"/>
              </a:rPr>
              <a:t>TO</a:t>
            </a:r>
            <a:r>
              <a:rPr sz="2000" spc="10" dirty="0">
                <a:solidFill>
                  <a:srgbClr val="0000FF"/>
                </a:solidFill>
                <a:latin typeface="Times New Roman"/>
                <a:cs typeface="Times New Roman"/>
              </a:rPr>
              <a:t> </a:t>
            </a:r>
            <a:r>
              <a:rPr sz="2000" spc="-5" dirty="0">
                <a:solidFill>
                  <a:srgbClr val="595959"/>
                </a:solidFill>
                <a:latin typeface="Times New Roman"/>
                <a:cs typeface="Times New Roman"/>
              </a:rPr>
              <a:t>inquire/</a:t>
            </a:r>
            <a:r>
              <a:rPr sz="2000" spc="-5" dirty="0">
                <a:solidFill>
                  <a:srgbClr val="0000FF"/>
                </a:solidFill>
                <a:latin typeface="Times New Roman"/>
                <a:cs typeface="Times New Roman"/>
              </a:rPr>
              <a:t>VB</a:t>
            </a:r>
            <a:r>
              <a:rPr sz="2000" spc="5" dirty="0">
                <a:solidFill>
                  <a:srgbClr val="0000FF"/>
                </a:solidFill>
                <a:latin typeface="Times New Roman"/>
                <a:cs typeface="Times New Roman"/>
              </a:rPr>
              <a:t> </a:t>
            </a:r>
            <a:r>
              <a:rPr sz="2000" spc="-5" dirty="0">
                <a:solidFill>
                  <a:srgbClr val="595959"/>
                </a:solidFill>
                <a:latin typeface="Times New Roman"/>
                <a:cs typeface="Times New Roman"/>
              </a:rPr>
              <a:t>the/</a:t>
            </a:r>
            <a:r>
              <a:rPr sz="2000" spc="-5" dirty="0">
                <a:solidFill>
                  <a:srgbClr val="0000FF"/>
                </a:solidFill>
                <a:latin typeface="Times New Roman"/>
                <a:cs typeface="Times New Roman"/>
              </a:rPr>
              <a:t>DT</a:t>
            </a:r>
            <a:r>
              <a:rPr sz="2000" spc="-30" dirty="0">
                <a:solidFill>
                  <a:srgbClr val="0000FF"/>
                </a:solidFill>
                <a:latin typeface="Times New Roman"/>
                <a:cs typeface="Times New Roman"/>
              </a:rPr>
              <a:t> </a:t>
            </a:r>
            <a:r>
              <a:rPr sz="2000" spc="-5" dirty="0">
                <a:solidFill>
                  <a:srgbClr val="595959"/>
                </a:solidFill>
                <a:latin typeface="Times New Roman"/>
                <a:cs typeface="Times New Roman"/>
              </a:rPr>
              <a:t>reason/</a:t>
            </a:r>
            <a:r>
              <a:rPr sz="2000" spc="-5" dirty="0">
                <a:solidFill>
                  <a:srgbClr val="0000FF"/>
                </a:solidFill>
                <a:latin typeface="Times New Roman"/>
                <a:cs typeface="Times New Roman"/>
              </a:rPr>
              <a:t>NN </a:t>
            </a:r>
            <a:r>
              <a:rPr sz="2000" spc="-484" dirty="0">
                <a:solidFill>
                  <a:srgbClr val="0000FF"/>
                </a:solidFill>
                <a:latin typeface="Times New Roman"/>
                <a:cs typeface="Times New Roman"/>
              </a:rPr>
              <a:t> </a:t>
            </a:r>
            <a:r>
              <a:rPr sz="2000" spc="-5" dirty="0">
                <a:solidFill>
                  <a:srgbClr val="595959"/>
                </a:solidFill>
                <a:latin typeface="Times New Roman"/>
                <a:cs typeface="Times New Roman"/>
              </a:rPr>
              <a:t>for/</a:t>
            </a:r>
            <a:r>
              <a:rPr sz="2000" spc="-5" dirty="0">
                <a:solidFill>
                  <a:srgbClr val="0000FF"/>
                </a:solidFill>
                <a:latin typeface="Times New Roman"/>
                <a:cs typeface="Times New Roman"/>
              </a:rPr>
              <a:t>IN</a:t>
            </a:r>
            <a:r>
              <a:rPr sz="2000" dirty="0">
                <a:solidFill>
                  <a:srgbClr val="0000FF"/>
                </a:solidFill>
                <a:latin typeface="Times New Roman"/>
                <a:cs typeface="Times New Roman"/>
              </a:rPr>
              <a:t> </a:t>
            </a:r>
            <a:r>
              <a:rPr sz="2000" spc="-5" dirty="0">
                <a:solidFill>
                  <a:srgbClr val="595959"/>
                </a:solidFill>
                <a:latin typeface="Times New Roman"/>
                <a:cs typeface="Times New Roman"/>
              </a:rPr>
              <a:t>the/</a:t>
            </a:r>
            <a:r>
              <a:rPr sz="2000" spc="-5" dirty="0">
                <a:solidFill>
                  <a:srgbClr val="0000FF"/>
                </a:solidFill>
                <a:latin typeface="Times New Roman"/>
                <a:cs typeface="Times New Roman"/>
              </a:rPr>
              <a:t>DT</a:t>
            </a:r>
            <a:r>
              <a:rPr sz="2000" spc="-35" dirty="0">
                <a:solidFill>
                  <a:srgbClr val="0000FF"/>
                </a:solidFill>
                <a:latin typeface="Times New Roman"/>
                <a:cs typeface="Times New Roman"/>
              </a:rPr>
              <a:t> </a:t>
            </a:r>
            <a:r>
              <a:rPr sz="2000" b="1" spc="-5" dirty="0">
                <a:solidFill>
                  <a:srgbClr val="CC0000"/>
                </a:solidFill>
                <a:latin typeface="Times New Roman"/>
                <a:cs typeface="Times New Roman"/>
              </a:rPr>
              <a:t>race</a:t>
            </a:r>
            <a:r>
              <a:rPr sz="2000" spc="-5" dirty="0">
                <a:solidFill>
                  <a:srgbClr val="595959"/>
                </a:solidFill>
                <a:latin typeface="Times New Roman"/>
                <a:cs typeface="Times New Roman"/>
              </a:rPr>
              <a:t>/</a:t>
            </a:r>
            <a:r>
              <a:rPr sz="2000" spc="-5" dirty="0">
                <a:solidFill>
                  <a:srgbClr val="0000FF"/>
                </a:solidFill>
                <a:latin typeface="Times New Roman"/>
                <a:cs typeface="Times New Roman"/>
              </a:rPr>
              <a:t>NN</a:t>
            </a:r>
            <a:r>
              <a:rPr sz="2000" spc="5" dirty="0">
                <a:solidFill>
                  <a:srgbClr val="0000FF"/>
                </a:solidFill>
                <a:latin typeface="Times New Roman"/>
                <a:cs typeface="Times New Roman"/>
              </a:rPr>
              <a:t> </a:t>
            </a:r>
            <a:r>
              <a:rPr sz="2000" spc="-5" dirty="0">
                <a:solidFill>
                  <a:srgbClr val="595959"/>
                </a:solidFill>
                <a:latin typeface="Times New Roman"/>
                <a:cs typeface="Times New Roman"/>
              </a:rPr>
              <a:t>for/</a:t>
            </a:r>
            <a:r>
              <a:rPr sz="2000" spc="-5" dirty="0">
                <a:solidFill>
                  <a:srgbClr val="0000FF"/>
                </a:solidFill>
                <a:latin typeface="Times New Roman"/>
                <a:cs typeface="Times New Roman"/>
              </a:rPr>
              <a:t>IN</a:t>
            </a:r>
            <a:r>
              <a:rPr sz="2000" spc="5" dirty="0">
                <a:solidFill>
                  <a:srgbClr val="0000FF"/>
                </a:solidFill>
                <a:latin typeface="Times New Roman"/>
                <a:cs typeface="Times New Roman"/>
              </a:rPr>
              <a:t> </a:t>
            </a:r>
            <a:r>
              <a:rPr sz="2000" spc="-5" dirty="0">
                <a:solidFill>
                  <a:srgbClr val="595959"/>
                </a:solidFill>
                <a:latin typeface="Times New Roman"/>
                <a:cs typeface="Times New Roman"/>
              </a:rPr>
              <a:t>outer/</a:t>
            </a:r>
            <a:r>
              <a:rPr sz="2000" spc="-5" dirty="0">
                <a:solidFill>
                  <a:srgbClr val="0000FF"/>
                </a:solidFill>
                <a:latin typeface="Times New Roman"/>
                <a:cs typeface="Times New Roman"/>
              </a:rPr>
              <a:t>JJ</a:t>
            </a:r>
            <a:r>
              <a:rPr sz="2000" spc="-10" dirty="0">
                <a:solidFill>
                  <a:srgbClr val="0000FF"/>
                </a:solidFill>
                <a:latin typeface="Times New Roman"/>
                <a:cs typeface="Times New Roman"/>
              </a:rPr>
              <a:t> </a:t>
            </a:r>
            <a:r>
              <a:rPr sz="2000" spc="-5" dirty="0">
                <a:solidFill>
                  <a:srgbClr val="595959"/>
                </a:solidFill>
                <a:latin typeface="Times New Roman"/>
                <a:cs typeface="Times New Roman"/>
              </a:rPr>
              <a:t>space/</a:t>
            </a:r>
            <a:r>
              <a:rPr sz="2000" spc="-5" dirty="0">
                <a:solidFill>
                  <a:srgbClr val="0000FF"/>
                </a:solidFill>
                <a:latin typeface="Times New Roman"/>
                <a:cs typeface="Times New Roman"/>
              </a:rPr>
              <a:t>NN</a:t>
            </a:r>
            <a:endParaRPr sz="2000">
              <a:latin typeface="Times New Roman"/>
              <a:cs typeface="Times New Roman"/>
            </a:endParaRPr>
          </a:p>
          <a:p>
            <a:pPr marL="12700">
              <a:lnSpc>
                <a:spcPct val="100000"/>
              </a:lnSpc>
              <a:spcBef>
                <a:spcPts val="1200"/>
              </a:spcBef>
            </a:pPr>
            <a:r>
              <a:rPr sz="2200" spc="-5" dirty="0">
                <a:solidFill>
                  <a:srgbClr val="595959"/>
                </a:solidFill>
                <a:latin typeface="Times New Roman"/>
                <a:cs typeface="Times New Roman"/>
              </a:rPr>
              <a:t>How</a:t>
            </a:r>
            <a:r>
              <a:rPr sz="2200" spc="-15" dirty="0">
                <a:solidFill>
                  <a:srgbClr val="595959"/>
                </a:solidFill>
                <a:latin typeface="Times New Roman"/>
                <a:cs typeface="Times New Roman"/>
              </a:rPr>
              <a:t> </a:t>
            </a:r>
            <a:r>
              <a:rPr sz="2200" dirty="0">
                <a:solidFill>
                  <a:srgbClr val="595959"/>
                </a:solidFill>
                <a:latin typeface="Times New Roman"/>
                <a:cs typeface="Times New Roman"/>
              </a:rPr>
              <a:t>do</a:t>
            </a:r>
            <a:r>
              <a:rPr sz="2200" spc="-5" dirty="0">
                <a:solidFill>
                  <a:srgbClr val="595959"/>
                </a:solidFill>
                <a:latin typeface="Times New Roman"/>
                <a:cs typeface="Times New Roman"/>
              </a:rPr>
              <a:t> 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pick </a:t>
            </a:r>
            <a:r>
              <a:rPr sz="2200" dirty="0">
                <a:solidFill>
                  <a:srgbClr val="595959"/>
                </a:solidFill>
                <a:latin typeface="Times New Roman"/>
                <a:cs typeface="Times New Roman"/>
              </a:rPr>
              <a:t>the</a:t>
            </a:r>
            <a:r>
              <a:rPr sz="2200" spc="-10" dirty="0">
                <a:solidFill>
                  <a:srgbClr val="595959"/>
                </a:solidFill>
                <a:latin typeface="Times New Roman"/>
                <a:cs typeface="Times New Roman"/>
              </a:rPr>
              <a:t> </a:t>
            </a:r>
            <a:r>
              <a:rPr sz="2200" dirty="0">
                <a:solidFill>
                  <a:srgbClr val="595959"/>
                </a:solidFill>
                <a:latin typeface="Times New Roman"/>
                <a:cs typeface="Times New Roman"/>
              </a:rPr>
              <a:t>right</a:t>
            </a:r>
            <a:r>
              <a:rPr sz="2200" spc="-5" dirty="0">
                <a:solidFill>
                  <a:srgbClr val="595959"/>
                </a:solidFill>
                <a:latin typeface="Times New Roman"/>
                <a:cs typeface="Times New Roman"/>
              </a:rPr>
              <a:t> tag?</a:t>
            </a:r>
            <a:endParaRPr sz="220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356860" cy="665480"/>
          </a:xfrm>
          <a:prstGeom prst="rect">
            <a:avLst/>
          </a:prstGeom>
        </p:spPr>
        <p:txBody>
          <a:bodyPr vert="horz" wrap="square" lIns="0" tIns="12700" rIns="0" bIns="0" rtlCol="0">
            <a:spAutoFit/>
          </a:bodyPr>
          <a:lstStyle/>
          <a:p>
            <a:pPr marL="12700">
              <a:lnSpc>
                <a:spcPct val="100000"/>
              </a:lnSpc>
              <a:spcBef>
                <a:spcPts val="100"/>
              </a:spcBef>
            </a:pPr>
            <a:r>
              <a:rPr spc="90" dirty="0"/>
              <a:t>Disambiguating</a:t>
            </a:r>
            <a:r>
              <a:rPr spc="125" dirty="0"/>
              <a:t> </a:t>
            </a:r>
            <a:r>
              <a:rPr spc="75" dirty="0"/>
              <a:t>“Race”</a:t>
            </a:r>
          </a:p>
        </p:txBody>
      </p:sp>
      <p:sp>
        <p:nvSpPr>
          <p:cNvPr id="3" name="object 3"/>
          <p:cNvSpPr txBox="1"/>
          <p:nvPr/>
        </p:nvSpPr>
        <p:spPr>
          <a:xfrm>
            <a:off x="892555" y="2306320"/>
            <a:ext cx="3972560" cy="3606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Which tag sequence</a:t>
            </a:r>
            <a:r>
              <a:rPr sz="2200" spc="-10" dirty="0">
                <a:solidFill>
                  <a:srgbClr val="595959"/>
                </a:solidFill>
                <a:latin typeface="Times New Roman"/>
                <a:cs typeface="Times New Roman"/>
              </a:rPr>
              <a:t> </a:t>
            </a:r>
            <a:r>
              <a:rPr sz="2200" dirty="0">
                <a:solidFill>
                  <a:srgbClr val="595959"/>
                </a:solidFill>
                <a:latin typeface="Times New Roman"/>
                <a:cs typeface="Times New Roman"/>
              </a:rPr>
              <a:t>is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most</a:t>
            </a:r>
            <a:r>
              <a:rPr sz="2200" dirty="0">
                <a:solidFill>
                  <a:srgbClr val="595959"/>
                </a:solidFill>
                <a:latin typeface="Times New Roman"/>
                <a:cs typeface="Times New Roman"/>
              </a:rPr>
              <a:t> </a:t>
            </a:r>
            <a:r>
              <a:rPr sz="2200" spc="-5" dirty="0">
                <a:solidFill>
                  <a:srgbClr val="595959"/>
                </a:solidFill>
                <a:latin typeface="Times New Roman"/>
                <a:cs typeface="Times New Roman"/>
              </a:rPr>
              <a:t>likely?</a:t>
            </a:r>
            <a:endParaRPr sz="2200">
              <a:latin typeface="Times New Roman"/>
              <a:cs typeface="Times New Roman"/>
            </a:endParaRPr>
          </a:p>
        </p:txBody>
      </p:sp>
      <p:grpSp>
        <p:nvGrpSpPr>
          <p:cNvPr id="4" name="object 4"/>
          <p:cNvGrpSpPr/>
          <p:nvPr/>
        </p:nvGrpSpPr>
        <p:grpSpPr>
          <a:xfrm>
            <a:off x="1270000" y="2882900"/>
            <a:ext cx="6273800" cy="850900"/>
            <a:chOff x="1270000" y="2882900"/>
            <a:chExt cx="6273800" cy="850900"/>
          </a:xfrm>
        </p:grpSpPr>
        <p:sp>
          <p:nvSpPr>
            <p:cNvPr id="5" name="object 5"/>
            <p:cNvSpPr/>
            <p:nvPr/>
          </p:nvSpPr>
          <p:spPr>
            <a:xfrm>
              <a:off x="1276350" y="2889250"/>
              <a:ext cx="800100" cy="838200"/>
            </a:xfrm>
            <a:custGeom>
              <a:avLst/>
              <a:gdLst/>
              <a:ahLst/>
              <a:cxnLst/>
              <a:rect l="l" t="t" r="r" b="b"/>
              <a:pathLst>
                <a:path w="800100" h="838200">
                  <a:moveTo>
                    <a:pt x="400050" y="0"/>
                  </a:moveTo>
                  <a:lnTo>
                    <a:pt x="353395" y="2819"/>
                  </a:lnTo>
                  <a:lnTo>
                    <a:pt x="308322" y="11068"/>
                  </a:lnTo>
                  <a:lnTo>
                    <a:pt x="265129" y="24432"/>
                  </a:lnTo>
                  <a:lnTo>
                    <a:pt x="224117" y="42597"/>
                  </a:lnTo>
                  <a:lnTo>
                    <a:pt x="185587" y="65248"/>
                  </a:lnTo>
                  <a:lnTo>
                    <a:pt x="149838" y="92071"/>
                  </a:lnTo>
                  <a:lnTo>
                    <a:pt x="117171" y="122751"/>
                  </a:lnTo>
                  <a:lnTo>
                    <a:pt x="87886" y="156974"/>
                  </a:lnTo>
                  <a:lnTo>
                    <a:pt x="62282" y="194425"/>
                  </a:lnTo>
                  <a:lnTo>
                    <a:pt x="40661" y="234790"/>
                  </a:lnTo>
                  <a:lnTo>
                    <a:pt x="23322" y="277754"/>
                  </a:lnTo>
                  <a:lnTo>
                    <a:pt x="10565" y="323004"/>
                  </a:lnTo>
                  <a:lnTo>
                    <a:pt x="2691" y="370224"/>
                  </a:lnTo>
                  <a:lnTo>
                    <a:pt x="0" y="419100"/>
                  </a:lnTo>
                  <a:lnTo>
                    <a:pt x="2691" y="467975"/>
                  </a:lnTo>
                  <a:lnTo>
                    <a:pt x="10565" y="515195"/>
                  </a:lnTo>
                  <a:lnTo>
                    <a:pt x="23322" y="560445"/>
                  </a:lnTo>
                  <a:lnTo>
                    <a:pt x="40661" y="603409"/>
                  </a:lnTo>
                  <a:lnTo>
                    <a:pt x="62282" y="643774"/>
                  </a:lnTo>
                  <a:lnTo>
                    <a:pt x="87886" y="681225"/>
                  </a:lnTo>
                  <a:lnTo>
                    <a:pt x="117171" y="715448"/>
                  </a:lnTo>
                  <a:lnTo>
                    <a:pt x="149838" y="746128"/>
                  </a:lnTo>
                  <a:lnTo>
                    <a:pt x="185587" y="772951"/>
                  </a:lnTo>
                  <a:lnTo>
                    <a:pt x="224117" y="795602"/>
                  </a:lnTo>
                  <a:lnTo>
                    <a:pt x="265129" y="813767"/>
                  </a:lnTo>
                  <a:lnTo>
                    <a:pt x="308322" y="827131"/>
                  </a:lnTo>
                  <a:lnTo>
                    <a:pt x="353395" y="835380"/>
                  </a:lnTo>
                  <a:lnTo>
                    <a:pt x="400050" y="838200"/>
                  </a:lnTo>
                  <a:lnTo>
                    <a:pt x="446704" y="835380"/>
                  </a:lnTo>
                  <a:lnTo>
                    <a:pt x="491777" y="827131"/>
                  </a:lnTo>
                  <a:lnTo>
                    <a:pt x="534970" y="813767"/>
                  </a:lnTo>
                  <a:lnTo>
                    <a:pt x="575982" y="795602"/>
                  </a:lnTo>
                  <a:lnTo>
                    <a:pt x="614512" y="772951"/>
                  </a:lnTo>
                  <a:lnTo>
                    <a:pt x="650261" y="746128"/>
                  </a:lnTo>
                  <a:lnTo>
                    <a:pt x="682928" y="715448"/>
                  </a:lnTo>
                  <a:lnTo>
                    <a:pt x="712213" y="681225"/>
                  </a:lnTo>
                  <a:lnTo>
                    <a:pt x="737817" y="643774"/>
                  </a:lnTo>
                  <a:lnTo>
                    <a:pt x="759438" y="603409"/>
                  </a:lnTo>
                  <a:lnTo>
                    <a:pt x="776777" y="560445"/>
                  </a:lnTo>
                  <a:lnTo>
                    <a:pt x="789534" y="515195"/>
                  </a:lnTo>
                  <a:lnTo>
                    <a:pt x="797408" y="467975"/>
                  </a:lnTo>
                  <a:lnTo>
                    <a:pt x="800100" y="419100"/>
                  </a:lnTo>
                  <a:lnTo>
                    <a:pt x="797408" y="370224"/>
                  </a:lnTo>
                  <a:lnTo>
                    <a:pt x="789534" y="323004"/>
                  </a:lnTo>
                  <a:lnTo>
                    <a:pt x="776777" y="277754"/>
                  </a:lnTo>
                  <a:lnTo>
                    <a:pt x="759438" y="234790"/>
                  </a:lnTo>
                  <a:lnTo>
                    <a:pt x="737817" y="194425"/>
                  </a:lnTo>
                  <a:lnTo>
                    <a:pt x="712213" y="156974"/>
                  </a:lnTo>
                  <a:lnTo>
                    <a:pt x="682928" y="122751"/>
                  </a:lnTo>
                  <a:lnTo>
                    <a:pt x="650261" y="92071"/>
                  </a:lnTo>
                  <a:lnTo>
                    <a:pt x="614512" y="65248"/>
                  </a:lnTo>
                  <a:lnTo>
                    <a:pt x="575982" y="42597"/>
                  </a:lnTo>
                  <a:lnTo>
                    <a:pt x="534970" y="24432"/>
                  </a:lnTo>
                  <a:lnTo>
                    <a:pt x="491777" y="11068"/>
                  </a:lnTo>
                  <a:lnTo>
                    <a:pt x="446704" y="2819"/>
                  </a:lnTo>
                  <a:lnTo>
                    <a:pt x="400050" y="0"/>
                  </a:lnTo>
                  <a:close/>
                </a:path>
              </a:pathLst>
            </a:custGeom>
            <a:solidFill>
              <a:srgbClr val="264457"/>
            </a:solidFill>
          </p:spPr>
          <p:txBody>
            <a:bodyPr wrap="square" lIns="0" tIns="0" rIns="0" bIns="0" rtlCol="0"/>
            <a:lstStyle/>
            <a:p>
              <a:endParaRPr/>
            </a:p>
          </p:txBody>
        </p:sp>
        <p:sp>
          <p:nvSpPr>
            <p:cNvPr id="6" name="object 6"/>
            <p:cNvSpPr/>
            <p:nvPr/>
          </p:nvSpPr>
          <p:spPr>
            <a:xfrm>
              <a:off x="1276350" y="2889250"/>
              <a:ext cx="800100" cy="838200"/>
            </a:xfrm>
            <a:custGeom>
              <a:avLst/>
              <a:gdLst/>
              <a:ahLst/>
              <a:cxnLst/>
              <a:rect l="l" t="t" r="r" b="b"/>
              <a:pathLst>
                <a:path w="800100" h="838200">
                  <a:moveTo>
                    <a:pt x="0" y="419100"/>
                  </a:moveTo>
                  <a:lnTo>
                    <a:pt x="2691" y="370224"/>
                  </a:lnTo>
                  <a:lnTo>
                    <a:pt x="10565" y="323004"/>
                  </a:lnTo>
                  <a:lnTo>
                    <a:pt x="23322" y="277754"/>
                  </a:lnTo>
                  <a:lnTo>
                    <a:pt x="40661" y="234790"/>
                  </a:lnTo>
                  <a:lnTo>
                    <a:pt x="62282" y="194425"/>
                  </a:lnTo>
                  <a:lnTo>
                    <a:pt x="87886" y="156974"/>
                  </a:lnTo>
                  <a:lnTo>
                    <a:pt x="117171" y="122751"/>
                  </a:lnTo>
                  <a:lnTo>
                    <a:pt x="149839" y="92071"/>
                  </a:lnTo>
                  <a:lnTo>
                    <a:pt x="185587" y="65248"/>
                  </a:lnTo>
                  <a:lnTo>
                    <a:pt x="224118" y="42597"/>
                  </a:lnTo>
                  <a:lnTo>
                    <a:pt x="265129" y="24432"/>
                  </a:lnTo>
                  <a:lnTo>
                    <a:pt x="308322" y="11068"/>
                  </a:lnTo>
                  <a:lnTo>
                    <a:pt x="353395" y="2819"/>
                  </a:lnTo>
                  <a:lnTo>
                    <a:pt x="400050" y="0"/>
                  </a:lnTo>
                  <a:lnTo>
                    <a:pt x="446704" y="2819"/>
                  </a:lnTo>
                  <a:lnTo>
                    <a:pt x="491777" y="11068"/>
                  </a:lnTo>
                  <a:lnTo>
                    <a:pt x="534970" y="24432"/>
                  </a:lnTo>
                  <a:lnTo>
                    <a:pt x="575981" y="42597"/>
                  </a:lnTo>
                  <a:lnTo>
                    <a:pt x="614512" y="65248"/>
                  </a:lnTo>
                  <a:lnTo>
                    <a:pt x="650260" y="92071"/>
                  </a:lnTo>
                  <a:lnTo>
                    <a:pt x="682928" y="122751"/>
                  </a:lnTo>
                  <a:lnTo>
                    <a:pt x="712213" y="156974"/>
                  </a:lnTo>
                  <a:lnTo>
                    <a:pt x="737817" y="194425"/>
                  </a:lnTo>
                  <a:lnTo>
                    <a:pt x="759438" y="234790"/>
                  </a:lnTo>
                  <a:lnTo>
                    <a:pt x="776777" y="277754"/>
                  </a:lnTo>
                  <a:lnTo>
                    <a:pt x="789534" y="323004"/>
                  </a:lnTo>
                  <a:lnTo>
                    <a:pt x="797408" y="370224"/>
                  </a:lnTo>
                  <a:lnTo>
                    <a:pt x="800100" y="419100"/>
                  </a:lnTo>
                  <a:lnTo>
                    <a:pt x="797408" y="467975"/>
                  </a:lnTo>
                  <a:lnTo>
                    <a:pt x="789534" y="515195"/>
                  </a:lnTo>
                  <a:lnTo>
                    <a:pt x="776777" y="560445"/>
                  </a:lnTo>
                  <a:lnTo>
                    <a:pt x="759438" y="603409"/>
                  </a:lnTo>
                  <a:lnTo>
                    <a:pt x="737817" y="643774"/>
                  </a:lnTo>
                  <a:lnTo>
                    <a:pt x="712213" y="681225"/>
                  </a:lnTo>
                  <a:lnTo>
                    <a:pt x="682928" y="715448"/>
                  </a:lnTo>
                  <a:lnTo>
                    <a:pt x="650260" y="746128"/>
                  </a:lnTo>
                  <a:lnTo>
                    <a:pt x="614512" y="772951"/>
                  </a:lnTo>
                  <a:lnTo>
                    <a:pt x="575981" y="795602"/>
                  </a:lnTo>
                  <a:lnTo>
                    <a:pt x="534970" y="813767"/>
                  </a:lnTo>
                  <a:lnTo>
                    <a:pt x="491777" y="827131"/>
                  </a:lnTo>
                  <a:lnTo>
                    <a:pt x="446704" y="835380"/>
                  </a:lnTo>
                  <a:lnTo>
                    <a:pt x="400050" y="838200"/>
                  </a:lnTo>
                  <a:lnTo>
                    <a:pt x="353395" y="835380"/>
                  </a:lnTo>
                  <a:lnTo>
                    <a:pt x="308322" y="827131"/>
                  </a:lnTo>
                  <a:lnTo>
                    <a:pt x="265129" y="813767"/>
                  </a:lnTo>
                  <a:lnTo>
                    <a:pt x="224118" y="795602"/>
                  </a:lnTo>
                  <a:lnTo>
                    <a:pt x="185587" y="772951"/>
                  </a:lnTo>
                  <a:lnTo>
                    <a:pt x="149839" y="746128"/>
                  </a:lnTo>
                  <a:lnTo>
                    <a:pt x="117171" y="715448"/>
                  </a:lnTo>
                  <a:lnTo>
                    <a:pt x="87886" y="681225"/>
                  </a:lnTo>
                  <a:lnTo>
                    <a:pt x="62282" y="643774"/>
                  </a:lnTo>
                  <a:lnTo>
                    <a:pt x="40661" y="603409"/>
                  </a:lnTo>
                  <a:lnTo>
                    <a:pt x="23322" y="560445"/>
                  </a:lnTo>
                  <a:lnTo>
                    <a:pt x="10565" y="515195"/>
                  </a:lnTo>
                  <a:lnTo>
                    <a:pt x="2691" y="467975"/>
                  </a:lnTo>
                  <a:lnTo>
                    <a:pt x="0" y="419100"/>
                  </a:lnTo>
                  <a:close/>
                </a:path>
              </a:pathLst>
            </a:custGeom>
            <a:ln w="12700">
              <a:solidFill>
                <a:srgbClr val="000000"/>
              </a:solidFill>
            </a:ln>
          </p:spPr>
          <p:txBody>
            <a:bodyPr wrap="square" lIns="0" tIns="0" rIns="0" bIns="0" rtlCol="0"/>
            <a:lstStyle/>
            <a:p>
              <a:endParaRPr/>
            </a:p>
          </p:txBody>
        </p:sp>
        <p:sp>
          <p:nvSpPr>
            <p:cNvPr id="7" name="object 7"/>
            <p:cNvSpPr/>
            <p:nvPr/>
          </p:nvSpPr>
          <p:spPr>
            <a:xfrm>
              <a:off x="2355850" y="2889250"/>
              <a:ext cx="812800" cy="838200"/>
            </a:xfrm>
            <a:custGeom>
              <a:avLst/>
              <a:gdLst/>
              <a:ahLst/>
              <a:cxnLst/>
              <a:rect l="l" t="t" r="r" b="b"/>
              <a:pathLst>
                <a:path w="812800" h="838200">
                  <a:moveTo>
                    <a:pt x="406400" y="0"/>
                  </a:moveTo>
                  <a:lnTo>
                    <a:pt x="359005" y="2819"/>
                  </a:lnTo>
                  <a:lnTo>
                    <a:pt x="313216" y="11068"/>
                  </a:lnTo>
                  <a:lnTo>
                    <a:pt x="269338" y="24432"/>
                  </a:lnTo>
                  <a:lnTo>
                    <a:pt x="227675" y="42597"/>
                  </a:lnTo>
                  <a:lnTo>
                    <a:pt x="188533" y="65248"/>
                  </a:lnTo>
                  <a:lnTo>
                    <a:pt x="152217" y="92071"/>
                  </a:lnTo>
                  <a:lnTo>
                    <a:pt x="119031" y="122751"/>
                  </a:lnTo>
                  <a:lnTo>
                    <a:pt x="89281" y="156974"/>
                  </a:lnTo>
                  <a:lnTo>
                    <a:pt x="63271" y="194425"/>
                  </a:lnTo>
                  <a:lnTo>
                    <a:pt x="41306" y="234790"/>
                  </a:lnTo>
                  <a:lnTo>
                    <a:pt x="23692" y="277754"/>
                  </a:lnTo>
                  <a:lnTo>
                    <a:pt x="10733" y="323004"/>
                  </a:lnTo>
                  <a:lnTo>
                    <a:pt x="2734" y="370224"/>
                  </a:lnTo>
                  <a:lnTo>
                    <a:pt x="0" y="419100"/>
                  </a:lnTo>
                  <a:lnTo>
                    <a:pt x="2734" y="467975"/>
                  </a:lnTo>
                  <a:lnTo>
                    <a:pt x="10733" y="515195"/>
                  </a:lnTo>
                  <a:lnTo>
                    <a:pt x="23692" y="560445"/>
                  </a:lnTo>
                  <a:lnTo>
                    <a:pt x="41306" y="603409"/>
                  </a:lnTo>
                  <a:lnTo>
                    <a:pt x="63271" y="643774"/>
                  </a:lnTo>
                  <a:lnTo>
                    <a:pt x="89281" y="681225"/>
                  </a:lnTo>
                  <a:lnTo>
                    <a:pt x="119031" y="715448"/>
                  </a:lnTo>
                  <a:lnTo>
                    <a:pt x="152217" y="746128"/>
                  </a:lnTo>
                  <a:lnTo>
                    <a:pt x="188533" y="772951"/>
                  </a:lnTo>
                  <a:lnTo>
                    <a:pt x="227675" y="795602"/>
                  </a:lnTo>
                  <a:lnTo>
                    <a:pt x="269338" y="813767"/>
                  </a:lnTo>
                  <a:lnTo>
                    <a:pt x="313216" y="827131"/>
                  </a:lnTo>
                  <a:lnTo>
                    <a:pt x="359005" y="835380"/>
                  </a:lnTo>
                  <a:lnTo>
                    <a:pt x="406400" y="838200"/>
                  </a:lnTo>
                  <a:lnTo>
                    <a:pt x="453794" y="835380"/>
                  </a:lnTo>
                  <a:lnTo>
                    <a:pt x="499583" y="827131"/>
                  </a:lnTo>
                  <a:lnTo>
                    <a:pt x="543461" y="813767"/>
                  </a:lnTo>
                  <a:lnTo>
                    <a:pt x="585124" y="795602"/>
                  </a:lnTo>
                  <a:lnTo>
                    <a:pt x="624266" y="772951"/>
                  </a:lnTo>
                  <a:lnTo>
                    <a:pt x="660582" y="746128"/>
                  </a:lnTo>
                  <a:lnTo>
                    <a:pt x="693768" y="715448"/>
                  </a:lnTo>
                  <a:lnTo>
                    <a:pt x="723518" y="681225"/>
                  </a:lnTo>
                  <a:lnTo>
                    <a:pt x="749528" y="643774"/>
                  </a:lnTo>
                  <a:lnTo>
                    <a:pt x="771493" y="603409"/>
                  </a:lnTo>
                  <a:lnTo>
                    <a:pt x="789107" y="560445"/>
                  </a:lnTo>
                  <a:lnTo>
                    <a:pt x="802066" y="515195"/>
                  </a:lnTo>
                  <a:lnTo>
                    <a:pt x="810065" y="467975"/>
                  </a:lnTo>
                  <a:lnTo>
                    <a:pt x="812800" y="419100"/>
                  </a:lnTo>
                  <a:lnTo>
                    <a:pt x="810065" y="370224"/>
                  </a:lnTo>
                  <a:lnTo>
                    <a:pt x="802066" y="323004"/>
                  </a:lnTo>
                  <a:lnTo>
                    <a:pt x="789107" y="277754"/>
                  </a:lnTo>
                  <a:lnTo>
                    <a:pt x="771493" y="234790"/>
                  </a:lnTo>
                  <a:lnTo>
                    <a:pt x="749528" y="194425"/>
                  </a:lnTo>
                  <a:lnTo>
                    <a:pt x="723518" y="156974"/>
                  </a:lnTo>
                  <a:lnTo>
                    <a:pt x="693768" y="122751"/>
                  </a:lnTo>
                  <a:lnTo>
                    <a:pt x="660582" y="92071"/>
                  </a:lnTo>
                  <a:lnTo>
                    <a:pt x="624266" y="65248"/>
                  </a:lnTo>
                  <a:lnTo>
                    <a:pt x="585124" y="42597"/>
                  </a:lnTo>
                  <a:lnTo>
                    <a:pt x="543461" y="24432"/>
                  </a:lnTo>
                  <a:lnTo>
                    <a:pt x="499583" y="11068"/>
                  </a:lnTo>
                  <a:lnTo>
                    <a:pt x="453794" y="2819"/>
                  </a:lnTo>
                  <a:lnTo>
                    <a:pt x="406400" y="0"/>
                  </a:lnTo>
                  <a:close/>
                </a:path>
              </a:pathLst>
            </a:custGeom>
            <a:solidFill>
              <a:srgbClr val="264457"/>
            </a:solidFill>
          </p:spPr>
          <p:txBody>
            <a:bodyPr wrap="square" lIns="0" tIns="0" rIns="0" bIns="0" rtlCol="0"/>
            <a:lstStyle/>
            <a:p>
              <a:endParaRPr/>
            </a:p>
          </p:txBody>
        </p:sp>
        <p:sp>
          <p:nvSpPr>
            <p:cNvPr id="8" name="object 8"/>
            <p:cNvSpPr/>
            <p:nvPr/>
          </p:nvSpPr>
          <p:spPr>
            <a:xfrm>
              <a:off x="2355850" y="2889250"/>
              <a:ext cx="812800" cy="838200"/>
            </a:xfrm>
            <a:custGeom>
              <a:avLst/>
              <a:gdLst/>
              <a:ahLst/>
              <a:cxnLst/>
              <a:rect l="l" t="t" r="r" b="b"/>
              <a:pathLst>
                <a:path w="812800" h="838200">
                  <a:moveTo>
                    <a:pt x="0" y="419100"/>
                  </a:moveTo>
                  <a:lnTo>
                    <a:pt x="2734" y="370224"/>
                  </a:lnTo>
                  <a:lnTo>
                    <a:pt x="10733" y="323004"/>
                  </a:lnTo>
                  <a:lnTo>
                    <a:pt x="23692" y="277754"/>
                  </a:lnTo>
                  <a:lnTo>
                    <a:pt x="41306" y="234790"/>
                  </a:lnTo>
                  <a:lnTo>
                    <a:pt x="63271" y="194425"/>
                  </a:lnTo>
                  <a:lnTo>
                    <a:pt x="89281" y="156974"/>
                  </a:lnTo>
                  <a:lnTo>
                    <a:pt x="119031" y="122751"/>
                  </a:lnTo>
                  <a:lnTo>
                    <a:pt x="152217" y="92071"/>
                  </a:lnTo>
                  <a:lnTo>
                    <a:pt x="188533" y="65248"/>
                  </a:lnTo>
                  <a:lnTo>
                    <a:pt x="227675" y="42597"/>
                  </a:lnTo>
                  <a:lnTo>
                    <a:pt x="269338" y="24432"/>
                  </a:lnTo>
                  <a:lnTo>
                    <a:pt x="313216" y="11068"/>
                  </a:lnTo>
                  <a:lnTo>
                    <a:pt x="359005" y="2819"/>
                  </a:lnTo>
                  <a:lnTo>
                    <a:pt x="406400" y="0"/>
                  </a:lnTo>
                  <a:lnTo>
                    <a:pt x="453794" y="2819"/>
                  </a:lnTo>
                  <a:lnTo>
                    <a:pt x="499583" y="11068"/>
                  </a:lnTo>
                  <a:lnTo>
                    <a:pt x="543461" y="24432"/>
                  </a:lnTo>
                  <a:lnTo>
                    <a:pt x="585124" y="42597"/>
                  </a:lnTo>
                  <a:lnTo>
                    <a:pt x="624266" y="65248"/>
                  </a:lnTo>
                  <a:lnTo>
                    <a:pt x="660582" y="92071"/>
                  </a:lnTo>
                  <a:lnTo>
                    <a:pt x="693768" y="122751"/>
                  </a:lnTo>
                  <a:lnTo>
                    <a:pt x="723518" y="156974"/>
                  </a:lnTo>
                  <a:lnTo>
                    <a:pt x="749528" y="194425"/>
                  </a:lnTo>
                  <a:lnTo>
                    <a:pt x="771493" y="234790"/>
                  </a:lnTo>
                  <a:lnTo>
                    <a:pt x="789107" y="277754"/>
                  </a:lnTo>
                  <a:lnTo>
                    <a:pt x="802066" y="323004"/>
                  </a:lnTo>
                  <a:lnTo>
                    <a:pt x="810065" y="370224"/>
                  </a:lnTo>
                  <a:lnTo>
                    <a:pt x="812800" y="419100"/>
                  </a:lnTo>
                  <a:lnTo>
                    <a:pt x="810065" y="467975"/>
                  </a:lnTo>
                  <a:lnTo>
                    <a:pt x="802066" y="515195"/>
                  </a:lnTo>
                  <a:lnTo>
                    <a:pt x="789107" y="560445"/>
                  </a:lnTo>
                  <a:lnTo>
                    <a:pt x="771493" y="603409"/>
                  </a:lnTo>
                  <a:lnTo>
                    <a:pt x="749528" y="643774"/>
                  </a:lnTo>
                  <a:lnTo>
                    <a:pt x="723518" y="681225"/>
                  </a:lnTo>
                  <a:lnTo>
                    <a:pt x="693768" y="715448"/>
                  </a:lnTo>
                  <a:lnTo>
                    <a:pt x="660582" y="746128"/>
                  </a:lnTo>
                  <a:lnTo>
                    <a:pt x="624266" y="772951"/>
                  </a:lnTo>
                  <a:lnTo>
                    <a:pt x="585124" y="795602"/>
                  </a:lnTo>
                  <a:lnTo>
                    <a:pt x="543461" y="813767"/>
                  </a:lnTo>
                  <a:lnTo>
                    <a:pt x="499583" y="827131"/>
                  </a:lnTo>
                  <a:lnTo>
                    <a:pt x="453794" y="835380"/>
                  </a:lnTo>
                  <a:lnTo>
                    <a:pt x="406400" y="838200"/>
                  </a:lnTo>
                  <a:lnTo>
                    <a:pt x="359005" y="835380"/>
                  </a:lnTo>
                  <a:lnTo>
                    <a:pt x="313216" y="827131"/>
                  </a:lnTo>
                  <a:lnTo>
                    <a:pt x="269338" y="813767"/>
                  </a:lnTo>
                  <a:lnTo>
                    <a:pt x="227675" y="795602"/>
                  </a:lnTo>
                  <a:lnTo>
                    <a:pt x="188533" y="772951"/>
                  </a:lnTo>
                  <a:lnTo>
                    <a:pt x="152217" y="746128"/>
                  </a:lnTo>
                  <a:lnTo>
                    <a:pt x="119031" y="715448"/>
                  </a:lnTo>
                  <a:lnTo>
                    <a:pt x="89281" y="681225"/>
                  </a:lnTo>
                  <a:lnTo>
                    <a:pt x="63271" y="643774"/>
                  </a:lnTo>
                  <a:lnTo>
                    <a:pt x="41306" y="603409"/>
                  </a:lnTo>
                  <a:lnTo>
                    <a:pt x="23692" y="560445"/>
                  </a:lnTo>
                  <a:lnTo>
                    <a:pt x="10733" y="515195"/>
                  </a:lnTo>
                  <a:lnTo>
                    <a:pt x="2734" y="467975"/>
                  </a:lnTo>
                  <a:lnTo>
                    <a:pt x="0" y="419100"/>
                  </a:lnTo>
                  <a:close/>
                </a:path>
              </a:pathLst>
            </a:custGeom>
            <a:ln w="12700">
              <a:solidFill>
                <a:srgbClr val="000000"/>
              </a:solidFill>
            </a:ln>
          </p:spPr>
          <p:txBody>
            <a:bodyPr wrap="square" lIns="0" tIns="0" rIns="0" bIns="0" rtlCol="0"/>
            <a:lstStyle/>
            <a:p>
              <a:endParaRPr/>
            </a:p>
          </p:txBody>
        </p:sp>
        <p:sp>
          <p:nvSpPr>
            <p:cNvPr id="9" name="object 9"/>
            <p:cNvSpPr/>
            <p:nvPr/>
          </p:nvSpPr>
          <p:spPr>
            <a:xfrm>
              <a:off x="3460750" y="2889250"/>
              <a:ext cx="800100" cy="838200"/>
            </a:xfrm>
            <a:custGeom>
              <a:avLst/>
              <a:gdLst/>
              <a:ahLst/>
              <a:cxnLst/>
              <a:rect l="l" t="t" r="r" b="b"/>
              <a:pathLst>
                <a:path w="800100" h="838200">
                  <a:moveTo>
                    <a:pt x="400050" y="0"/>
                  </a:moveTo>
                  <a:lnTo>
                    <a:pt x="353395" y="2819"/>
                  </a:lnTo>
                  <a:lnTo>
                    <a:pt x="308322" y="11068"/>
                  </a:lnTo>
                  <a:lnTo>
                    <a:pt x="265129" y="24432"/>
                  </a:lnTo>
                  <a:lnTo>
                    <a:pt x="224117" y="42597"/>
                  </a:lnTo>
                  <a:lnTo>
                    <a:pt x="185587" y="65248"/>
                  </a:lnTo>
                  <a:lnTo>
                    <a:pt x="149838" y="92071"/>
                  </a:lnTo>
                  <a:lnTo>
                    <a:pt x="117171" y="122751"/>
                  </a:lnTo>
                  <a:lnTo>
                    <a:pt x="87886" y="156974"/>
                  </a:lnTo>
                  <a:lnTo>
                    <a:pt x="62282" y="194425"/>
                  </a:lnTo>
                  <a:lnTo>
                    <a:pt x="40661" y="234790"/>
                  </a:lnTo>
                  <a:lnTo>
                    <a:pt x="23322" y="277754"/>
                  </a:lnTo>
                  <a:lnTo>
                    <a:pt x="10565" y="323004"/>
                  </a:lnTo>
                  <a:lnTo>
                    <a:pt x="2691" y="370224"/>
                  </a:lnTo>
                  <a:lnTo>
                    <a:pt x="0" y="419100"/>
                  </a:lnTo>
                  <a:lnTo>
                    <a:pt x="2691" y="467975"/>
                  </a:lnTo>
                  <a:lnTo>
                    <a:pt x="10565" y="515195"/>
                  </a:lnTo>
                  <a:lnTo>
                    <a:pt x="23322" y="560445"/>
                  </a:lnTo>
                  <a:lnTo>
                    <a:pt x="40661" y="603409"/>
                  </a:lnTo>
                  <a:lnTo>
                    <a:pt x="62282" y="643774"/>
                  </a:lnTo>
                  <a:lnTo>
                    <a:pt x="87886" y="681225"/>
                  </a:lnTo>
                  <a:lnTo>
                    <a:pt x="117171" y="715448"/>
                  </a:lnTo>
                  <a:lnTo>
                    <a:pt x="149838" y="746128"/>
                  </a:lnTo>
                  <a:lnTo>
                    <a:pt x="185587" y="772951"/>
                  </a:lnTo>
                  <a:lnTo>
                    <a:pt x="224117" y="795602"/>
                  </a:lnTo>
                  <a:lnTo>
                    <a:pt x="265129" y="813767"/>
                  </a:lnTo>
                  <a:lnTo>
                    <a:pt x="308322" y="827131"/>
                  </a:lnTo>
                  <a:lnTo>
                    <a:pt x="353395" y="835380"/>
                  </a:lnTo>
                  <a:lnTo>
                    <a:pt x="400050" y="838200"/>
                  </a:lnTo>
                  <a:lnTo>
                    <a:pt x="446704" y="835380"/>
                  </a:lnTo>
                  <a:lnTo>
                    <a:pt x="491777" y="827131"/>
                  </a:lnTo>
                  <a:lnTo>
                    <a:pt x="534970" y="813767"/>
                  </a:lnTo>
                  <a:lnTo>
                    <a:pt x="575982" y="795602"/>
                  </a:lnTo>
                  <a:lnTo>
                    <a:pt x="614512" y="772951"/>
                  </a:lnTo>
                  <a:lnTo>
                    <a:pt x="650261" y="746128"/>
                  </a:lnTo>
                  <a:lnTo>
                    <a:pt x="682928" y="715448"/>
                  </a:lnTo>
                  <a:lnTo>
                    <a:pt x="712213" y="681225"/>
                  </a:lnTo>
                  <a:lnTo>
                    <a:pt x="737817" y="643774"/>
                  </a:lnTo>
                  <a:lnTo>
                    <a:pt x="759438" y="603409"/>
                  </a:lnTo>
                  <a:lnTo>
                    <a:pt x="776777" y="560445"/>
                  </a:lnTo>
                  <a:lnTo>
                    <a:pt x="789534" y="515195"/>
                  </a:lnTo>
                  <a:lnTo>
                    <a:pt x="797408" y="467975"/>
                  </a:lnTo>
                  <a:lnTo>
                    <a:pt x="800100" y="419100"/>
                  </a:lnTo>
                  <a:lnTo>
                    <a:pt x="797408" y="370224"/>
                  </a:lnTo>
                  <a:lnTo>
                    <a:pt x="789534" y="323004"/>
                  </a:lnTo>
                  <a:lnTo>
                    <a:pt x="776777" y="277754"/>
                  </a:lnTo>
                  <a:lnTo>
                    <a:pt x="759438" y="234790"/>
                  </a:lnTo>
                  <a:lnTo>
                    <a:pt x="737817" y="194425"/>
                  </a:lnTo>
                  <a:lnTo>
                    <a:pt x="712213" y="156974"/>
                  </a:lnTo>
                  <a:lnTo>
                    <a:pt x="682928" y="122751"/>
                  </a:lnTo>
                  <a:lnTo>
                    <a:pt x="650261" y="92071"/>
                  </a:lnTo>
                  <a:lnTo>
                    <a:pt x="614512" y="65248"/>
                  </a:lnTo>
                  <a:lnTo>
                    <a:pt x="575982" y="42597"/>
                  </a:lnTo>
                  <a:lnTo>
                    <a:pt x="534970" y="24432"/>
                  </a:lnTo>
                  <a:lnTo>
                    <a:pt x="491777" y="11068"/>
                  </a:lnTo>
                  <a:lnTo>
                    <a:pt x="446704" y="2819"/>
                  </a:lnTo>
                  <a:lnTo>
                    <a:pt x="400050" y="0"/>
                  </a:lnTo>
                  <a:close/>
                </a:path>
              </a:pathLst>
            </a:custGeom>
            <a:solidFill>
              <a:srgbClr val="264457"/>
            </a:solidFill>
          </p:spPr>
          <p:txBody>
            <a:bodyPr wrap="square" lIns="0" tIns="0" rIns="0" bIns="0" rtlCol="0"/>
            <a:lstStyle/>
            <a:p>
              <a:endParaRPr/>
            </a:p>
          </p:txBody>
        </p:sp>
        <p:sp>
          <p:nvSpPr>
            <p:cNvPr id="10" name="object 10"/>
            <p:cNvSpPr/>
            <p:nvPr/>
          </p:nvSpPr>
          <p:spPr>
            <a:xfrm>
              <a:off x="3460750" y="2889250"/>
              <a:ext cx="800100" cy="838200"/>
            </a:xfrm>
            <a:custGeom>
              <a:avLst/>
              <a:gdLst/>
              <a:ahLst/>
              <a:cxnLst/>
              <a:rect l="l" t="t" r="r" b="b"/>
              <a:pathLst>
                <a:path w="800100" h="838200">
                  <a:moveTo>
                    <a:pt x="0" y="419100"/>
                  </a:moveTo>
                  <a:lnTo>
                    <a:pt x="2691" y="370224"/>
                  </a:lnTo>
                  <a:lnTo>
                    <a:pt x="10565" y="323004"/>
                  </a:lnTo>
                  <a:lnTo>
                    <a:pt x="23322" y="277754"/>
                  </a:lnTo>
                  <a:lnTo>
                    <a:pt x="40661" y="234790"/>
                  </a:lnTo>
                  <a:lnTo>
                    <a:pt x="62282" y="194425"/>
                  </a:lnTo>
                  <a:lnTo>
                    <a:pt x="87886" y="156974"/>
                  </a:lnTo>
                  <a:lnTo>
                    <a:pt x="117171" y="122751"/>
                  </a:lnTo>
                  <a:lnTo>
                    <a:pt x="149839" y="92071"/>
                  </a:lnTo>
                  <a:lnTo>
                    <a:pt x="185587" y="65248"/>
                  </a:lnTo>
                  <a:lnTo>
                    <a:pt x="224118" y="42597"/>
                  </a:lnTo>
                  <a:lnTo>
                    <a:pt x="265129" y="24432"/>
                  </a:lnTo>
                  <a:lnTo>
                    <a:pt x="308322" y="11068"/>
                  </a:lnTo>
                  <a:lnTo>
                    <a:pt x="353395" y="2819"/>
                  </a:lnTo>
                  <a:lnTo>
                    <a:pt x="400050" y="0"/>
                  </a:lnTo>
                  <a:lnTo>
                    <a:pt x="446704" y="2819"/>
                  </a:lnTo>
                  <a:lnTo>
                    <a:pt x="491777" y="11068"/>
                  </a:lnTo>
                  <a:lnTo>
                    <a:pt x="534970" y="24432"/>
                  </a:lnTo>
                  <a:lnTo>
                    <a:pt x="575981" y="42597"/>
                  </a:lnTo>
                  <a:lnTo>
                    <a:pt x="614512" y="65248"/>
                  </a:lnTo>
                  <a:lnTo>
                    <a:pt x="650260" y="92071"/>
                  </a:lnTo>
                  <a:lnTo>
                    <a:pt x="682928" y="122751"/>
                  </a:lnTo>
                  <a:lnTo>
                    <a:pt x="712213" y="156974"/>
                  </a:lnTo>
                  <a:lnTo>
                    <a:pt x="737817" y="194425"/>
                  </a:lnTo>
                  <a:lnTo>
                    <a:pt x="759438" y="234790"/>
                  </a:lnTo>
                  <a:lnTo>
                    <a:pt x="776777" y="277754"/>
                  </a:lnTo>
                  <a:lnTo>
                    <a:pt x="789534" y="323004"/>
                  </a:lnTo>
                  <a:lnTo>
                    <a:pt x="797408" y="370224"/>
                  </a:lnTo>
                  <a:lnTo>
                    <a:pt x="800100" y="419100"/>
                  </a:lnTo>
                  <a:lnTo>
                    <a:pt x="797408" y="467975"/>
                  </a:lnTo>
                  <a:lnTo>
                    <a:pt x="789534" y="515195"/>
                  </a:lnTo>
                  <a:lnTo>
                    <a:pt x="776777" y="560445"/>
                  </a:lnTo>
                  <a:lnTo>
                    <a:pt x="759438" y="603409"/>
                  </a:lnTo>
                  <a:lnTo>
                    <a:pt x="737817" y="643774"/>
                  </a:lnTo>
                  <a:lnTo>
                    <a:pt x="712213" y="681225"/>
                  </a:lnTo>
                  <a:lnTo>
                    <a:pt x="682928" y="715448"/>
                  </a:lnTo>
                  <a:lnTo>
                    <a:pt x="650260" y="746128"/>
                  </a:lnTo>
                  <a:lnTo>
                    <a:pt x="614512" y="772951"/>
                  </a:lnTo>
                  <a:lnTo>
                    <a:pt x="575981" y="795602"/>
                  </a:lnTo>
                  <a:lnTo>
                    <a:pt x="534970" y="813767"/>
                  </a:lnTo>
                  <a:lnTo>
                    <a:pt x="491777" y="827131"/>
                  </a:lnTo>
                  <a:lnTo>
                    <a:pt x="446704" y="835380"/>
                  </a:lnTo>
                  <a:lnTo>
                    <a:pt x="400050" y="838200"/>
                  </a:lnTo>
                  <a:lnTo>
                    <a:pt x="353395" y="835380"/>
                  </a:lnTo>
                  <a:lnTo>
                    <a:pt x="308322" y="827131"/>
                  </a:lnTo>
                  <a:lnTo>
                    <a:pt x="265129" y="813767"/>
                  </a:lnTo>
                  <a:lnTo>
                    <a:pt x="224118" y="795602"/>
                  </a:lnTo>
                  <a:lnTo>
                    <a:pt x="185587" y="772951"/>
                  </a:lnTo>
                  <a:lnTo>
                    <a:pt x="149839" y="746128"/>
                  </a:lnTo>
                  <a:lnTo>
                    <a:pt x="117171" y="715448"/>
                  </a:lnTo>
                  <a:lnTo>
                    <a:pt x="87886" y="681225"/>
                  </a:lnTo>
                  <a:lnTo>
                    <a:pt x="62282" y="643774"/>
                  </a:lnTo>
                  <a:lnTo>
                    <a:pt x="40661" y="603409"/>
                  </a:lnTo>
                  <a:lnTo>
                    <a:pt x="23322" y="560445"/>
                  </a:lnTo>
                  <a:lnTo>
                    <a:pt x="10565" y="515195"/>
                  </a:lnTo>
                  <a:lnTo>
                    <a:pt x="2691" y="467975"/>
                  </a:lnTo>
                  <a:lnTo>
                    <a:pt x="0" y="419100"/>
                  </a:lnTo>
                  <a:close/>
                </a:path>
              </a:pathLst>
            </a:custGeom>
            <a:ln w="12700">
              <a:solidFill>
                <a:srgbClr val="000000"/>
              </a:solidFill>
            </a:ln>
          </p:spPr>
          <p:txBody>
            <a:bodyPr wrap="square" lIns="0" tIns="0" rIns="0" bIns="0" rtlCol="0"/>
            <a:lstStyle/>
            <a:p>
              <a:endParaRPr/>
            </a:p>
          </p:txBody>
        </p:sp>
        <p:sp>
          <p:nvSpPr>
            <p:cNvPr id="11" name="object 11"/>
            <p:cNvSpPr/>
            <p:nvPr/>
          </p:nvSpPr>
          <p:spPr>
            <a:xfrm>
              <a:off x="4552950" y="2889250"/>
              <a:ext cx="800100" cy="838200"/>
            </a:xfrm>
            <a:custGeom>
              <a:avLst/>
              <a:gdLst/>
              <a:ahLst/>
              <a:cxnLst/>
              <a:rect l="l" t="t" r="r" b="b"/>
              <a:pathLst>
                <a:path w="800100" h="838200">
                  <a:moveTo>
                    <a:pt x="400050" y="0"/>
                  </a:moveTo>
                  <a:lnTo>
                    <a:pt x="353395" y="2819"/>
                  </a:lnTo>
                  <a:lnTo>
                    <a:pt x="308322" y="11068"/>
                  </a:lnTo>
                  <a:lnTo>
                    <a:pt x="265129" y="24432"/>
                  </a:lnTo>
                  <a:lnTo>
                    <a:pt x="224117" y="42597"/>
                  </a:lnTo>
                  <a:lnTo>
                    <a:pt x="185587" y="65248"/>
                  </a:lnTo>
                  <a:lnTo>
                    <a:pt x="149838" y="92071"/>
                  </a:lnTo>
                  <a:lnTo>
                    <a:pt x="117171" y="122751"/>
                  </a:lnTo>
                  <a:lnTo>
                    <a:pt x="87886" y="156974"/>
                  </a:lnTo>
                  <a:lnTo>
                    <a:pt x="62282" y="194425"/>
                  </a:lnTo>
                  <a:lnTo>
                    <a:pt x="40661" y="234790"/>
                  </a:lnTo>
                  <a:lnTo>
                    <a:pt x="23322" y="277754"/>
                  </a:lnTo>
                  <a:lnTo>
                    <a:pt x="10565" y="323004"/>
                  </a:lnTo>
                  <a:lnTo>
                    <a:pt x="2691" y="370224"/>
                  </a:lnTo>
                  <a:lnTo>
                    <a:pt x="0" y="419100"/>
                  </a:lnTo>
                  <a:lnTo>
                    <a:pt x="2691" y="467975"/>
                  </a:lnTo>
                  <a:lnTo>
                    <a:pt x="10565" y="515195"/>
                  </a:lnTo>
                  <a:lnTo>
                    <a:pt x="23322" y="560445"/>
                  </a:lnTo>
                  <a:lnTo>
                    <a:pt x="40661" y="603409"/>
                  </a:lnTo>
                  <a:lnTo>
                    <a:pt x="62282" y="643774"/>
                  </a:lnTo>
                  <a:lnTo>
                    <a:pt x="87886" y="681225"/>
                  </a:lnTo>
                  <a:lnTo>
                    <a:pt x="117171" y="715448"/>
                  </a:lnTo>
                  <a:lnTo>
                    <a:pt x="149838" y="746128"/>
                  </a:lnTo>
                  <a:lnTo>
                    <a:pt x="185587" y="772951"/>
                  </a:lnTo>
                  <a:lnTo>
                    <a:pt x="224117" y="795602"/>
                  </a:lnTo>
                  <a:lnTo>
                    <a:pt x="265129" y="813767"/>
                  </a:lnTo>
                  <a:lnTo>
                    <a:pt x="308322" y="827131"/>
                  </a:lnTo>
                  <a:lnTo>
                    <a:pt x="353395" y="835380"/>
                  </a:lnTo>
                  <a:lnTo>
                    <a:pt x="400050" y="838200"/>
                  </a:lnTo>
                  <a:lnTo>
                    <a:pt x="446704" y="835380"/>
                  </a:lnTo>
                  <a:lnTo>
                    <a:pt x="491777" y="827131"/>
                  </a:lnTo>
                  <a:lnTo>
                    <a:pt x="534970" y="813767"/>
                  </a:lnTo>
                  <a:lnTo>
                    <a:pt x="575982" y="795602"/>
                  </a:lnTo>
                  <a:lnTo>
                    <a:pt x="614512" y="772951"/>
                  </a:lnTo>
                  <a:lnTo>
                    <a:pt x="650261" y="746128"/>
                  </a:lnTo>
                  <a:lnTo>
                    <a:pt x="682928" y="715448"/>
                  </a:lnTo>
                  <a:lnTo>
                    <a:pt x="712213" y="681225"/>
                  </a:lnTo>
                  <a:lnTo>
                    <a:pt x="737817" y="643774"/>
                  </a:lnTo>
                  <a:lnTo>
                    <a:pt x="759438" y="603409"/>
                  </a:lnTo>
                  <a:lnTo>
                    <a:pt x="776777" y="560445"/>
                  </a:lnTo>
                  <a:lnTo>
                    <a:pt x="789534" y="515195"/>
                  </a:lnTo>
                  <a:lnTo>
                    <a:pt x="797408" y="467975"/>
                  </a:lnTo>
                  <a:lnTo>
                    <a:pt x="800100" y="419100"/>
                  </a:lnTo>
                  <a:lnTo>
                    <a:pt x="797408" y="370224"/>
                  </a:lnTo>
                  <a:lnTo>
                    <a:pt x="789534" y="323004"/>
                  </a:lnTo>
                  <a:lnTo>
                    <a:pt x="776777" y="277754"/>
                  </a:lnTo>
                  <a:lnTo>
                    <a:pt x="759438" y="234790"/>
                  </a:lnTo>
                  <a:lnTo>
                    <a:pt x="737817" y="194425"/>
                  </a:lnTo>
                  <a:lnTo>
                    <a:pt x="712213" y="156974"/>
                  </a:lnTo>
                  <a:lnTo>
                    <a:pt x="682928" y="122751"/>
                  </a:lnTo>
                  <a:lnTo>
                    <a:pt x="650261" y="92071"/>
                  </a:lnTo>
                  <a:lnTo>
                    <a:pt x="614512" y="65248"/>
                  </a:lnTo>
                  <a:lnTo>
                    <a:pt x="575982" y="42597"/>
                  </a:lnTo>
                  <a:lnTo>
                    <a:pt x="534970" y="24432"/>
                  </a:lnTo>
                  <a:lnTo>
                    <a:pt x="491777" y="11068"/>
                  </a:lnTo>
                  <a:lnTo>
                    <a:pt x="446704" y="2819"/>
                  </a:lnTo>
                  <a:lnTo>
                    <a:pt x="400050" y="0"/>
                  </a:lnTo>
                  <a:close/>
                </a:path>
              </a:pathLst>
            </a:custGeom>
            <a:solidFill>
              <a:srgbClr val="264457"/>
            </a:solidFill>
          </p:spPr>
          <p:txBody>
            <a:bodyPr wrap="square" lIns="0" tIns="0" rIns="0" bIns="0" rtlCol="0"/>
            <a:lstStyle/>
            <a:p>
              <a:endParaRPr/>
            </a:p>
          </p:txBody>
        </p:sp>
        <p:sp>
          <p:nvSpPr>
            <p:cNvPr id="12" name="object 12"/>
            <p:cNvSpPr/>
            <p:nvPr/>
          </p:nvSpPr>
          <p:spPr>
            <a:xfrm>
              <a:off x="4552950" y="2889250"/>
              <a:ext cx="800100" cy="838200"/>
            </a:xfrm>
            <a:custGeom>
              <a:avLst/>
              <a:gdLst/>
              <a:ahLst/>
              <a:cxnLst/>
              <a:rect l="l" t="t" r="r" b="b"/>
              <a:pathLst>
                <a:path w="800100" h="838200">
                  <a:moveTo>
                    <a:pt x="0" y="419100"/>
                  </a:moveTo>
                  <a:lnTo>
                    <a:pt x="2691" y="370224"/>
                  </a:lnTo>
                  <a:lnTo>
                    <a:pt x="10565" y="323004"/>
                  </a:lnTo>
                  <a:lnTo>
                    <a:pt x="23322" y="277754"/>
                  </a:lnTo>
                  <a:lnTo>
                    <a:pt x="40661" y="234790"/>
                  </a:lnTo>
                  <a:lnTo>
                    <a:pt x="62282" y="194425"/>
                  </a:lnTo>
                  <a:lnTo>
                    <a:pt x="87886" y="156974"/>
                  </a:lnTo>
                  <a:lnTo>
                    <a:pt x="117171" y="122751"/>
                  </a:lnTo>
                  <a:lnTo>
                    <a:pt x="149839" y="92071"/>
                  </a:lnTo>
                  <a:lnTo>
                    <a:pt x="185587" y="65248"/>
                  </a:lnTo>
                  <a:lnTo>
                    <a:pt x="224118" y="42597"/>
                  </a:lnTo>
                  <a:lnTo>
                    <a:pt x="265129" y="24432"/>
                  </a:lnTo>
                  <a:lnTo>
                    <a:pt x="308322" y="11068"/>
                  </a:lnTo>
                  <a:lnTo>
                    <a:pt x="353395" y="2819"/>
                  </a:lnTo>
                  <a:lnTo>
                    <a:pt x="400050" y="0"/>
                  </a:lnTo>
                  <a:lnTo>
                    <a:pt x="446704" y="2819"/>
                  </a:lnTo>
                  <a:lnTo>
                    <a:pt x="491777" y="11068"/>
                  </a:lnTo>
                  <a:lnTo>
                    <a:pt x="534970" y="24432"/>
                  </a:lnTo>
                  <a:lnTo>
                    <a:pt x="575981" y="42597"/>
                  </a:lnTo>
                  <a:lnTo>
                    <a:pt x="614512" y="65248"/>
                  </a:lnTo>
                  <a:lnTo>
                    <a:pt x="650260" y="92071"/>
                  </a:lnTo>
                  <a:lnTo>
                    <a:pt x="682928" y="122751"/>
                  </a:lnTo>
                  <a:lnTo>
                    <a:pt x="712213" y="156974"/>
                  </a:lnTo>
                  <a:lnTo>
                    <a:pt x="737817" y="194425"/>
                  </a:lnTo>
                  <a:lnTo>
                    <a:pt x="759438" y="234790"/>
                  </a:lnTo>
                  <a:lnTo>
                    <a:pt x="776777" y="277754"/>
                  </a:lnTo>
                  <a:lnTo>
                    <a:pt x="789534" y="323004"/>
                  </a:lnTo>
                  <a:lnTo>
                    <a:pt x="797408" y="370224"/>
                  </a:lnTo>
                  <a:lnTo>
                    <a:pt x="800100" y="419100"/>
                  </a:lnTo>
                  <a:lnTo>
                    <a:pt x="797408" y="467975"/>
                  </a:lnTo>
                  <a:lnTo>
                    <a:pt x="789534" y="515195"/>
                  </a:lnTo>
                  <a:lnTo>
                    <a:pt x="776777" y="560445"/>
                  </a:lnTo>
                  <a:lnTo>
                    <a:pt x="759438" y="603409"/>
                  </a:lnTo>
                  <a:lnTo>
                    <a:pt x="737817" y="643774"/>
                  </a:lnTo>
                  <a:lnTo>
                    <a:pt x="712213" y="681225"/>
                  </a:lnTo>
                  <a:lnTo>
                    <a:pt x="682928" y="715448"/>
                  </a:lnTo>
                  <a:lnTo>
                    <a:pt x="650260" y="746128"/>
                  </a:lnTo>
                  <a:lnTo>
                    <a:pt x="614512" y="772951"/>
                  </a:lnTo>
                  <a:lnTo>
                    <a:pt x="575981" y="795602"/>
                  </a:lnTo>
                  <a:lnTo>
                    <a:pt x="534970" y="813767"/>
                  </a:lnTo>
                  <a:lnTo>
                    <a:pt x="491777" y="827131"/>
                  </a:lnTo>
                  <a:lnTo>
                    <a:pt x="446704" y="835380"/>
                  </a:lnTo>
                  <a:lnTo>
                    <a:pt x="400050" y="838200"/>
                  </a:lnTo>
                  <a:lnTo>
                    <a:pt x="353395" y="835380"/>
                  </a:lnTo>
                  <a:lnTo>
                    <a:pt x="308322" y="827131"/>
                  </a:lnTo>
                  <a:lnTo>
                    <a:pt x="265129" y="813767"/>
                  </a:lnTo>
                  <a:lnTo>
                    <a:pt x="224118" y="795602"/>
                  </a:lnTo>
                  <a:lnTo>
                    <a:pt x="185587" y="772951"/>
                  </a:lnTo>
                  <a:lnTo>
                    <a:pt x="149839" y="746128"/>
                  </a:lnTo>
                  <a:lnTo>
                    <a:pt x="117171" y="715448"/>
                  </a:lnTo>
                  <a:lnTo>
                    <a:pt x="87886" y="681225"/>
                  </a:lnTo>
                  <a:lnTo>
                    <a:pt x="62282" y="643774"/>
                  </a:lnTo>
                  <a:lnTo>
                    <a:pt x="40661" y="603409"/>
                  </a:lnTo>
                  <a:lnTo>
                    <a:pt x="23322" y="560445"/>
                  </a:lnTo>
                  <a:lnTo>
                    <a:pt x="10565" y="515195"/>
                  </a:lnTo>
                  <a:lnTo>
                    <a:pt x="2691" y="467975"/>
                  </a:lnTo>
                  <a:lnTo>
                    <a:pt x="0" y="419100"/>
                  </a:lnTo>
                  <a:close/>
                </a:path>
              </a:pathLst>
            </a:custGeom>
            <a:ln w="12700">
              <a:solidFill>
                <a:srgbClr val="000000"/>
              </a:solidFill>
            </a:ln>
          </p:spPr>
          <p:txBody>
            <a:bodyPr wrap="square" lIns="0" tIns="0" rIns="0" bIns="0" rtlCol="0"/>
            <a:lstStyle/>
            <a:p>
              <a:endParaRPr/>
            </a:p>
          </p:txBody>
        </p:sp>
        <p:sp>
          <p:nvSpPr>
            <p:cNvPr id="13" name="object 13"/>
            <p:cNvSpPr/>
            <p:nvPr/>
          </p:nvSpPr>
          <p:spPr>
            <a:xfrm>
              <a:off x="5632450" y="2889250"/>
              <a:ext cx="812800" cy="838200"/>
            </a:xfrm>
            <a:custGeom>
              <a:avLst/>
              <a:gdLst/>
              <a:ahLst/>
              <a:cxnLst/>
              <a:rect l="l" t="t" r="r" b="b"/>
              <a:pathLst>
                <a:path w="812800" h="838200">
                  <a:moveTo>
                    <a:pt x="406400" y="0"/>
                  </a:moveTo>
                  <a:lnTo>
                    <a:pt x="359005" y="2819"/>
                  </a:lnTo>
                  <a:lnTo>
                    <a:pt x="313216" y="11068"/>
                  </a:lnTo>
                  <a:lnTo>
                    <a:pt x="269338" y="24432"/>
                  </a:lnTo>
                  <a:lnTo>
                    <a:pt x="227675" y="42597"/>
                  </a:lnTo>
                  <a:lnTo>
                    <a:pt x="188533" y="65248"/>
                  </a:lnTo>
                  <a:lnTo>
                    <a:pt x="152217" y="92071"/>
                  </a:lnTo>
                  <a:lnTo>
                    <a:pt x="119031" y="122751"/>
                  </a:lnTo>
                  <a:lnTo>
                    <a:pt x="89281" y="156974"/>
                  </a:lnTo>
                  <a:lnTo>
                    <a:pt x="63271" y="194425"/>
                  </a:lnTo>
                  <a:lnTo>
                    <a:pt x="41306" y="234790"/>
                  </a:lnTo>
                  <a:lnTo>
                    <a:pt x="23692" y="277754"/>
                  </a:lnTo>
                  <a:lnTo>
                    <a:pt x="10733" y="323004"/>
                  </a:lnTo>
                  <a:lnTo>
                    <a:pt x="2734" y="370224"/>
                  </a:lnTo>
                  <a:lnTo>
                    <a:pt x="0" y="419100"/>
                  </a:lnTo>
                  <a:lnTo>
                    <a:pt x="2734" y="467975"/>
                  </a:lnTo>
                  <a:lnTo>
                    <a:pt x="10733" y="515195"/>
                  </a:lnTo>
                  <a:lnTo>
                    <a:pt x="23692" y="560445"/>
                  </a:lnTo>
                  <a:lnTo>
                    <a:pt x="41306" y="603409"/>
                  </a:lnTo>
                  <a:lnTo>
                    <a:pt x="63271" y="643774"/>
                  </a:lnTo>
                  <a:lnTo>
                    <a:pt x="89281" y="681225"/>
                  </a:lnTo>
                  <a:lnTo>
                    <a:pt x="119031" y="715448"/>
                  </a:lnTo>
                  <a:lnTo>
                    <a:pt x="152217" y="746128"/>
                  </a:lnTo>
                  <a:lnTo>
                    <a:pt x="188533" y="772951"/>
                  </a:lnTo>
                  <a:lnTo>
                    <a:pt x="227675" y="795602"/>
                  </a:lnTo>
                  <a:lnTo>
                    <a:pt x="269338" y="813767"/>
                  </a:lnTo>
                  <a:lnTo>
                    <a:pt x="313216" y="827131"/>
                  </a:lnTo>
                  <a:lnTo>
                    <a:pt x="359005" y="835380"/>
                  </a:lnTo>
                  <a:lnTo>
                    <a:pt x="406400" y="838200"/>
                  </a:lnTo>
                  <a:lnTo>
                    <a:pt x="453794" y="835380"/>
                  </a:lnTo>
                  <a:lnTo>
                    <a:pt x="499583" y="827131"/>
                  </a:lnTo>
                  <a:lnTo>
                    <a:pt x="543461" y="813767"/>
                  </a:lnTo>
                  <a:lnTo>
                    <a:pt x="585124" y="795602"/>
                  </a:lnTo>
                  <a:lnTo>
                    <a:pt x="624266" y="772951"/>
                  </a:lnTo>
                  <a:lnTo>
                    <a:pt x="660582" y="746128"/>
                  </a:lnTo>
                  <a:lnTo>
                    <a:pt x="693768" y="715448"/>
                  </a:lnTo>
                  <a:lnTo>
                    <a:pt x="723518" y="681225"/>
                  </a:lnTo>
                  <a:lnTo>
                    <a:pt x="749528" y="643774"/>
                  </a:lnTo>
                  <a:lnTo>
                    <a:pt x="771493" y="603409"/>
                  </a:lnTo>
                  <a:lnTo>
                    <a:pt x="789107" y="560445"/>
                  </a:lnTo>
                  <a:lnTo>
                    <a:pt x="802066" y="515195"/>
                  </a:lnTo>
                  <a:lnTo>
                    <a:pt x="810065" y="467975"/>
                  </a:lnTo>
                  <a:lnTo>
                    <a:pt x="812800" y="419100"/>
                  </a:lnTo>
                  <a:lnTo>
                    <a:pt x="810065" y="370224"/>
                  </a:lnTo>
                  <a:lnTo>
                    <a:pt x="802066" y="323004"/>
                  </a:lnTo>
                  <a:lnTo>
                    <a:pt x="789107" y="277754"/>
                  </a:lnTo>
                  <a:lnTo>
                    <a:pt x="771493" y="234790"/>
                  </a:lnTo>
                  <a:lnTo>
                    <a:pt x="749528" y="194425"/>
                  </a:lnTo>
                  <a:lnTo>
                    <a:pt x="723518" y="156974"/>
                  </a:lnTo>
                  <a:lnTo>
                    <a:pt x="693768" y="122751"/>
                  </a:lnTo>
                  <a:lnTo>
                    <a:pt x="660582" y="92071"/>
                  </a:lnTo>
                  <a:lnTo>
                    <a:pt x="624266" y="65248"/>
                  </a:lnTo>
                  <a:lnTo>
                    <a:pt x="585124" y="42597"/>
                  </a:lnTo>
                  <a:lnTo>
                    <a:pt x="543461" y="24432"/>
                  </a:lnTo>
                  <a:lnTo>
                    <a:pt x="499583" y="11068"/>
                  </a:lnTo>
                  <a:lnTo>
                    <a:pt x="453794" y="2819"/>
                  </a:lnTo>
                  <a:lnTo>
                    <a:pt x="406400" y="0"/>
                  </a:lnTo>
                  <a:close/>
                </a:path>
              </a:pathLst>
            </a:custGeom>
            <a:solidFill>
              <a:srgbClr val="264457"/>
            </a:solidFill>
          </p:spPr>
          <p:txBody>
            <a:bodyPr wrap="square" lIns="0" tIns="0" rIns="0" bIns="0" rtlCol="0"/>
            <a:lstStyle/>
            <a:p>
              <a:endParaRPr/>
            </a:p>
          </p:txBody>
        </p:sp>
        <p:sp>
          <p:nvSpPr>
            <p:cNvPr id="14" name="object 14"/>
            <p:cNvSpPr/>
            <p:nvPr/>
          </p:nvSpPr>
          <p:spPr>
            <a:xfrm>
              <a:off x="5632450" y="2889250"/>
              <a:ext cx="812800" cy="838200"/>
            </a:xfrm>
            <a:custGeom>
              <a:avLst/>
              <a:gdLst/>
              <a:ahLst/>
              <a:cxnLst/>
              <a:rect l="l" t="t" r="r" b="b"/>
              <a:pathLst>
                <a:path w="812800" h="838200">
                  <a:moveTo>
                    <a:pt x="0" y="419100"/>
                  </a:moveTo>
                  <a:lnTo>
                    <a:pt x="2734" y="370224"/>
                  </a:lnTo>
                  <a:lnTo>
                    <a:pt x="10733" y="323004"/>
                  </a:lnTo>
                  <a:lnTo>
                    <a:pt x="23692" y="277754"/>
                  </a:lnTo>
                  <a:lnTo>
                    <a:pt x="41306" y="234790"/>
                  </a:lnTo>
                  <a:lnTo>
                    <a:pt x="63271" y="194425"/>
                  </a:lnTo>
                  <a:lnTo>
                    <a:pt x="89281" y="156974"/>
                  </a:lnTo>
                  <a:lnTo>
                    <a:pt x="119031" y="122751"/>
                  </a:lnTo>
                  <a:lnTo>
                    <a:pt x="152217" y="92071"/>
                  </a:lnTo>
                  <a:lnTo>
                    <a:pt x="188533" y="65248"/>
                  </a:lnTo>
                  <a:lnTo>
                    <a:pt x="227675" y="42597"/>
                  </a:lnTo>
                  <a:lnTo>
                    <a:pt x="269337" y="24432"/>
                  </a:lnTo>
                  <a:lnTo>
                    <a:pt x="313216" y="11068"/>
                  </a:lnTo>
                  <a:lnTo>
                    <a:pt x="359005" y="2819"/>
                  </a:lnTo>
                  <a:lnTo>
                    <a:pt x="406400" y="0"/>
                  </a:lnTo>
                  <a:lnTo>
                    <a:pt x="453794" y="2819"/>
                  </a:lnTo>
                  <a:lnTo>
                    <a:pt x="499583" y="11068"/>
                  </a:lnTo>
                  <a:lnTo>
                    <a:pt x="543462" y="24432"/>
                  </a:lnTo>
                  <a:lnTo>
                    <a:pt x="585124" y="42597"/>
                  </a:lnTo>
                  <a:lnTo>
                    <a:pt x="624266" y="65248"/>
                  </a:lnTo>
                  <a:lnTo>
                    <a:pt x="660582" y="92071"/>
                  </a:lnTo>
                  <a:lnTo>
                    <a:pt x="693768" y="122751"/>
                  </a:lnTo>
                  <a:lnTo>
                    <a:pt x="723518" y="156974"/>
                  </a:lnTo>
                  <a:lnTo>
                    <a:pt x="749528" y="194425"/>
                  </a:lnTo>
                  <a:lnTo>
                    <a:pt x="771493" y="234790"/>
                  </a:lnTo>
                  <a:lnTo>
                    <a:pt x="789107" y="277754"/>
                  </a:lnTo>
                  <a:lnTo>
                    <a:pt x="802066" y="323004"/>
                  </a:lnTo>
                  <a:lnTo>
                    <a:pt x="810065" y="370224"/>
                  </a:lnTo>
                  <a:lnTo>
                    <a:pt x="812800" y="419100"/>
                  </a:lnTo>
                  <a:lnTo>
                    <a:pt x="810065" y="467975"/>
                  </a:lnTo>
                  <a:lnTo>
                    <a:pt x="802066" y="515195"/>
                  </a:lnTo>
                  <a:lnTo>
                    <a:pt x="789107" y="560445"/>
                  </a:lnTo>
                  <a:lnTo>
                    <a:pt x="771493" y="603409"/>
                  </a:lnTo>
                  <a:lnTo>
                    <a:pt x="749528" y="643774"/>
                  </a:lnTo>
                  <a:lnTo>
                    <a:pt x="723518" y="681225"/>
                  </a:lnTo>
                  <a:lnTo>
                    <a:pt x="693768" y="715448"/>
                  </a:lnTo>
                  <a:lnTo>
                    <a:pt x="660582" y="746128"/>
                  </a:lnTo>
                  <a:lnTo>
                    <a:pt x="624266" y="772951"/>
                  </a:lnTo>
                  <a:lnTo>
                    <a:pt x="585124" y="795602"/>
                  </a:lnTo>
                  <a:lnTo>
                    <a:pt x="543462" y="813767"/>
                  </a:lnTo>
                  <a:lnTo>
                    <a:pt x="499583" y="827131"/>
                  </a:lnTo>
                  <a:lnTo>
                    <a:pt x="453794" y="835380"/>
                  </a:lnTo>
                  <a:lnTo>
                    <a:pt x="406400" y="838200"/>
                  </a:lnTo>
                  <a:lnTo>
                    <a:pt x="359005" y="835380"/>
                  </a:lnTo>
                  <a:lnTo>
                    <a:pt x="313216" y="827131"/>
                  </a:lnTo>
                  <a:lnTo>
                    <a:pt x="269337" y="813767"/>
                  </a:lnTo>
                  <a:lnTo>
                    <a:pt x="227675" y="795602"/>
                  </a:lnTo>
                  <a:lnTo>
                    <a:pt x="188533" y="772951"/>
                  </a:lnTo>
                  <a:lnTo>
                    <a:pt x="152217" y="746128"/>
                  </a:lnTo>
                  <a:lnTo>
                    <a:pt x="119031" y="715448"/>
                  </a:lnTo>
                  <a:lnTo>
                    <a:pt x="89281" y="681225"/>
                  </a:lnTo>
                  <a:lnTo>
                    <a:pt x="63271" y="643774"/>
                  </a:lnTo>
                  <a:lnTo>
                    <a:pt x="41306" y="603409"/>
                  </a:lnTo>
                  <a:lnTo>
                    <a:pt x="23692" y="560445"/>
                  </a:lnTo>
                  <a:lnTo>
                    <a:pt x="10733" y="515195"/>
                  </a:lnTo>
                  <a:lnTo>
                    <a:pt x="2734" y="467975"/>
                  </a:lnTo>
                  <a:lnTo>
                    <a:pt x="0" y="419100"/>
                  </a:lnTo>
                  <a:close/>
                </a:path>
              </a:pathLst>
            </a:custGeom>
            <a:ln w="12700">
              <a:solidFill>
                <a:srgbClr val="000000"/>
              </a:solidFill>
            </a:ln>
          </p:spPr>
          <p:txBody>
            <a:bodyPr wrap="square" lIns="0" tIns="0" rIns="0" bIns="0" rtlCol="0"/>
            <a:lstStyle/>
            <a:p>
              <a:endParaRPr/>
            </a:p>
          </p:txBody>
        </p:sp>
        <p:sp>
          <p:nvSpPr>
            <p:cNvPr id="15" name="object 15"/>
            <p:cNvSpPr/>
            <p:nvPr/>
          </p:nvSpPr>
          <p:spPr>
            <a:xfrm>
              <a:off x="6737350" y="2889250"/>
              <a:ext cx="800100" cy="838200"/>
            </a:xfrm>
            <a:custGeom>
              <a:avLst/>
              <a:gdLst/>
              <a:ahLst/>
              <a:cxnLst/>
              <a:rect l="l" t="t" r="r" b="b"/>
              <a:pathLst>
                <a:path w="800100" h="838200">
                  <a:moveTo>
                    <a:pt x="400050" y="0"/>
                  </a:moveTo>
                  <a:lnTo>
                    <a:pt x="353395" y="2819"/>
                  </a:lnTo>
                  <a:lnTo>
                    <a:pt x="308322" y="11068"/>
                  </a:lnTo>
                  <a:lnTo>
                    <a:pt x="265129" y="24432"/>
                  </a:lnTo>
                  <a:lnTo>
                    <a:pt x="224117" y="42597"/>
                  </a:lnTo>
                  <a:lnTo>
                    <a:pt x="185587" y="65248"/>
                  </a:lnTo>
                  <a:lnTo>
                    <a:pt x="149838" y="92071"/>
                  </a:lnTo>
                  <a:lnTo>
                    <a:pt x="117171" y="122751"/>
                  </a:lnTo>
                  <a:lnTo>
                    <a:pt x="87886" y="156974"/>
                  </a:lnTo>
                  <a:lnTo>
                    <a:pt x="62282" y="194425"/>
                  </a:lnTo>
                  <a:lnTo>
                    <a:pt x="40661" y="234790"/>
                  </a:lnTo>
                  <a:lnTo>
                    <a:pt x="23322" y="277754"/>
                  </a:lnTo>
                  <a:lnTo>
                    <a:pt x="10565" y="323004"/>
                  </a:lnTo>
                  <a:lnTo>
                    <a:pt x="2691" y="370224"/>
                  </a:lnTo>
                  <a:lnTo>
                    <a:pt x="0" y="419100"/>
                  </a:lnTo>
                  <a:lnTo>
                    <a:pt x="2691" y="467975"/>
                  </a:lnTo>
                  <a:lnTo>
                    <a:pt x="10565" y="515195"/>
                  </a:lnTo>
                  <a:lnTo>
                    <a:pt x="23322" y="560445"/>
                  </a:lnTo>
                  <a:lnTo>
                    <a:pt x="40661" y="603409"/>
                  </a:lnTo>
                  <a:lnTo>
                    <a:pt x="62282" y="643774"/>
                  </a:lnTo>
                  <a:lnTo>
                    <a:pt x="87886" y="681225"/>
                  </a:lnTo>
                  <a:lnTo>
                    <a:pt x="117171" y="715448"/>
                  </a:lnTo>
                  <a:lnTo>
                    <a:pt x="149838" y="746128"/>
                  </a:lnTo>
                  <a:lnTo>
                    <a:pt x="185587" y="772951"/>
                  </a:lnTo>
                  <a:lnTo>
                    <a:pt x="224117" y="795602"/>
                  </a:lnTo>
                  <a:lnTo>
                    <a:pt x="265129" y="813767"/>
                  </a:lnTo>
                  <a:lnTo>
                    <a:pt x="308322" y="827131"/>
                  </a:lnTo>
                  <a:lnTo>
                    <a:pt x="353395" y="835380"/>
                  </a:lnTo>
                  <a:lnTo>
                    <a:pt x="400050" y="838200"/>
                  </a:lnTo>
                  <a:lnTo>
                    <a:pt x="446704" y="835380"/>
                  </a:lnTo>
                  <a:lnTo>
                    <a:pt x="491777" y="827131"/>
                  </a:lnTo>
                  <a:lnTo>
                    <a:pt x="534970" y="813767"/>
                  </a:lnTo>
                  <a:lnTo>
                    <a:pt x="575982" y="795602"/>
                  </a:lnTo>
                  <a:lnTo>
                    <a:pt x="614512" y="772951"/>
                  </a:lnTo>
                  <a:lnTo>
                    <a:pt x="650261" y="746128"/>
                  </a:lnTo>
                  <a:lnTo>
                    <a:pt x="682928" y="715448"/>
                  </a:lnTo>
                  <a:lnTo>
                    <a:pt x="712213" y="681225"/>
                  </a:lnTo>
                  <a:lnTo>
                    <a:pt x="737817" y="643774"/>
                  </a:lnTo>
                  <a:lnTo>
                    <a:pt x="759438" y="603409"/>
                  </a:lnTo>
                  <a:lnTo>
                    <a:pt x="776777" y="560445"/>
                  </a:lnTo>
                  <a:lnTo>
                    <a:pt x="789534" y="515195"/>
                  </a:lnTo>
                  <a:lnTo>
                    <a:pt x="797408" y="467975"/>
                  </a:lnTo>
                  <a:lnTo>
                    <a:pt x="800100" y="419100"/>
                  </a:lnTo>
                  <a:lnTo>
                    <a:pt x="797408" y="370224"/>
                  </a:lnTo>
                  <a:lnTo>
                    <a:pt x="789534" y="323004"/>
                  </a:lnTo>
                  <a:lnTo>
                    <a:pt x="776777" y="277754"/>
                  </a:lnTo>
                  <a:lnTo>
                    <a:pt x="759438" y="234790"/>
                  </a:lnTo>
                  <a:lnTo>
                    <a:pt x="737817" y="194425"/>
                  </a:lnTo>
                  <a:lnTo>
                    <a:pt x="712213" y="156974"/>
                  </a:lnTo>
                  <a:lnTo>
                    <a:pt x="682928" y="122751"/>
                  </a:lnTo>
                  <a:lnTo>
                    <a:pt x="650261" y="92071"/>
                  </a:lnTo>
                  <a:lnTo>
                    <a:pt x="614512" y="65248"/>
                  </a:lnTo>
                  <a:lnTo>
                    <a:pt x="575982" y="42597"/>
                  </a:lnTo>
                  <a:lnTo>
                    <a:pt x="534970" y="24432"/>
                  </a:lnTo>
                  <a:lnTo>
                    <a:pt x="491777" y="11068"/>
                  </a:lnTo>
                  <a:lnTo>
                    <a:pt x="446704" y="2819"/>
                  </a:lnTo>
                  <a:lnTo>
                    <a:pt x="400050" y="0"/>
                  </a:lnTo>
                  <a:close/>
                </a:path>
              </a:pathLst>
            </a:custGeom>
            <a:solidFill>
              <a:srgbClr val="264457"/>
            </a:solidFill>
          </p:spPr>
          <p:txBody>
            <a:bodyPr wrap="square" lIns="0" tIns="0" rIns="0" bIns="0" rtlCol="0"/>
            <a:lstStyle/>
            <a:p>
              <a:endParaRPr/>
            </a:p>
          </p:txBody>
        </p:sp>
        <p:sp>
          <p:nvSpPr>
            <p:cNvPr id="16" name="object 16"/>
            <p:cNvSpPr/>
            <p:nvPr/>
          </p:nvSpPr>
          <p:spPr>
            <a:xfrm>
              <a:off x="6737350" y="2889250"/>
              <a:ext cx="800100" cy="838200"/>
            </a:xfrm>
            <a:custGeom>
              <a:avLst/>
              <a:gdLst/>
              <a:ahLst/>
              <a:cxnLst/>
              <a:rect l="l" t="t" r="r" b="b"/>
              <a:pathLst>
                <a:path w="800100" h="838200">
                  <a:moveTo>
                    <a:pt x="0" y="419100"/>
                  </a:moveTo>
                  <a:lnTo>
                    <a:pt x="2691" y="370224"/>
                  </a:lnTo>
                  <a:lnTo>
                    <a:pt x="10565" y="323004"/>
                  </a:lnTo>
                  <a:lnTo>
                    <a:pt x="23322" y="277754"/>
                  </a:lnTo>
                  <a:lnTo>
                    <a:pt x="40661" y="234790"/>
                  </a:lnTo>
                  <a:lnTo>
                    <a:pt x="62282" y="194425"/>
                  </a:lnTo>
                  <a:lnTo>
                    <a:pt x="87886" y="156974"/>
                  </a:lnTo>
                  <a:lnTo>
                    <a:pt x="117171" y="122751"/>
                  </a:lnTo>
                  <a:lnTo>
                    <a:pt x="149839" y="92071"/>
                  </a:lnTo>
                  <a:lnTo>
                    <a:pt x="185587" y="65248"/>
                  </a:lnTo>
                  <a:lnTo>
                    <a:pt x="224118" y="42597"/>
                  </a:lnTo>
                  <a:lnTo>
                    <a:pt x="265129" y="24432"/>
                  </a:lnTo>
                  <a:lnTo>
                    <a:pt x="308322" y="11068"/>
                  </a:lnTo>
                  <a:lnTo>
                    <a:pt x="353395" y="2819"/>
                  </a:lnTo>
                  <a:lnTo>
                    <a:pt x="400050" y="0"/>
                  </a:lnTo>
                  <a:lnTo>
                    <a:pt x="446704" y="2819"/>
                  </a:lnTo>
                  <a:lnTo>
                    <a:pt x="491777" y="11068"/>
                  </a:lnTo>
                  <a:lnTo>
                    <a:pt x="534970" y="24432"/>
                  </a:lnTo>
                  <a:lnTo>
                    <a:pt x="575981" y="42597"/>
                  </a:lnTo>
                  <a:lnTo>
                    <a:pt x="614512" y="65248"/>
                  </a:lnTo>
                  <a:lnTo>
                    <a:pt x="650260" y="92071"/>
                  </a:lnTo>
                  <a:lnTo>
                    <a:pt x="682928" y="122751"/>
                  </a:lnTo>
                  <a:lnTo>
                    <a:pt x="712213" y="156974"/>
                  </a:lnTo>
                  <a:lnTo>
                    <a:pt x="737817" y="194425"/>
                  </a:lnTo>
                  <a:lnTo>
                    <a:pt x="759438" y="234790"/>
                  </a:lnTo>
                  <a:lnTo>
                    <a:pt x="776777" y="277754"/>
                  </a:lnTo>
                  <a:lnTo>
                    <a:pt x="789534" y="323004"/>
                  </a:lnTo>
                  <a:lnTo>
                    <a:pt x="797408" y="370224"/>
                  </a:lnTo>
                  <a:lnTo>
                    <a:pt x="800100" y="419100"/>
                  </a:lnTo>
                  <a:lnTo>
                    <a:pt x="797408" y="467975"/>
                  </a:lnTo>
                  <a:lnTo>
                    <a:pt x="789534" y="515195"/>
                  </a:lnTo>
                  <a:lnTo>
                    <a:pt x="776777" y="560445"/>
                  </a:lnTo>
                  <a:lnTo>
                    <a:pt x="759438" y="603409"/>
                  </a:lnTo>
                  <a:lnTo>
                    <a:pt x="737817" y="643774"/>
                  </a:lnTo>
                  <a:lnTo>
                    <a:pt x="712213" y="681225"/>
                  </a:lnTo>
                  <a:lnTo>
                    <a:pt x="682928" y="715448"/>
                  </a:lnTo>
                  <a:lnTo>
                    <a:pt x="650260" y="746128"/>
                  </a:lnTo>
                  <a:lnTo>
                    <a:pt x="614512" y="772951"/>
                  </a:lnTo>
                  <a:lnTo>
                    <a:pt x="575981" y="795602"/>
                  </a:lnTo>
                  <a:lnTo>
                    <a:pt x="534970" y="813767"/>
                  </a:lnTo>
                  <a:lnTo>
                    <a:pt x="491777" y="827131"/>
                  </a:lnTo>
                  <a:lnTo>
                    <a:pt x="446704" y="835380"/>
                  </a:lnTo>
                  <a:lnTo>
                    <a:pt x="400050" y="838200"/>
                  </a:lnTo>
                  <a:lnTo>
                    <a:pt x="353395" y="835380"/>
                  </a:lnTo>
                  <a:lnTo>
                    <a:pt x="308322" y="827131"/>
                  </a:lnTo>
                  <a:lnTo>
                    <a:pt x="265129" y="813767"/>
                  </a:lnTo>
                  <a:lnTo>
                    <a:pt x="224118" y="795602"/>
                  </a:lnTo>
                  <a:lnTo>
                    <a:pt x="185587" y="772951"/>
                  </a:lnTo>
                  <a:lnTo>
                    <a:pt x="149839" y="746128"/>
                  </a:lnTo>
                  <a:lnTo>
                    <a:pt x="117171" y="715448"/>
                  </a:lnTo>
                  <a:lnTo>
                    <a:pt x="87886" y="681225"/>
                  </a:lnTo>
                  <a:lnTo>
                    <a:pt x="62282" y="643774"/>
                  </a:lnTo>
                  <a:lnTo>
                    <a:pt x="40661" y="603409"/>
                  </a:lnTo>
                  <a:lnTo>
                    <a:pt x="23322" y="560445"/>
                  </a:lnTo>
                  <a:lnTo>
                    <a:pt x="10565" y="515195"/>
                  </a:lnTo>
                  <a:lnTo>
                    <a:pt x="2691" y="467975"/>
                  </a:lnTo>
                  <a:lnTo>
                    <a:pt x="0" y="419100"/>
                  </a:lnTo>
                  <a:close/>
                </a:path>
              </a:pathLst>
            </a:custGeom>
            <a:ln w="12700">
              <a:solidFill>
                <a:srgbClr val="000000"/>
              </a:solidFill>
            </a:ln>
          </p:spPr>
          <p:txBody>
            <a:bodyPr wrap="square" lIns="0" tIns="0" rIns="0" bIns="0" rtlCol="0"/>
            <a:lstStyle/>
            <a:p>
              <a:endParaRPr/>
            </a:p>
          </p:txBody>
        </p:sp>
      </p:grpSp>
      <p:sp>
        <p:nvSpPr>
          <p:cNvPr id="17" name="object 17"/>
          <p:cNvSpPr txBox="1"/>
          <p:nvPr/>
        </p:nvSpPr>
        <p:spPr>
          <a:xfrm>
            <a:off x="1420143" y="3144282"/>
            <a:ext cx="5359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NNP</a:t>
            </a:r>
            <a:endParaRPr sz="2000">
              <a:latin typeface="Times New Roman"/>
              <a:cs typeface="Times New Roman"/>
            </a:endParaRPr>
          </a:p>
        </p:txBody>
      </p:sp>
      <p:sp>
        <p:nvSpPr>
          <p:cNvPr id="18" name="object 18"/>
          <p:cNvSpPr txBox="1"/>
          <p:nvPr/>
        </p:nvSpPr>
        <p:spPr>
          <a:xfrm>
            <a:off x="2527566" y="3144282"/>
            <a:ext cx="53467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V</a:t>
            </a:r>
            <a:r>
              <a:rPr sz="2000" dirty="0">
                <a:solidFill>
                  <a:srgbClr val="FFFFFF"/>
                </a:solidFill>
                <a:latin typeface="Times New Roman"/>
                <a:cs typeface="Times New Roman"/>
              </a:rPr>
              <a:t>BZ</a:t>
            </a:r>
            <a:endParaRPr sz="2000">
              <a:latin typeface="Times New Roman"/>
              <a:cs typeface="Times New Roman"/>
            </a:endParaRPr>
          </a:p>
        </p:txBody>
      </p:sp>
      <p:sp>
        <p:nvSpPr>
          <p:cNvPr id="19" name="object 19"/>
          <p:cNvSpPr txBox="1"/>
          <p:nvPr/>
        </p:nvSpPr>
        <p:spPr>
          <a:xfrm>
            <a:off x="3609248" y="3144282"/>
            <a:ext cx="56324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V</a:t>
            </a:r>
            <a:r>
              <a:rPr sz="2000" dirty="0">
                <a:solidFill>
                  <a:srgbClr val="FFFFFF"/>
                </a:solidFill>
                <a:latin typeface="Times New Roman"/>
                <a:cs typeface="Times New Roman"/>
              </a:rPr>
              <a:t>BN</a:t>
            </a:r>
            <a:endParaRPr sz="2000">
              <a:latin typeface="Times New Roman"/>
              <a:cs typeface="Times New Roman"/>
            </a:endParaRPr>
          </a:p>
        </p:txBody>
      </p:sp>
      <p:sp>
        <p:nvSpPr>
          <p:cNvPr id="20" name="object 20"/>
          <p:cNvSpPr txBox="1"/>
          <p:nvPr/>
        </p:nvSpPr>
        <p:spPr>
          <a:xfrm>
            <a:off x="4786584" y="3144285"/>
            <a:ext cx="356235" cy="330200"/>
          </a:xfrm>
          <a:prstGeom prst="rect">
            <a:avLst/>
          </a:prstGeom>
        </p:spPr>
        <p:txBody>
          <a:bodyPr vert="horz" wrap="square" lIns="0" tIns="12700" rIns="0" bIns="0" rtlCol="0">
            <a:spAutoFit/>
          </a:bodyPr>
          <a:lstStyle/>
          <a:p>
            <a:pPr marL="12700">
              <a:lnSpc>
                <a:spcPct val="100000"/>
              </a:lnSpc>
              <a:spcBef>
                <a:spcPts val="100"/>
              </a:spcBef>
            </a:pPr>
            <a:r>
              <a:rPr sz="2000" spc="-35" dirty="0">
                <a:solidFill>
                  <a:srgbClr val="FFFFFF"/>
                </a:solidFill>
                <a:latin typeface="Times New Roman"/>
                <a:cs typeface="Times New Roman"/>
              </a:rPr>
              <a:t>TO</a:t>
            </a:r>
            <a:endParaRPr sz="2000">
              <a:latin typeface="Times New Roman"/>
              <a:cs typeface="Times New Roman"/>
            </a:endParaRPr>
          </a:p>
        </p:txBody>
      </p:sp>
      <p:sp>
        <p:nvSpPr>
          <p:cNvPr id="21" name="object 21"/>
          <p:cNvSpPr txBox="1"/>
          <p:nvPr/>
        </p:nvSpPr>
        <p:spPr>
          <a:xfrm>
            <a:off x="5877304" y="3144283"/>
            <a:ext cx="37973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VB</a:t>
            </a:r>
            <a:endParaRPr sz="2000">
              <a:latin typeface="Times New Roman"/>
              <a:cs typeface="Times New Roman"/>
            </a:endParaRPr>
          </a:p>
        </p:txBody>
      </p:sp>
      <p:sp>
        <p:nvSpPr>
          <p:cNvPr id="22" name="object 22"/>
          <p:cNvSpPr txBox="1"/>
          <p:nvPr/>
        </p:nvSpPr>
        <p:spPr>
          <a:xfrm>
            <a:off x="6958987" y="3144279"/>
            <a:ext cx="37973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NR</a:t>
            </a:r>
            <a:endParaRPr sz="2000">
              <a:latin typeface="Times New Roman"/>
              <a:cs typeface="Times New Roman"/>
            </a:endParaRPr>
          </a:p>
        </p:txBody>
      </p:sp>
      <p:sp>
        <p:nvSpPr>
          <p:cNvPr id="23" name="object 23"/>
          <p:cNvSpPr/>
          <p:nvPr/>
        </p:nvSpPr>
        <p:spPr>
          <a:xfrm>
            <a:off x="1638300" y="3263900"/>
            <a:ext cx="5524500" cy="876300"/>
          </a:xfrm>
          <a:custGeom>
            <a:avLst/>
            <a:gdLst/>
            <a:ahLst/>
            <a:cxnLst/>
            <a:rect l="l" t="t" r="r" b="b"/>
            <a:pathLst>
              <a:path w="5524500" h="876300">
                <a:moveTo>
                  <a:pt x="76200" y="787361"/>
                </a:moveTo>
                <a:lnTo>
                  <a:pt x="50800" y="787361"/>
                </a:lnTo>
                <a:lnTo>
                  <a:pt x="50800" y="457200"/>
                </a:lnTo>
                <a:lnTo>
                  <a:pt x="25400" y="457200"/>
                </a:lnTo>
                <a:lnTo>
                  <a:pt x="25400" y="787361"/>
                </a:lnTo>
                <a:lnTo>
                  <a:pt x="0" y="787361"/>
                </a:lnTo>
                <a:lnTo>
                  <a:pt x="38100" y="863561"/>
                </a:lnTo>
                <a:lnTo>
                  <a:pt x="76200" y="787361"/>
                </a:lnTo>
                <a:close/>
              </a:path>
              <a:path w="5524500" h="876300">
                <a:moveTo>
                  <a:pt x="712851" y="38100"/>
                </a:moveTo>
                <a:lnTo>
                  <a:pt x="636651" y="0"/>
                </a:lnTo>
                <a:lnTo>
                  <a:pt x="636651" y="25400"/>
                </a:lnTo>
                <a:lnTo>
                  <a:pt x="431800" y="25412"/>
                </a:lnTo>
                <a:lnTo>
                  <a:pt x="431800" y="50812"/>
                </a:lnTo>
                <a:lnTo>
                  <a:pt x="636651" y="50800"/>
                </a:lnTo>
                <a:lnTo>
                  <a:pt x="636651" y="76200"/>
                </a:lnTo>
                <a:lnTo>
                  <a:pt x="712851" y="38100"/>
                </a:lnTo>
                <a:close/>
              </a:path>
              <a:path w="5524500" h="876300">
                <a:moveTo>
                  <a:pt x="1155700" y="787361"/>
                </a:moveTo>
                <a:lnTo>
                  <a:pt x="1130300" y="787361"/>
                </a:lnTo>
                <a:lnTo>
                  <a:pt x="1130300" y="457200"/>
                </a:lnTo>
                <a:lnTo>
                  <a:pt x="1104900" y="457200"/>
                </a:lnTo>
                <a:lnTo>
                  <a:pt x="1104900" y="787361"/>
                </a:lnTo>
                <a:lnTo>
                  <a:pt x="1079500" y="787361"/>
                </a:lnTo>
                <a:lnTo>
                  <a:pt x="1117600" y="863561"/>
                </a:lnTo>
                <a:lnTo>
                  <a:pt x="1155700" y="787361"/>
                </a:lnTo>
                <a:close/>
              </a:path>
              <a:path w="5524500" h="876300">
                <a:moveTo>
                  <a:pt x="1805051" y="38100"/>
                </a:moveTo>
                <a:lnTo>
                  <a:pt x="1728851" y="0"/>
                </a:lnTo>
                <a:lnTo>
                  <a:pt x="1728851" y="25400"/>
                </a:lnTo>
                <a:lnTo>
                  <a:pt x="1524000" y="25412"/>
                </a:lnTo>
                <a:lnTo>
                  <a:pt x="1524000" y="50812"/>
                </a:lnTo>
                <a:lnTo>
                  <a:pt x="1728851" y="50800"/>
                </a:lnTo>
                <a:lnTo>
                  <a:pt x="1728851" y="76200"/>
                </a:lnTo>
                <a:lnTo>
                  <a:pt x="1805051" y="38100"/>
                </a:lnTo>
                <a:close/>
              </a:path>
              <a:path w="5524500" h="876300">
                <a:moveTo>
                  <a:pt x="2247900" y="787361"/>
                </a:moveTo>
                <a:lnTo>
                  <a:pt x="2222500" y="787361"/>
                </a:lnTo>
                <a:lnTo>
                  <a:pt x="2222500" y="457200"/>
                </a:lnTo>
                <a:lnTo>
                  <a:pt x="2197100" y="457200"/>
                </a:lnTo>
                <a:lnTo>
                  <a:pt x="2197100" y="787361"/>
                </a:lnTo>
                <a:lnTo>
                  <a:pt x="2171700" y="787361"/>
                </a:lnTo>
                <a:lnTo>
                  <a:pt x="2209800" y="863561"/>
                </a:lnTo>
                <a:lnTo>
                  <a:pt x="2247900" y="787361"/>
                </a:lnTo>
                <a:close/>
              </a:path>
              <a:path w="5524500" h="876300">
                <a:moveTo>
                  <a:pt x="2897251" y="38100"/>
                </a:moveTo>
                <a:lnTo>
                  <a:pt x="2821051" y="0"/>
                </a:lnTo>
                <a:lnTo>
                  <a:pt x="2821051" y="25400"/>
                </a:lnTo>
                <a:lnTo>
                  <a:pt x="2616200" y="25412"/>
                </a:lnTo>
                <a:lnTo>
                  <a:pt x="2616200" y="50812"/>
                </a:lnTo>
                <a:lnTo>
                  <a:pt x="2821051" y="50800"/>
                </a:lnTo>
                <a:lnTo>
                  <a:pt x="2821051" y="76200"/>
                </a:lnTo>
                <a:lnTo>
                  <a:pt x="2897251" y="38100"/>
                </a:lnTo>
                <a:close/>
              </a:path>
              <a:path w="5524500" h="876300">
                <a:moveTo>
                  <a:pt x="3340100" y="787361"/>
                </a:moveTo>
                <a:lnTo>
                  <a:pt x="3314700" y="787361"/>
                </a:lnTo>
                <a:lnTo>
                  <a:pt x="3314700" y="457200"/>
                </a:lnTo>
                <a:lnTo>
                  <a:pt x="3289300" y="457200"/>
                </a:lnTo>
                <a:lnTo>
                  <a:pt x="3289300" y="787361"/>
                </a:lnTo>
                <a:lnTo>
                  <a:pt x="3263900" y="787361"/>
                </a:lnTo>
                <a:lnTo>
                  <a:pt x="3302000" y="863561"/>
                </a:lnTo>
                <a:lnTo>
                  <a:pt x="3340100" y="787361"/>
                </a:lnTo>
                <a:close/>
              </a:path>
              <a:path w="5524500" h="876300">
                <a:moveTo>
                  <a:pt x="3989451" y="38100"/>
                </a:moveTo>
                <a:lnTo>
                  <a:pt x="3913251" y="0"/>
                </a:lnTo>
                <a:lnTo>
                  <a:pt x="3913251" y="25400"/>
                </a:lnTo>
                <a:lnTo>
                  <a:pt x="3708400" y="25412"/>
                </a:lnTo>
                <a:lnTo>
                  <a:pt x="3708400" y="50812"/>
                </a:lnTo>
                <a:lnTo>
                  <a:pt x="3913251" y="50800"/>
                </a:lnTo>
                <a:lnTo>
                  <a:pt x="3913251" y="76200"/>
                </a:lnTo>
                <a:lnTo>
                  <a:pt x="3989451" y="38100"/>
                </a:lnTo>
                <a:close/>
              </a:path>
              <a:path w="5524500" h="876300">
                <a:moveTo>
                  <a:pt x="4432300" y="800061"/>
                </a:moveTo>
                <a:lnTo>
                  <a:pt x="4406900" y="800061"/>
                </a:lnTo>
                <a:lnTo>
                  <a:pt x="4406900" y="469900"/>
                </a:lnTo>
                <a:lnTo>
                  <a:pt x="4381500" y="469900"/>
                </a:lnTo>
                <a:lnTo>
                  <a:pt x="4381500" y="800061"/>
                </a:lnTo>
                <a:lnTo>
                  <a:pt x="4356100" y="800061"/>
                </a:lnTo>
                <a:lnTo>
                  <a:pt x="4394200" y="876261"/>
                </a:lnTo>
                <a:lnTo>
                  <a:pt x="4432300" y="800061"/>
                </a:lnTo>
                <a:close/>
              </a:path>
              <a:path w="5524500" h="876300">
                <a:moveTo>
                  <a:pt x="5094351" y="38100"/>
                </a:moveTo>
                <a:lnTo>
                  <a:pt x="5018151" y="0"/>
                </a:lnTo>
                <a:lnTo>
                  <a:pt x="5018151" y="25400"/>
                </a:lnTo>
                <a:lnTo>
                  <a:pt x="4813300" y="25412"/>
                </a:lnTo>
                <a:lnTo>
                  <a:pt x="4813300" y="50812"/>
                </a:lnTo>
                <a:lnTo>
                  <a:pt x="5018151" y="50800"/>
                </a:lnTo>
                <a:lnTo>
                  <a:pt x="5018151" y="76200"/>
                </a:lnTo>
                <a:lnTo>
                  <a:pt x="5094351" y="38100"/>
                </a:lnTo>
                <a:close/>
              </a:path>
              <a:path w="5524500" h="876300">
                <a:moveTo>
                  <a:pt x="5524500" y="787361"/>
                </a:moveTo>
                <a:lnTo>
                  <a:pt x="5499100" y="787361"/>
                </a:lnTo>
                <a:lnTo>
                  <a:pt x="5499100" y="457200"/>
                </a:lnTo>
                <a:lnTo>
                  <a:pt x="5473700" y="457200"/>
                </a:lnTo>
                <a:lnTo>
                  <a:pt x="5473700" y="787361"/>
                </a:lnTo>
                <a:lnTo>
                  <a:pt x="5448300" y="787361"/>
                </a:lnTo>
                <a:lnTo>
                  <a:pt x="5486400" y="863561"/>
                </a:lnTo>
                <a:lnTo>
                  <a:pt x="5524500" y="787361"/>
                </a:lnTo>
                <a:close/>
              </a:path>
            </a:pathLst>
          </a:custGeom>
          <a:solidFill>
            <a:srgbClr val="000000"/>
          </a:solidFill>
        </p:spPr>
        <p:txBody>
          <a:bodyPr wrap="square" lIns="0" tIns="0" rIns="0" bIns="0" rtlCol="0"/>
          <a:lstStyle/>
          <a:p>
            <a:endParaRPr/>
          </a:p>
        </p:txBody>
      </p:sp>
      <p:sp>
        <p:nvSpPr>
          <p:cNvPr id="24" name="object 24"/>
          <p:cNvSpPr txBox="1"/>
          <p:nvPr/>
        </p:nvSpPr>
        <p:spPr>
          <a:xfrm>
            <a:off x="1185239" y="4134749"/>
            <a:ext cx="10039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Secretariat</a:t>
            </a:r>
            <a:endParaRPr sz="1800">
              <a:latin typeface="Times New Roman"/>
              <a:cs typeface="Times New Roman"/>
            </a:endParaRPr>
          </a:p>
        </p:txBody>
      </p:sp>
      <p:sp>
        <p:nvSpPr>
          <p:cNvPr id="25" name="object 25"/>
          <p:cNvSpPr txBox="1"/>
          <p:nvPr/>
        </p:nvSpPr>
        <p:spPr>
          <a:xfrm>
            <a:off x="2695106" y="4134749"/>
            <a:ext cx="1784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is</a:t>
            </a:r>
            <a:endParaRPr sz="1800">
              <a:latin typeface="Times New Roman"/>
              <a:cs typeface="Times New Roman"/>
            </a:endParaRPr>
          </a:p>
        </p:txBody>
      </p:sp>
      <p:sp>
        <p:nvSpPr>
          <p:cNvPr id="26" name="object 26"/>
          <p:cNvSpPr txBox="1"/>
          <p:nvPr/>
        </p:nvSpPr>
        <p:spPr>
          <a:xfrm>
            <a:off x="3438608" y="4134749"/>
            <a:ext cx="838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expected</a:t>
            </a:r>
            <a:endParaRPr sz="1800">
              <a:latin typeface="Times New Roman"/>
              <a:cs typeface="Times New Roman"/>
            </a:endParaRPr>
          </a:p>
        </p:txBody>
      </p:sp>
      <p:sp>
        <p:nvSpPr>
          <p:cNvPr id="27" name="object 27"/>
          <p:cNvSpPr txBox="1"/>
          <p:nvPr/>
        </p:nvSpPr>
        <p:spPr>
          <a:xfrm>
            <a:off x="4843095" y="4138596"/>
            <a:ext cx="203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to</a:t>
            </a:r>
            <a:endParaRPr sz="1800">
              <a:latin typeface="Times New Roman"/>
              <a:cs typeface="Times New Roman"/>
            </a:endParaRPr>
          </a:p>
        </p:txBody>
      </p:sp>
      <p:sp>
        <p:nvSpPr>
          <p:cNvPr id="28" name="object 28"/>
          <p:cNvSpPr txBox="1"/>
          <p:nvPr/>
        </p:nvSpPr>
        <p:spPr>
          <a:xfrm>
            <a:off x="5837190" y="4123086"/>
            <a:ext cx="406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race</a:t>
            </a:r>
            <a:endParaRPr sz="1800">
              <a:latin typeface="Times New Roman"/>
              <a:cs typeface="Times New Roman"/>
            </a:endParaRPr>
          </a:p>
        </p:txBody>
      </p:sp>
      <p:sp>
        <p:nvSpPr>
          <p:cNvPr id="29" name="object 29"/>
          <p:cNvSpPr txBox="1"/>
          <p:nvPr/>
        </p:nvSpPr>
        <p:spPr>
          <a:xfrm>
            <a:off x="6670728" y="4130239"/>
            <a:ext cx="9271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tomorrow</a:t>
            </a:r>
            <a:endParaRPr sz="1800">
              <a:latin typeface="Times New Roman"/>
              <a:cs typeface="Times New Roman"/>
            </a:endParaRPr>
          </a:p>
        </p:txBody>
      </p:sp>
      <p:grpSp>
        <p:nvGrpSpPr>
          <p:cNvPr id="30" name="object 30"/>
          <p:cNvGrpSpPr/>
          <p:nvPr/>
        </p:nvGrpSpPr>
        <p:grpSpPr>
          <a:xfrm>
            <a:off x="1282700" y="4699000"/>
            <a:ext cx="6286500" cy="850900"/>
            <a:chOff x="1282700" y="4699000"/>
            <a:chExt cx="6286500" cy="850900"/>
          </a:xfrm>
        </p:grpSpPr>
        <p:sp>
          <p:nvSpPr>
            <p:cNvPr id="31" name="object 31"/>
            <p:cNvSpPr/>
            <p:nvPr/>
          </p:nvSpPr>
          <p:spPr>
            <a:xfrm>
              <a:off x="1289050" y="4705350"/>
              <a:ext cx="812800" cy="838200"/>
            </a:xfrm>
            <a:custGeom>
              <a:avLst/>
              <a:gdLst/>
              <a:ahLst/>
              <a:cxnLst/>
              <a:rect l="l" t="t" r="r" b="b"/>
              <a:pathLst>
                <a:path w="812800" h="838200">
                  <a:moveTo>
                    <a:pt x="406400" y="0"/>
                  </a:moveTo>
                  <a:lnTo>
                    <a:pt x="359005" y="2819"/>
                  </a:lnTo>
                  <a:lnTo>
                    <a:pt x="313216" y="11068"/>
                  </a:lnTo>
                  <a:lnTo>
                    <a:pt x="269338" y="24432"/>
                  </a:lnTo>
                  <a:lnTo>
                    <a:pt x="227675" y="42597"/>
                  </a:lnTo>
                  <a:lnTo>
                    <a:pt x="188533" y="65248"/>
                  </a:lnTo>
                  <a:lnTo>
                    <a:pt x="152217" y="92071"/>
                  </a:lnTo>
                  <a:lnTo>
                    <a:pt x="119031" y="122751"/>
                  </a:lnTo>
                  <a:lnTo>
                    <a:pt x="89281" y="156974"/>
                  </a:lnTo>
                  <a:lnTo>
                    <a:pt x="63271" y="194425"/>
                  </a:lnTo>
                  <a:lnTo>
                    <a:pt x="41306" y="234790"/>
                  </a:lnTo>
                  <a:lnTo>
                    <a:pt x="23692" y="277754"/>
                  </a:lnTo>
                  <a:lnTo>
                    <a:pt x="10733" y="323004"/>
                  </a:lnTo>
                  <a:lnTo>
                    <a:pt x="2734" y="370224"/>
                  </a:lnTo>
                  <a:lnTo>
                    <a:pt x="0" y="419100"/>
                  </a:lnTo>
                  <a:lnTo>
                    <a:pt x="2734" y="467975"/>
                  </a:lnTo>
                  <a:lnTo>
                    <a:pt x="10733" y="515195"/>
                  </a:lnTo>
                  <a:lnTo>
                    <a:pt x="23692" y="560445"/>
                  </a:lnTo>
                  <a:lnTo>
                    <a:pt x="41306" y="603409"/>
                  </a:lnTo>
                  <a:lnTo>
                    <a:pt x="63271" y="643774"/>
                  </a:lnTo>
                  <a:lnTo>
                    <a:pt x="89281" y="681225"/>
                  </a:lnTo>
                  <a:lnTo>
                    <a:pt x="119031" y="715448"/>
                  </a:lnTo>
                  <a:lnTo>
                    <a:pt x="152217" y="746128"/>
                  </a:lnTo>
                  <a:lnTo>
                    <a:pt x="188533" y="772951"/>
                  </a:lnTo>
                  <a:lnTo>
                    <a:pt x="227675" y="795602"/>
                  </a:lnTo>
                  <a:lnTo>
                    <a:pt x="269338" y="813767"/>
                  </a:lnTo>
                  <a:lnTo>
                    <a:pt x="313216" y="827131"/>
                  </a:lnTo>
                  <a:lnTo>
                    <a:pt x="359005" y="835380"/>
                  </a:lnTo>
                  <a:lnTo>
                    <a:pt x="406400" y="838200"/>
                  </a:lnTo>
                  <a:lnTo>
                    <a:pt x="453794" y="835380"/>
                  </a:lnTo>
                  <a:lnTo>
                    <a:pt x="499583" y="827131"/>
                  </a:lnTo>
                  <a:lnTo>
                    <a:pt x="543461" y="813767"/>
                  </a:lnTo>
                  <a:lnTo>
                    <a:pt x="585124" y="795602"/>
                  </a:lnTo>
                  <a:lnTo>
                    <a:pt x="624266" y="772951"/>
                  </a:lnTo>
                  <a:lnTo>
                    <a:pt x="660582" y="746128"/>
                  </a:lnTo>
                  <a:lnTo>
                    <a:pt x="693768" y="715448"/>
                  </a:lnTo>
                  <a:lnTo>
                    <a:pt x="723518" y="681225"/>
                  </a:lnTo>
                  <a:lnTo>
                    <a:pt x="749528" y="643774"/>
                  </a:lnTo>
                  <a:lnTo>
                    <a:pt x="771493" y="603409"/>
                  </a:lnTo>
                  <a:lnTo>
                    <a:pt x="789107" y="560445"/>
                  </a:lnTo>
                  <a:lnTo>
                    <a:pt x="802066" y="515195"/>
                  </a:lnTo>
                  <a:lnTo>
                    <a:pt x="810065" y="467975"/>
                  </a:lnTo>
                  <a:lnTo>
                    <a:pt x="812800" y="419100"/>
                  </a:lnTo>
                  <a:lnTo>
                    <a:pt x="810065" y="370224"/>
                  </a:lnTo>
                  <a:lnTo>
                    <a:pt x="802066" y="323004"/>
                  </a:lnTo>
                  <a:lnTo>
                    <a:pt x="789107" y="277754"/>
                  </a:lnTo>
                  <a:lnTo>
                    <a:pt x="771493" y="234790"/>
                  </a:lnTo>
                  <a:lnTo>
                    <a:pt x="749528" y="194425"/>
                  </a:lnTo>
                  <a:lnTo>
                    <a:pt x="723518" y="156974"/>
                  </a:lnTo>
                  <a:lnTo>
                    <a:pt x="693768" y="122751"/>
                  </a:lnTo>
                  <a:lnTo>
                    <a:pt x="660582" y="92071"/>
                  </a:lnTo>
                  <a:lnTo>
                    <a:pt x="624266" y="65248"/>
                  </a:lnTo>
                  <a:lnTo>
                    <a:pt x="585124" y="42597"/>
                  </a:lnTo>
                  <a:lnTo>
                    <a:pt x="543461" y="24432"/>
                  </a:lnTo>
                  <a:lnTo>
                    <a:pt x="499583" y="11068"/>
                  </a:lnTo>
                  <a:lnTo>
                    <a:pt x="453794" y="2819"/>
                  </a:lnTo>
                  <a:lnTo>
                    <a:pt x="406400" y="0"/>
                  </a:lnTo>
                  <a:close/>
                </a:path>
              </a:pathLst>
            </a:custGeom>
            <a:solidFill>
              <a:srgbClr val="264457"/>
            </a:solidFill>
          </p:spPr>
          <p:txBody>
            <a:bodyPr wrap="square" lIns="0" tIns="0" rIns="0" bIns="0" rtlCol="0"/>
            <a:lstStyle/>
            <a:p>
              <a:endParaRPr/>
            </a:p>
          </p:txBody>
        </p:sp>
        <p:sp>
          <p:nvSpPr>
            <p:cNvPr id="32" name="object 32"/>
            <p:cNvSpPr/>
            <p:nvPr/>
          </p:nvSpPr>
          <p:spPr>
            <a:xfrm>
              <a:off x="1289050" y="4705350"/>
              <a:ext cx="812800" cy="838200"/>
            </a:xfrm>
            <a:custGeom>
              <a:avLst/>
              <a:gdLst/>
              <a:ahLst/>
              <a:cxnLst/>
              <a:rect l="l" t="t" r="r" b="b"/>
              <a:pathLst>
                <a:path w="812800" h="838200">
                  <a:moveTo>
                    <a:pt x="0" y="419100"/>
                  </a:moveTo>
                  <a:lnTo>
                    <a:pt x="2734" y="370224"/>
                  </a:lnTo>
                  <a:lnTo>
                    <a:pt x="10733" y="323004"/>
                  </a:lnTo>
                  <a:lnTo>
                    <a:pt x="23692" y="277754"/>
                  </a:lnTo>
                  <a:lnTo>
                    <a:pt x="41306" y="234790"/>
                  </a:lnTo>
                  <a:lnTo>
                    <a:pt x="63271" y="194425"/>
                  </a:lnTo>
                  <a:lnTo>
                    <a:pt x="89281" y="156974"/>
                  </a:lnTo>
                  <a:lnTo>
                    <a:pt x="119031" y="122751"/>
                  </a:lnTo>
                  <a:lnTo>
                    <a:pt x="152217" y="92071"/>
                  </a:lnTo>
                  <a:lnTo>
                    <a:pt x="188533" y="65248"/>
                  </a:lnTo>
                  <a:lnTo>
                    <a:pt x="227675" y="42597"/>
                  </a:lnTo>
                  <a:lnTo>
                    <a:pt x="269338" y="24432"/>
                  </a:lnTo>
                  <a:lnTo>
                    <a:pt x="313216" y="11068"/>
                  </a:lnTo>
                  <a:lnTo>
                    <a:pt x="359005" y="2819"/>
                  </a:lnTo>
                  <a:lnTo>
                    <a:pt x="406400" y="0"/>
                  </a:lnTo>
                  <a:lnTo>
                    <a:pt x="453794" y="2819"/>
                  </a:lnTo>
                  <a:lnTo>
                    <a:pt x="499583" y="11068"/>
                  </a:lnTo>
                  <a:lnTo>
                    <a:pt x="543461" y="24432"/>
                  </a:lnTo>
                  <a:lnTo>
                    <a:pt x="585124" y="42597"/>
                  </a:lnTo>
                  <a:lnTo>
                    <a:pt x="624266" y="65248"/>
                  </a:lnTo>
                  <a:lnTo>
                    <a:pt x="660582" y="92071"/>
                  </a:lnTo>
                  <a:lnTo>
                    <a:pt x="693768" y="122751"/>
                  </a:lnTo>
                  <a:lnTo>
                    <a:pt x="723518" y="156974"/>
                  </a:lnTo>
                  <a:lnTo>
                    <a:pt x="749528" y="194425"/>
                  </a:lnTo>
                  <a:lnTo>
                    <a:pt x="771493" y="234790"/>
                  </a:lnTo>
                  <a:lnTo>
                    <a:pt x="789107" y="277754"/>
                  </a:lnTo>
                  <a:lnTo>
                    <a:pt x="802066" y="323004"/>
                  </a:lnTo>
                  <a:lnTo>
                    <a:pt x="810065" y="370224"/>
                  </a:lnTo>
                  <a:lnTo>
                    <a:pt x="812800" y="419100"/>
                  </a:lnTo>
                  <a:lnTo>
                    <a:pt x="810065" y="467975"/>
                  </a:lnTo>
                  <a:lnTo>
                    <a:pt x="802066" y="515195"/>
                  </a:lnTo>
                  <a:lnTo>
                    <a:pt x="789107" y="560445"/>
                  </a:lnTo>
                  <a:lnTo>
                    <a:pt x="771493" y="603409"/>
                  </a:lnTo>
                  <a:lnTo>
                    <a:pt x="749528" y="643774"/>
                  </a:lnTo>
                  <a:lnTo>
                    <a:pt x="723518" y="681225"/>
                  </a:lnTo>
                  <a:lnTo>
                    <a:pt x="693768" y="715448"/>
                  </a:lnTo>
                  <a:lnTo>
                    <a:pt x="660582" y="746128"/>
                  </a:lnTo>
                  <a:lnTo>
                    <a:pt x="624266" y="772951"/>
                  </a:lnTo>
                  <a:lnTo>
                    <a:pt x="585124" y="795602"/>
                  </a:lnTo>
                  <a:lnTo>
                    <a:pt x="543461" y="813767"/>
                  </a:lnTo>
                  <a:lnTo>
                    <a:pt x="499583" y="827131"/>
                  </a:lnTo>
                  <a:lnTo>
                    <a:pt x="453794" y="835380"/>
                  </a:lnTo>
                  <a:lnTo>
                    <a:pt x="406400" y="838200"/>
                  </a:lnTo>
                  <a:lnTo>
                    <a:pt x="359005" y="835380"/>
                  </a:lnTo>
                  <a:lnTo>
                    <a:pt x="313216" y="827131"/>
                  </a:lnTo>
                  <a:lnTo>
                    <a:pt x="269338" y="813767"/>
                  </a:lnTo>
                  <a:lnTo>
                    <a:pt x="227675" y="795602"/>
                  </a:lnTo>
                  <a:lnTo>
                    <a:pt x="188533" y="772951"/>
                  </a:lnTo>
                  <a:lnTo>
                    <a:pt x="152217" y="746128"/>
                  </a:lnTo>
                  <a:lnTo>
                    <a:pt x="119031" y="715448"/>
                  </a:lnTo>
                  <a:lnTo>
                    <a:pt x="89281" y="681225"/>
                  </a:lnTo>
                  <a:lnTo>
                    <a:pt x="63271" y="643774"/>
                  </a:lnTo>
                  <a:lnTo>
                    <a:pt x="41306" y="603409"/>
                  </a:lnTo>
                  <a:lnTo>
                    <a:pt x="23692" y="560445"/>
                  </a:lnTo>
                  <a:lnTo>
                    <a:pt x="10733" y="515195"/>
                  </a:lnTo>
                  <a:lnTo>
                    <a:pt x="2734" y="467975"/>
                  </a:lnTo>
                  <a:lnTo>
                    <a:pt x="0" y="419100"/>
                  </a:lnTo>
                  <a:close/>
                </a:path>
              </a:pathLst>
            </a:custGeom>
            <a:ln w="12700">
              <a:solidFill>
                <a:srgbClr val="000000"/>
              </a:solidFill>
            </a:ln>
          </p:spPr>
          <p:txBody>
            <a:bodyPr wrap="square" lIns="0" tIns="0" rIns="0" bIns="0" rtlCol="0"/>
            <a:lstStyle/>
            <a:p>
              <a:endParaRPr/>
            </a:p>
          </p:txBody>
        </p:sp>
        <p:sp>
          <p:nvSpPr>
            <p:cNvPr id="33" name="object 33"/>
            <p:cNvSpPr/>
            <p:nvPr/>
          </p:nvSpPr>
          <p:spPr>
            <a:xfrm>
              <a:off x="2381250" y="4705350"/>
              <a:ext cx="800100" cy="838200"/>
            </a:xfrm>
            <a:custGeom>
              <a:avLst/>
              <a:gdLst/>
              <a:ahLst/>
              <a:cxnLst/>
              <a:rect l="l" t="t" r="r" b="b"/>
              <a:pathLst>
                <a:path w="800100" h="838200">
                  <a:moveTo>
                    <a:pt x="400050" y="0"/>
                  </a:moveTo>
                  <a:lnTo>
                    <a:pt x="353395" y="2819"/>
                  </a:lnTo>
                  <a:lnTo>
                    <a:pt x="308322" y="11068"/>
                  </a:lnTo>
                  <a:lnTo>
                    <a:pt x="265129" y="24432"/>
                  </a:lnTo>
                  <a:lnTo>
                    <a:pt x="224117" y="42597"/>
                  </a:lnTo>
                  <a:lnTo>
                    <a:pt x="185587" y="65248"/>
                  </a:lnTo>
                  <a:lnTo>
                    <a:pt x="149838" y="92071"/>
                  </a:lnTo>
                  <a:lnTo>
                    <a:pt x="117171" y="122751"/>
                  </a:lnTo>
                  <a:lnTo>
                    <a:pt x="87886" y="156974"/>
                  </a:lnTo>
                  <a:lnTo>
                    <a:pt x="62282" y="194425"/>
                  </a:lnTo>
                  <a:lnTo>
                    <a:pt x="40661" y="234790"/>
                  </a:lnTo>
                  <a:lnTo>
                    <a:pt x="23322" y="277754"/>
                  </a:lnTo>
                  <a:lnTo>
                    <a:pt x="10565" y="323004"/>
                  </a:lnTo>
                  <a:lnTo>
                    <a:pt x="2691" y="370224"/>
                  </a:lnTo>
                  <a:lnTo>
                    <a:pt x="0" y="419100"/>
                  </a:lnTo>
                  <a:lnTo>
                    <a:pt x="2691" y="467975"/>
                  </a:lnTo>
                  <a:lnTo>
                    <a:pt x="10565" y="515195"/>
                  </a:lnTo>
                  <a:lnTo>
                    <a:pt x="23322" y="560445"/>
                  </a:lnTo>
                  <a:lnTo>
                    <a:pt x="40661" y="603409"/>
                  </a:lnTo>
                  <a:lnTo>
                    <a:pt x="62282" y="643774"/>
                  </a:lnTo>
                  <a:lnTo>
                    <a:pt x="87886" y="681225"/>
                  </a:lnTo>
                  <a:lnTo>
                    <a:pt x="117171" y="715448"/>
                  </a:lnTo>
                  <a:lnTo>
                    <a:pt x="149838" y="746128"/>
                  </a:lnTo>
                  <a:lnTo>
                    <a:pt x="185587" y="772951"/>
                  </a:lnTo>
                  <a:lnTo>
                    <a:pt x="224117" y="795602"/>
                  </a:lnTo>
                  <a:lnTo>
                    <a:pt x="265129" y="813767"/>
                  </a:lnTo>
                  <a:lnTo>
                    <a:pt x="308322" y="827131"/>
                  </a:lnTo>
                  <a:lnTo>
                    <a:pt x="353395" y="835380"/>
                  </a:lnTo>
                  <a:lnTo>
                    <a:pt x="400050" y="838200"/>
                  </a:lnTo>
                  <a:lnTo>
                    <a:pt x="446704" y="835380"/>
                  </a:lnTo>
                  <a:lnTo>
                    <a:pt x="491777" y="827131"/>
                  </a:lnTo>
                  <a:lnTo>
                    <a:pt x="534970" y="813767"/>
                  </a:lnTo>
                  <a:lnTo>
                    <a:pt x="575982" y="795602"/>
                  </a:lnTo>
                  <a:lnTo>
                    <a:pt x="614512" y="772951"/>
                  </a:lnTo>
                  <a:lnTo>
                    <a:pt x="650261" y="746128"/>
                  </a:lnTo>
                  <a:lnTo>
                    <a:pt x="682928" y="715448"/>
                  </a:lnTo>
                  <a:lnTo>
                    <a:pt x="712213" y="681225"/>
                  </a:lnTo>
                  <a:lnTo>
                    <a:pt x="737817" y="643774"/>
                  </a:lnTo>
                  <a:lnTo>
                    <a:pt x="759438" y="603409"/>
                  </a:lnTo>
                  <a:lnTo>
                    <a:pt x="776777" y="560445"/>
                  </a:lnTo>
                  <a:lnTo>
                    <a:pt x="789534" y="515195"/>
                  </a:lnTo>
                  <a:lnTo>
                    <a:pt x="797408" y="467975"/>
                  </a:lnTo>
                  <a:lnTo>
                    <a:pt x="800100" y="419100"/>
                  </a:lnTo>
                  <a:lnTo>
                    <a:pt x="797408" y="370224"/>
                  </a:lnTo>
                  <a:lnTo>
                    <a:pt x="789534" y="323004"/>
                  </a:lnTo>
                  <a:lnTo>
                    <a:pt x="776777" y="277754"/>
                  </a:lnTo>
                  <a:lnTo>
                    <a:pt x="759438" y="234790"/>
                  </a:lnTo>
                  <a:lnTo>
                    <a:pt x="737817" y="194425"/>
                  </a:lnTo>
                  <a:lnTo>
                    <a:pt x="712213" y="156974"/>
                  </a:lnTo>
                  <a:lnTo>
                    <a:pt x="682928" y="122751"/>
                  </a:lnTo>
                  <a:lnTo>
                    <a:pt x="650261" y="92071"/>
                  </a:lnTo>
                  <a:lnTo>
                    <a:pt x="614512" y="65248"/>
                  </a:lnTo>
                  <a:lnTo>
                    <a:pt x="575982" y="42597"/>
                  </a:lnTo>
                  <a:lnTo>
                    <a:pt x="534970" y="24432"/>
                  </a:lnTo>
                  <a:lnTo>
                    <a:pt x="491777" y="11068"/>
                  </a:lnTo>
                  <a:lnTo>
                    <a:pt x="446704" y="2819"/>
                  </a:lnTo>
                  <a:lnTo>
                    <a:pt x="400050" y="0"/>
                  </a:lnTo>
                  <a:close/>
                </a:path>
              </a:pathLst>
            </a:custGeom>
            <a:solidFill>
              <a:srgbClr val="264457"/>
            </a:solidFill>
          </p:spPr>
          <p:txBody>
            <a:bodyPr wrap="square" lIns="0" tIns="0" rIns="0" bIns="0" rtlCol="0"/>
            <a:lstStyle/>
            <a:p>
              <a:endParaRPr/>
            </a:p>
          </p:txBody>
        </p:sp>
        <p:sp>
          <p:nvSpPr>
            <p:cNvPr id="34" name="object 34"/>
            <p:cNvSpPr/>
            <p:nvPr/>
          </p:nvSpPr>
          <p:spPr>
            <a:xfrm>
              <a:off x="2381250" y="4705350"/>
              <a:ext cx="800100" cy="838200"/>
            </a:xfrm>
            <a:custGeom>
              <a:avLst/>
              <a:gdLst/>
              <a:ahLst/>
              <a:cxnLst/>
              <a:rect l="l" t="t" r="r" b="b"/>
              <a:pathLst>
                <a:path w="800100" h="838200">
                  <a:moveTo>
                    <a:pt x="0" y="419100"/>
                  </a:moveTo>
                  <a:lnTo>
                    <a:pt x="2691" y="370224"/>
                  </a:lnTo>
                  <a:lnTo>
                    <a:pt x="10565" y="323004"/>
                  </a:lnTo>
                  <a:lnTo>
                    <a:pt x="23322" y="277754"/>
                  </a:lnTo>
                  <a:lnTo>
                    <a:pt x="40661" y="234790"/>
                  </a:lnTo>
                  <a:lnTo>
                    <a:pt x="62282" y="194425"/>
                  </a:lnTo>
                  <a:lnTo>
                    <a:pt x="87886" y="156974"/>
                  </a:lnTo>
                  <a:lnTo>
                    <a:pt x="117171" y="122751"/>
                  </a:lnTo>
                  <a:lnTo>
                    <a:pt x="149839" y="92071"/>
                  </a:lnTo>
                  <a:lnTo>
                    <a:pt x="185587" y="65248"/>
                  </a:lnTo>
                  <a:lnTo>
                    <a:pt x="224118" y="42597"/>
                  </a:lnTo>
                  <a:lnTo>
                    <a:pt x="265129" y="24432"/>
                  </a:lnTo>
                  <a:lnTo>
                    <a:pt x="308322" y="11068"/>
                  </a:lnTo>
                  <a:lnTo>
                    <a:pt x="353395" y="2819"/>
                  </a:lnTo>
                  <a:lnTo>
                    <a:pt x="400050" y="0"/>
                  </a:lnTo>
                  <a:lnTo>
                    <a:pt x="446704" y="2819"/>
                  </a:lnTo>
                  <a:lnTo>
                    <a:pt x="491777" y="11068"/>
                  </a:lnTo>
                  <a:lnTo>
                    <a:pt x="534970" y="24432"/>
                  </a:lnTo>
                  <a:lnTo>
                    <a:pt x="575981" y="42597"/>
                  </a:lnTo>
                  <a:lnTo>
                    <a:pt x="614512" y="65248"/>
                  </a:lnTo>
                  <a:lnTo>
                    <a:pt x="650260" y="92071"/>
                  </a:lnTo>
                  <a:lnTo>
                    <a:pt x="682928" y="122751"/>
                  </a:lnTo>
                  <a:lnTo>
                    <a:pt x="712213" y="156974"/>
                  </a:lnTo>
                  <a:lnTo>
                    <a:pt x="737817" y="194425"/>
                  </a:lnTo>
                  <a:lnTo>
                    <a:pt x="759438" y="234790"/>
                  </a:lnTo>
                  <a:lnTo>
                    <a:pt x="776777" y="277754"/>
                  </a:lnTo>
                  <a:lnTo>
                    <a:pt x="789534" y="323004"/>
                  </a:lnTo>
                  <a:lnTo>
                    <a:pt x="797408" y="370224"/>
                  </a:lnTo>
                  <a:lnTo>
                    <a:pt x="800100" y="419100"/>
                  </a:lnTo>
                  <a:lnTo>
                    <a:pt x="797408" y="467975"/>
                  </a:lnTo>
                  <a:lnTo>
                    <a:pt x="789534" y="515195"/>
                  </a:lnTo>
                  <a:lnTo>
                    <a:pt x="776777" y="560445"/>
                  </a:lnTo>
                  <a:lnTo>
                    <a:pt x="759438" y="603409"/>
                  </a:lnTo>
                  <a:lnTo>
                    <a:pt x="737817" y="643774"/>
                  </a:lnTo>
                  <a:lnTo>
                    <a:pt x="712213" y="681225"/>
                  </a:lnTo>
                  <a:lnTo>
                    <a:pt x="682928" y="715448"/>
                  </a:lnTo>
                  <a:lnTo>
                    <a:pt x="650260" y="746128"/>
                  </a:lnTo>
                  <a:lnTo>
                    <a:pt x="614512" y="772951"/>
                  </a:lnTo>
                  <a:lnTo>
                    <a:pt x="575981" y="795602"/>
                  </a:lnTo>
                  <a:lnTo>
                    <a:pt x="534970" y="813767"/>
                  </a:lnTo>
                  <a:lnTo>
                    <a:pt x="491777" y="827131"/>
                  </a:lnTo>
                  <a:lnTo>
                    <a:pt x="446704" y="835380"/>
                  </a:lnTo>
                  <a:lnTo>
                    <a:pt x="400050" y="838200"/>
                  </a:lnTo>
                  <a:lnTo>
                    <a:pt x="353395" y="835380"/>
                  </a:lnTo>
                  <a:lnTo>
                    <a:pt x="308322" y="827131"/>
                  </a:lnTo>
                  <a:lnTo>
                    <a:pt x="265129" y="813767"/>
                  </a:lnTo>
                  <a:lnTo>
                    <a:pt x="224118" y="795602"/>
                  </a:lnTo>
                  <a:lnTo>
                    <a:pt x="185587" y="772951"/>
                  </a:lnTo>
                  <a:lnTo>
                    <a:pt x="149839" y="746128"/>
                  </a:lnTo>
                  <a:lnTo>
                    <a:pt x="117171" y="715448"/>
                  </a:lnTo>
                  <a:lnTo>
                    <a:pt x="87886" y="681225"/>
                  </a:lnTo>
                  <a:lnTo>
                    <a:pt x="62282" y="643774"/>
                  </a:lnTo>
                  <a:lnTo>
                    <a:pt x="40661" y="603409"/>
                  </a:lnTo>
                  <a:lnTo>
                    <a:pt x="23322" y="560445"/>
                  </a:lnTo>
                  <a:lnTo>
                    <a:pt x="10565" y="515195"/>
                  </a:lnTo>
                  <a:lnTo>
                    <a:pt x="2691" y="467975"/>
                  </a:lnTo>
                  <a:lnTo>
                    <a:pt x="0" y="419100"/>
                  </a:lnTo>
                  <a:close/>
                </a:path>
              </a:pathLst>
            </a:custGeom>
            <a:ln w="12700">
              <a:solidFill>
                <a:srgbClr val="000000"/>
              </a:solidFill>
            </a:ln>
          </p:spPr>
          <p:txBody>
            <a:bodyPr wrap="square" lIns="0" tIns="0" rIns="0" bIns="0" rtlCol="0"/>
            <a:lstStyle/>
            <a:p>
              <a:endParaRPr/>
            </a:p>
          </p:txBody>
        </p:sp>
        <p:sp>
          <p:nvSpPr>
            <p:cNvPr id="35" name="object 35"/>
            <p:cNvSpPr/>
            <p:nvPr/>
          </p:nvSpPr>
          <p:spPr>
            <a:xfrm>
              <a:off x="3473450" y="4705350"/>
              <a:ext cx="812800" cy="838200"/>
            </a:xfrm>
            <a:custGeom>
              <a:avLst/>
              <a:gdLst/>
              <a:ahLst/>
              <a:cxnLst/>
              <a:rect l="l" t="t" r="r" b="b"/>
              <a:pathLst>
                <a:path w="812800" h="838200">
                  <a:moveTo>
                    <a:pt x="406400" y="0"/>
                  </a:moveTo>
                  <a:lnTo>
                    <a:pt x="359005" y="2819"/>
                  </a:lnTo>
                  <a:lnTo>
                    <a:pt x="313216" y="11068"/>
                  </a:lnTo>
                  <a:lnTo>
                    <a:pt x="269338" y="24432"/>
                  </a:lnTo>
                  <a:lnTo>
                    <a:pt x="227675" y="42597"/>
                  </a:lnTo>
                  <a:lnTo>
                    <a:pt x="188533" y="65248"/>
                  </a:lnTo>
                  <a:lnTo>
                    <a:pt x="152217" y="92071"/>
                  </a:lnTo>
                  <a:lnTo>
                    <a:pt x="119031" y="122751"/>
                  </a:lnTo>
                  <a:lnTo>
                    <a:pt x="89281" y="156974"/>
                  </a:lnTo>
                  <a:lnTo>
                    <a:pt x="63271" y="194425"/>
                  </a:lnTo>
                  <a:lnTo>
                    <a:pt x="41306" y="234790"/>
                  </a:lnTo>
                  <a:lnTo>
                    <a:pt x="23692" y="277754"/>
                  </a:lnTo>
                  <a:lnTo>
                    <a:pt x="10733" y="323004"/>
                  </a:lnTo>
                  <a:lnTo>
                    <a:pt x="2734" y="370224"/>
                  </a:lnTo>
                  <a:lnTo>
                    <a:pt x="0" y="419100"/>
                  </a:lnTo>
                  <a:lnTo>
                    <a:pt x="2734" y="467975"/>
                  </a:lnTo>
                  <a:lnTo>
                    <a:pt x="10733" y="515195"/>
                  </a:lnTo>
                  <a:lnTo>
                    <a:pt x="23692" y="560445"/>
                  </a:lnTo>
                  <a:lnTo>
                    <a:pt x="41306" y="603409"/>
                  </a:lnTo>
                  <a:lnTo>
                    <a:pt x="63271" y="643774"/>
                  </a:lnTo>
                  <a:lnTo>
                    <a:pt x="89281" y="681225"/>
                  </a:lnTo>
                  <a:lnTo>
                    <a:pt x="119031" y="715448"/>
                  </a:lnTo>
                  <a:lnTo>
                    <a:pt x="152217" y="746128"/>
                  </a:lnTo>
                  <a:lnTo>
                    <a:pt x="188533" y="772951"/>
                  </a:lnTo>
                  <a:lnTo>
                    <a:pt x="227675" y="795602"/>
                  </a:lnTo>
                  <a:lnTo>
                    <a:pt x="269338" y="813767"/>
                  </a:lnTo>
                  <a:lnTo>
                    <a:pt x="313216" y="827131"/>
                  </a:lnTo>
                  <a:lnTo>
                    <a:pt x="359005" y="835380"/>
                  </a:lnTo>
                  <a:lnTo>
                    <a:pt x="406400" y="838200"/>
                  </a:lnTo>
                  <a:lnTo>
                    <a:pt x="453794" y="835380"/>
                  </a:lnTo>
                  <a:lnTo>
                    <a:pt x="499583" y="827131"/>
                  </a:lnTo>
                  <a:lnTo>
                    <a:pt x="543461" y="813767"/>
                  </a:lnTo>
                  <a:lnTo>
                    <a:pt x="585124" y="795602"/>
                  </a:lnTo>
                  <a:lnTo>
                    <a:pt x="624266" y="772951"/>
                  </a:lnTo>
                  <a:lnTo>
                    <a:pt x="660582" y="746128"/>
                  </a:lnTo>
                  <a:lnTo>
                    <a:pt x="693768" y="715448"/>
                  </a:lnTo>
                  <a:lnTo>
                    <a:pt x="723518" y="681225"/>
                  </a:lnTo>
                  <a:lnTo>
                    <a:pt x="749528" y="643774"/>
                  </a:lnTo>
                  <a:lnTo>
                    <a:pt x="771493" y="603409"/>
                  </a:lnTo>
                  <a:lnTo>
                    <a:pt x="789107" y="560445"/>
                  </a:lnTo>
                  <a:lnTo>
                    <a:pt x="802066" y="515195"/>
                  </a:lnTo>
                  <a:lnTo>
                    <a:pt x="810065" y="467975"/>
                  </a:lnTo>
                  <a:lnTo>
                    <a:pt x="812800" y="419100"/>
                  </a:lnTo>
                  <a:lnTo>
                    <a:pt x="810065" y="370224"/>
                  </a:lnTo>
                  <a:lnTo>
                    <a:pt x="802066" y="323004"/>
                  </a:lnTo>
                  <a:lnTo>
                    <a:pt x="789107" y="277754"/>
                  </a:lnTo>
                  <a:lnTo>
                    <a:pt x="771493" y="234790"/>
                  </a:lnTo>
                  <a:lnTo>
                    <a:pt x="749528" y="194425"/>
                  </a:lnTo>
                  <a:lnTo>
                    <a:pt x="723518" y="156974"/>
                  </a:lnTo>
                  <a:lnTo>
                    <a:pt x="693768" y="122751"/>
                  </a:lnTo>
                  <a:lnTo>
                    <a:pt x="660582" y="92071"/>
                  </a:lnTo>
                  <a:lnTo>
                    <a:pt x="624266" y="65248"/>
                  </a:lnTo>
                  <a:lnTo>
                    <a:pt x="585124" y="42597"/>
                  </a:lnTo>
                  <a:lnTo>
                    <a:pt x="543461" y="24432"/>
                  </a:lnTo>
                  <a:lnTo>
                    <a:pt x="499583" y="11068"/>
                  </a:lnTo>
                  <a:lnTo>
                    <a:pt x="453794" y="2819"/>
                  </a:lnTo>
                  <a:lnTo>
                    <a:pt x="406400" y="0"/>
                  </a:lnTo>
                  <a:close/>
                </a:path>
              </a:pathLst>
            </a:custGeom>
            <a:solidFill>
              <a:srgbClr val="264457"/>
            </a:solidFill>
          </p:spPr>
          <p:txBody>
            <a:bodyPr wrap="square" lIns="0" tIns="0" rIns="0" bIns="0" rtlCol="0"/>
            <a:lstStyle/>
            <a:p>
              <a:endParaRPr/>
            </a:p>
          </p:txBody>
        </p:sp>
        <p:sp>
          <p:nvSpPr>
            <p:cNvPr id="36" name="object 36"/>
            <p:cNvSpPr/>
            <p:nvPr/>
          </p:nvSpPr>
          <p:spPr>
            <a:xfrm>
              <a:off x="3473450" y="4705350"/>
              <a:ext cx="812800" cy="838200"/>
            </a:xfrm>
            <a:custGeom>
              <a:avLst/>
              <a:gdLst/>
              <a:ahLst/>
              <a:cxnLst/>
              <a:rect l="l" t="t" r="r" b="b"/>
              <a:pathLst>
                <a:path w="812800" h="838200">
                  <a:moveTo>
                    <a:pt x="0" y="419100"/>
                  </a:moveTo>
                  <a:lnTo>
                    <a:pt x="2734" y="370224"/>
                  </a:lnTo>
                  <a:lnTo>
                    <a:pt x="10733" y="323004"/>
                  </a:lnTo>
                  <a:lnTo>
                    <a:pt x="23692" y="277754"/>
                  </a:lnTo>
                  <a:lnTo>
                    <a:pt x="41306" y="234790"/>
                  </a:lnTo>
                  <a:lnTo>
                    <a:pt x="63271" y="194425"/>
                  </a:lnTo>
                  <a:lnTo>
                    <a:pt x="89281" y="156974"/>
                  </a:lnTo>
                  <a:lnTo>
                    <a:pt x="119031" y="122751"/>
                  </a:lnTo>
                  <a:lnTo>
                    <a:pt x="152217" y="92071"/>
                  </a:lnTo>
                  <a:lnTo>
                    <a:pt x="188533" y="65248"/>
                  </a:lnTo>
                  <a:lnTo>
                    <a:pt x="227675" y="42597"/>
                  </a:lnTo>
                  <a:lnTo>
                    <a:pt x="269337" y="24432"/>
                  </a:lnTo>
                  <a:lnTo>
                    <a:pt x="313216" y="11068"/>
                  </a:lnTo>
                  <a:lnTo>
                    <a:pt x="359005" y="2819"/>
                  </a:lnTo>
                  <a:lnTo>
                    <a:pt x="406400" y="0"/>
                  </a:lnTo>
                  <a:lnTo>
                    <a:pt x="453794" y="2819"/>
                  </a:lnTo>
                  <a:lnTo>
                    <a:pt x="499583" y="11068"/>
                  </a:lnTo>
                  <a:lnTo>
                    <a:pt x="543462" y="24432"/>
                  </a:lnTo>
                  <a:lnTo>
                    <a:pt x="585124" y="42597"/>
                  </a:lnTo>
                  <a:lnTo>
                    <a:pt x="624266" y="65248"/>
                  </a:lnTo>
                  <a:lnTo>
                    <a:pt x="660582" y="92071"/>
                  </a:lnTo>
                  <a:lnTo>
                    <a:pt x="693768" y="122751"/>
                  </a:lnTo>
                  <a:lnTo>
                    <a:pt x="723518" y="156974"/>
                  </a:lnTo>
                  <a:lnTo>
                    <a:pt x="749528" y="194425"/>
                  </a:lnTo>
                  <a:lnTo>
                    <a:pt x="771493" y="234790"/>
                  </a:lnTo>
                  <a:lnTo>
                    <a:pt x="789107" y="277754"/>
                  </a:lnTo>
                  <a:lnTo>
                    <a:pt x="802066" y="323004"/>
                  </a:lnTo>
                  <a:lnTo>
                    <a:pt x="810065" y="370224"/>
                  </a:lnTo>
                  <a:lnTo>
                    <a:pt x="812800" y="419100"/>
                  </a:lnTo>
                  <a:lnTo>
                    <a:pt x="810065" y="467975"/>
                  </a:lnTo>
                  <a:lnTo>
                    <a:pt x="802066" y="515195"/>
                  </a:lnTo>
                  <a:lnTo>
                    <a:pt x="789107" y="560445"/>
                  </a:lnTo>
                  <a:lnTo>
                    <a:pt x="771493" y="603409"/>
                  </a:lnTo>
                  <a:lnTo>
                    <a:pt x="749528" y="643774"/>
                  </a:lnTo>
                  <a:lnTo>
                    <a:pt x="723518" y="681225"/>
                  </a:lnTo>
                  <a:lnTo>
                    <a:pt x="693768" y="715448"/>
                  </a:lnTo>
                  <a:lnTo>
                    <a:pt x="660582" y="746128"/>
                  </a:lnTo>
                  <a:lnTo>
                    <a:pt x="624266" y="772951"/>
                  </a:lnTo>
                  <a:lnTo>
                    <a:pt x="585124" y="795602"/>
                  </a:lnTo>
                  <a:lnTo>
                    <a:pt x="543462" y="813767"/>
                  </a:lnTo>
                  <a:lnTo>
                    <a:pt x="499583" y="827131"/>
                  </a:lnTo>
                  <a:lnTo>
                    <a:pt x="453794" y="835380"/>
                  </a:lnTo>
                  <a:lnTo>
                    <a:pt x="406400" y="838200"/>
                  </a:lnTo>
                  <a:lnTo>
                    <a:pt x="359005" y="835380"/>
                  </a:lnTo>
                  <a:lnTo>
                    <a:pt x="313216" y="827131"/>
                  </a:lnTo>
                  <a:lnTo>
                    <a:pt x="269337" y="813767"/>
                  </a:lnTo>
                  <a:lnTo>
                    <a:pt x="227675" y="795602"/>
                  </a:lnTo>
                  <a:lnTo>
                    <a:pt x="188533" y="772951"/>
                  </a:lnTo>
                  <a:lnTo>
                    <a:pt x="152217" y="746128"/>
                  </a:lnTo>
                  <a:lnTo>
                    <a:pt x="119031" y="715448"/>
                  </a:lnTo>
                  <a:lnTo>
                    <a:pt x="89281" y="681225"/>
                  </a:lnTo>
                  <a:lnTo>
                    <a:pt x="63271" y="643774"/>
                  </a:lnTo>
                  <a:lnTo>
                    <a:pt x="41306" y="603409"/>
                  </a:lnTo>
                  <a:lnTo>
                    <a:pt x="23692" y="560445"/>
                  </a:lnTo>
                  <a:lnTo>
                    <a:pt x="10733" y="515195"/>
                  </a:lnTo>
                  <a:lnTo>
                    <a:pt x="2734" y="467975"/>
                  </a:lnTo>
                  <a:lnTo>
                    <a:pt x="0" y="419100"/>
                  </a:lnTo>
                  <a:close/>
                </a:path>
              </a:pathLst>
            </a:custGeom>
            <a:ln w="12700">
              <a:solidFill>
                <a:srgbClr val="000000"/>
              </a:solidFill>
            </a:ln>
          </p:spPr>
          <p:txBody>
            <a:bodyPr wrap="square" lIns="0" tIns="0" rIns="0" bIns="0" rtlCol="0"/>
            <a:lstStyle/>
            <a:p>
              <a:endParaRPr/>
            </a:p>
          </p:txBody>
        </p:sp>
        <p:sp>
          <p:nvSpPr>
            <p:cNvPr id="37" name="object 37"/>
            <p:cNvSpPr/>
            <p:nvPr/>
          </p:nvSpPr>
          <p:spPr>
            <a:xfrm>
              <a:off x="4565650" y="4705350"/>
              <a:ext cx="812800" cy="838200"/>
            </a:xfrm>
            <a:custGeom>
              <a:avLst/>
              <a:gdLst/>
              <a:ahLst/>
              <a:cxnLst/>
              <a:rect l="l" t="t" r="r" b="b"/>
              <a:pathLst>
                <a:path w="812800" h="838200">
                  <a:moveTo>
                    <a:pt x="406400" y="0"/>
                  </a:moveTo>
                  <a:lnTo>
                    <a:pt x="359005" y="2819"/>
                  </a:lnTo>
                  <a:lnTo>
                    <a:pt x="313216" y="11068"/>
                  </a:lnTo>
                  <a:lnTo>
                    <a:pt x="269338" y="24432"/>
                  </a:lnTo>
                  <a:lnTo>
                    <a:pt x="227675" y="42597"/>
                  </a:lnTo>
                  <a:lnTo>
                    <a:pt x="188533" y="65248"/>
                  </a:lnTo>
                  <a:lnTo>
                    <a:pt x="152217" y="92071"/>
                  </a:lnTo>
                  <a:lnTo>
                    <a:pt x="119031" y="122751"/>
                  </a:lnTo>
                  <a:lnTo>
                    <a:pt x="89281" y="156974"/>
                  </a:lnTo>
                  <a:lnTo>
                    <a:pt x="63271" y="194425"/>
                  </a:lnTo>
                  <a:lnTo>
                    <a:pt x="41306" y="234790"/>
                  </a:lnTo>
                  <a:lnTo>
                    <a:pt x="23692" y="277754"/>
                  </a:lnTo>
                  <a:lnTo>
                    <a:pt x="10733" y="323004"/>
                  </a:lnTo>
                  <a:lnTo>
                    <a:pt x="2734" y="370224"/>
                  </a:lnTo>
                  <a:lnTo>
                    <a:pt x="0" y="419100"/>
                  </a:lnTo>
                  <a:lnTo>
                    <a:pt x="2734" y="467975"/>
                  </a:lnTo>
                  <a:lnTo>
                    <a:pt x="10733" y="515195"/>
                  </a:lnTo>
                  <a:lnTo>
                    <a:pt x="23692" y="560445"/>
                  </a:lnTo>
                  <a:lnTo>
                    <a:pt x="41306" y="603409"/>
                  </a:lnTo>
                  <a:lnTo>
                    <a:pt x="63271" y="643774"/>
                  </a:lnTo>
                  <a:lnTo>
                    <a:pt x="89281" y="681225"/>
                  </a:lnTo>
                  <a:lnTo>
                    <a:pt x="119031" y="715448"/>
                  </a:lnTo>
                  <a:lnTo>
                    <a:pt x="152217" y="746128"/>
                  </a:lnTo>
                  <a:lnTo>
                    <a:pt x="188533" y="772951"/>
                  </a:lnTo>
                  <a:lnTo>
                    <a:pt x="227675" y="795602"/>
                  </a:lnTo>
                  <a:lnTo>
                    <a:pt x="269338" y="813767"/>
                  </a:lnTo>
                  <a:lnTo>
                    <a:pt x="313216" y="827131"/>
                  </a:lnTo>
                  <a:lnTo>
                    <a:pt x="359005" y="835380"/>
                  </a:lnTo>
                  <a:lnTo>
                    <a:pt x="406400" y="838200"/>
                  </a:lnTo>
                  <a:lnTo>
                    <a:pt x="453794" y="835380"/>
                  </a:lnTo>
                  <a:lnTo>
                    <a:pt x="499583" y="827131"/>
                  </a:lnTo>
                  <a:lnTo>
                    <a:pt x="543461" y="813767"/>
                  </a:lnTo>
                  <a:lnTo>
                    <a:pt x="585124" y="795602"/>
                  </a:lnTo>
                  <a:lnTo>
                    <a:pt x="624266" y="772951"/>
                  </a:lnTo>
                  <a:lnTo>
                    <a:pt x="660582" y="746128"/>
                  </a:lnTo>
                  <a:lnTo>
                    <a:pt x="693768" y="715448"/>
                  </a:lnTo>
                  <a:lnTo>
                    <a:pt x="723518" y="681225"/>
                  </a:lnTo>
                  <a:lnTo>
                    <a:pt x="749528" y="643774"/>
                  </a:lnTo>
                  <a:lnTo>
                    <a:pt x="771493" y="603409"/>
                  </a:lnTo>
                  <a:lnTo>
                    <a:pt x="789107" y="560445"/>
                  </a:lnTo>
                  <a:lnTo>
                    <a:pt x="802066" y="515195"/>
                  </a:lnTo>
                  <a:lnTo>
                    <a:pt x="810065" y="467975"/>
                  </a:lnTo>
                  <a:lnTo>
                    <a:pt x="812800" y="419100"/>
                  </a:lnTo>
                  <a:lnTo>
                    <a:pt x="810065" y="370224"/>
                  </a:lnTo>
                  <a:lnTo>
                    <a:pt x="802066" y="323004"/>
                  </a:lnTo>
                  <a:lnTo>
                    <a:pt x="789107" y="277754"/>
                  </a:lnTo>
                  <a:lnTo>
                    <a:pt x="771493" y="234790"/>
                  </a:lnTo>
                  <a:lnTo>
                    <a:pt x="749528" y="194425"/>
                  </a:lnTo>
                  <a:lnTo>
                    <a:pt x="723518" y="156974"/>
                  </a:lnTo>
                  <a:lnTo>
                    <a:pt x="693768" y="122751"/>
                  </a:lnTo>
                  <a:lnTo>
                    <a:pt x="660582" y="92071"/>
                  </a:lnTo>
                  <a:lnTo>
                    <a:pt x="624266" y="65248"/>
                  </a:lnTo>
                  <a:lnTo>
                    <a:pt x="585124" y="42597"/>
                  </a:lnTo>
                  <a:lnTo>
                    <a:pt x="543461" y="24432"/>
                  </a:lnTo>
                  <a:lnTo>
                    <a:pt x="499583" y="11068"/>
                  </a:lnTo>
                  <a:lnTo>
                    <a:pt x="453794" y="2819"/>
                  </a:lnTo>
                  <a:lnTo>
                    <a:pt x="406400" y="0"/>
                  </a:lnTo>
                  <a:close/>
                </a:path>
              </a:pathLst>
            </a:custGeom>
            <a:solidFill>
              <a:srgbClr val="264457"/>
            </a:solidFill>
          </p:spPr>
          <p:txBody>
            <a:bodyPr wrap="square" lIns="0" tIns="0" rIns="0" bIns="0" rtlCol="0"/>
            <a:lstStyle/>
            <a:p>
              <a:endParaRPr/>
            </a:p>
          </p:txBody>
        </p:sp>
        <p:sp>
          <p:nvSpPr>
            <p:cNvPr id="38" name="object 38"/>
            <p:cNvSpPr/>
            <p:nvPr/>
          </p:nvSpPr>
          <p:spPr>
            <a:xfrm>
              <a:off x="4565650" y="4705350"/>
              <a:ext cx="812800" cy="838200"/>
            </a:xfrm>
            <a:custGeom>
              <a:avLst/>
              <a:gdLst/>
              <a:ahLst/>
              <a:cxnLst/>
              <a:rect l="l" t="t" r="r" b="b"/>
              <a:pathLst>
                <a:path w="812800" h="838200">
                  <a:moveTo>
                    <a:pt x="0" y="419100"/>
                  </a:moveTo>
                  <a:lnTo>
                    <a:pt x="2734" y="370224"/>
                  </a:lnTo>
                  <a:lnTo>
                    <a:pt x="10733" y="323004"/>
                  </a:lnTo>
                  <a:lnTo>
                    <a:pt x="23692" y="277754"/>
                  </a:lnTo>
                  <a:lnTo>
                    <a:pt x="41306" y="234790"/>
                  </a:lnTo>
                  <a:lnTo>
                    <a:pt x="63271" y="194425"/>
                  </a:lnTo>
                  <a:lnTo>
                    <a:pt x="89281" y="156974"/>
                  </a:lnTo>
                  <a:lnTo>
                    <a:pt x="119031" y="122751"/>
                  </a:lnTo>
                  <a:lnTo>
                    <a:pt x="152217" y="92071"/>
                  </a:lnTo>
                  <a:lnTo>
                    <a:pt x="188533" y="65248"/>
                  </a:lnTo>
                  <a:lnTo>
                    <a:pt x="227675" y="42597"/>
                  </a:lnTo>
                  <a:lnTo>
                    <a:pt x="269337" y="24432"/>
                  </a:lnTo>
                  <a:lnTo>
                    <a:pt x="313216" y="11068"/>
                  </a:lnTo>
                  <a:lnTo>
                    <a:pt x="359005" y="2819"/>
                  </a:lnTo>
                  <a:lnTo>
                    <a:pt x="406400" y="0"/>
                  </a:lnTo>
                  <a:lnTo>
                    <a:pt x="453794" y="2819"/>
                  </a:lnTo>
                  <a:lnTo>
                    <a:pt x="499583" y="11068"/>
                  </a:lnTo>
                  <a:lnTo>
                    <a:pt x="543462" y="24432"/>
                  </a:lnTo>
                  <a:lnTo>
                    <a:pt x="585124" y="42597"/>
                  </a:lnTo>
                  <a:lnTo>
                    <a:pt x="624266" y="65248"/>
                  </a:lnTo>
                  <a:lnTo>
                    <a:pt x="660582" y="92071"/>
                  </a:lnTo>
                  <a:lnTo>
                    <a:pt x="693768" y="122751"/>
                  </a:lnTo>
                  <a:lnTo>
                    <a:pt x="723518" y="156974"/>
                  </a:lnTo>
                  <a:lnTo>
                    <a:pt x="749528" y="194425"/>
                  </a:lnTo>
                  <a:lnTo>
                    <a:pt x="771493" y="234790"/>
                  </a:lnTo>
                  <a:lnTo>
                    <a:pt x="789107" y="277754"/>
                  </a:lnTo>
                  <a:lnTo>
                    <a:pt x="802066" y="323004"/>
                  </a:lnTo>
                  <a:lnTo>
                    <a:pt x="810065" y="370224"/>
                  </a:lnTo>
                  <a:lnTo>
                    <a:pt x="812800" y="419100"/>
                  </a:lnTo>
                  <a:lnTo>
                    <a:pt x="810065" y="467975"/>
                  </a:lnTo>
                  <a:lnTo>
                    <a:pt x="802066" y="515195"/>
                  </a:lnTo>
                  <a:lnTo>
                    <a:pt x="789107" y="560445"/>
                  </a:lnTo>
                  <a:lnTo>
                    <a:pt x="771493" y="603409"/>
                  </a:lnTo>
                  <a:lnTo>
                    <a:pt x="749528" y="643774"/>
                  </a:lnTo>
                  <a:lnTo>
                    <a:pt x="723518" y="681225"/>
                  </a:lnTo>
                  <a:lnTo>
                    <a:pt x="693768" y="715448"/>
                  </a:lnTo>
                  <a:lnTo>
                    <a:pt x="660582" y="746128"/>
                  </a:lnTo>
                  <a:lnTo>
                    <a:pt x="624266" y="772951"/>
                  </a:lnTo>
                  <a:lnTo>
                    <a:pt x="585124" y="795602"/>
                  </a:lnTo>
                  <a:lnTo>
                    <a:pt x="543462" y="813767"/>
                  </a:lnTo>
                  <a:lnTo>
                    <a:pt x="499583" y="827131"/>
                  </a:lnTo>
                  <a:lnTo>
                    <a:pt x="453794" y="835380"/>
                  </a:lnTo>
                  <a:lnTo>
                    <a:pt x="406400" y="838200"/>
                  </a:lnTo>
                  <a:lnTo>
                    <a:pt x="359005" y="835380"/>
                  </a:lnTo>
                  <a:lnTo>
                    <a:pt x="313216" y="827131"/>
                  </a:lnTo>
                  <a:lnTo>
                    <a:pt x="269337" y="813767"/>
                  </a:lnTo>
                  <a:lnTo>
                    <a:pt x="227675" y="795602"/>
                  </a:lnTo>
                  <a:lnTo>
                    <a:pt x="188533" y="772951"/>
                  </a:lnTo>
                  <a:lnTo>
                    <a:pt x="152217" y="746128"/>
                  </a:lnTo>
                  <a:lnTo>
                    <a:pt x="119031" y="715448"/>
                  </a:lnTo>
                  <a:lnTo>
                    <a:pt x="89281" y="681225"/>
                  </a:lnTo>
                  <a:lnTo>
                    <a:pt x="63271" y="643774"/>
                  </a:lnTo>
                  <a:lnTo>
                    <a:pt x="41306" y="603409"/>
                  </a:lnTo>
                  <a:lnTo>
                    <a:pt x="23692" y="560445"/>
                  </a:lnTo>
                  <a:lnTo>
                    <a:pt x="10733" y="515195"/>
                  </a:lnTo>
                  <a:lnTo>
                    <a:pt x="2734" y="467975"/>
                  </a:lnTo>
                  <a:lnTo>
                    <a:pt x="0" y="419100"/>
                  </a:lnTo>
                  <a:close/>
                </a:path>
              </a:pathLst>
            </a:custGeom>
            <a:ln w="12700">
              <a:solidFill>
                <a:srgbClr val="000000"/>
              </a:solidFill>
            </a:ln>
          </p:spPr>
          <p:txBody>
            <a:bodyPr wrap="square" lIns="0" tIns="0" rIns="0" bIns="0" rtlCol="0"/>
            <a:lstStyle/>
            <a:p>
              <a:endParaRPr/>
            </a:p>
          </p:txBody>
        </p:sp>
        <p:sp>
          <p:nvSpPr>
            <p:cNvPr id="39" name="object 39"/>
            <p:cNvSpPr/>
            <p:nvPr/>
          </p:nvSpPr>
          <p:spPr>
            <a:xfrm>
              <a:off x="5657850" y="4705350"/>
              <a:ext cx="800100" cy="838200"/>
            </a:xfrm>
            <a:custGeom>
              <a:avLst/>
              <a:gdLst/>
              <a:ahLst/>
              <a:cxnLst/>
              <a:rect l="l" t="t" r="r" b="b"/>
              <a:pathLst>
                <a:path w="800100" h="838200">
                  <a:moveTo>
                    <a:pt x="400050" y="0"/>
                  </a:moveTo>
                  <a:lnTo>
                    <a:pt x="353395" y="2819"/>
                  </a:lnTo>
                  <a:lnTo>
                    <a:pt x="308322" y="11068"/>
                  </a:lnTo>
                  <a:lnTo>
                    <a:pt x="265129" y="24432"/>
                  </a:lnTo>
                  <a:lnTo>
                    <a:pt x="224117" y="42597"/>
                  </a:lnTo>
                  <a:lnTo>
                    <a:pt x="185587" y="65248"/>
                  </a:lnTo>
                  <a:lnTo>
                    <a:pt x="149838" y="92071"/>
                  </a:lnTo>
                  <a:lnTo>
                    <a:pt x="117171" y="122751"/>
                  </a:lnTo>
                  <a:lnTo>
                    <a:pt x="87886" y="156974"/>
                  </a:lnTo>
                  <a:lnTo>
                    <a:pt x="62282" y="194425"/>
                  </a:lnTo>
                  <a:lnTo>
                    <a:pt x="40661" y="234790"/>
                  </a:lnTo>
                  <a:lnTo>
                    <a:pt x="23322" y="277754"/>
                  </a:lnTo>
                  <a:lnTo>
                    <a:pt x="10565" y="323004"/>
                  </a:lnTo>
                  <a:lnTo>
                    <a:pt x="2691" y="370224"/>
                  </a:lnTo>
                  <a:lnTo>
                    <a:pt x="0" y="419100"/>
                  </a:lnTo>
                  <a:lnTo>
                    <a:pt x="2691" y="467975"/>
                  </a:lnTo>
                  <a:lnTo>
                    <a:pt x="10565" y="515195"/>
                  </a:lnTo>
                  <a:lnTo>
                    <a:pt x="23322" y="560445"/>
                  </a:lnTo>
                  <a:lnTo>
                    <a:pt x="40661" y="603409"/>
                  </a:lnTo>
                  <a:lnTo>
                    <a:pt x="62282" y="643774"/>
                  </a:lnTo>
                  <a:lnTo>
                    <a:pt x="87886" y="681225"/>
                  </a:lnTo>
                  <a:lnTo>
                    <a:pt x="117171" y="715448"/>
                  </a:lnTo>
                  <a:lnTo>
                    <a:pt x="149838" y="746128"/>
                  </a:lnTo>
                  <a:lnTo>
                    <a:pt x="185587" y="772951"/>
                  </a:lnTo>
                  <a:lnTo>
                    <a:pt x="224117" y="795602"/>
                  </a:lnTo>
                  <a:lnTo>
                    <a:pt x="265129" y="813767"/>
                  </a:lnTo>
                  <a:lnTo>
                    <a:pt x="308322" y="827131"/>
                  </a:lnTo>
                  <a:lnTo>
                    <a:pt x="353395" y="835380"/>
                  </a:lnTo>
                  <a:lnTo>
                    <a:pt x="400050" y="838200"/>
                  </a:lnTo>
                  <a:lnTo>
                    <a:pt x="446704" y="835380"/>
                  </a:lnTo>
                  <a:lnTo>
                    <a:pt x="491777" y="827131"/>
                  </a:lnTo>
                  <a:lnTo>
                    <a:pt x="534970" y="813767"/>
                  </a:lnTo>
                  <a:lnTo>
                    <a:pt x="575982" y="795602"/>
                  </a:lnTo>
                  <a:lnTo>
                    <a:pt x="614512" y="772951"/>
                  </a:lnTo>
                  <a:lnTo>
                    <a:pt x="650261" y="746128"/>
                  </a:lnTo>
                  <a:lnTo>
                    <a:pt x="682928" y="715448"/>
                  </a:lnTo>
                  <a:lnTo>
                    <a:pt x="712213" y="681225"/>
                  </a:lnTo>
                  <a:lnTo>
                    <a:pt x="737817" y="643774"/>
                  </a:lnTo>
                  <a:lnTo>
                    <a:pt x="759438" y="603409"/>
                  </a:lnTo>
                  <a:lnTo>
                    <a:pt x="776777" y="560445"/>
                  </a:lnTo>
                  <a:lnTo>
                    <a:pt x="789534" y="515195"/>
                  </a:lnTo>
                  <a:lnTo>
                    <a:pt x="797408" y="467975"/>
                  </a:lnTo>
                  <a:lnTo>
                    <a:pt x="800100" y="419100"/>
                  </a:lnTo>
                  <a:lnTo>
                    <a:pt x="797408" y="370224"/>
                  </a:lnTo>
                  <a:lnTo>
                    <a:pt x="789534" y="323004"/>
                  </a:lnTo>
                  <a:lnTo>
                    <a:pt x="776777" y="277754"/>
                  </a:lnTo>
                  <a:lnTo>
                    <a:pt x="759438" y="234790"/>
                  </a:lnTo>
                  <a:lnTo>
                    <a:pt x="737817" y="194425"/>
                  </a:lnTo>
                  <a:lnTo>
                    <a:pt x="712213" y="156974"/>
                  </a:lnTo>
                  <a:lnTo>
                    <a:pt x="682928" y="122751"/>
                  </a:lnTo>
                  <a:lnTo>
                    <a:pt x="650261" y="92071"/>
                  </a:lnTo>
                  <a:lnTo>
                    <a:pt x="614512" y="65248"/>
                  </a:lnTo>
                  <a:lnTo>
                    <a:pt x="575982" y="42597"/>
                  </a:lnTo>
                  <a:lnTo>
                    <a:pt x="534970" y="24432"/>
                  </a:lnTo>
                  <a:lnTo>
                    <a:pt x="491777" y="11068"/>
                  </a:lnTo>
                  <a:lnTo>
                    <a:pt x="446704" y="2819"/>
                  </a:lnTo>
                  <a:lnTo>
                    <a:pt x="400050" y="0"/>
                  </a:lnTo>
                  <a:close/>
                </a:path>
              </a:pathLst>
            </a:custGeom>
            <a:solidFill>
              <a:srgbClr val="264457"/>
            </a:solidFill>
          </p:spPr>
          <p:txBody>
            <a:bodyPr wrap="square" lIns="0" tIns="0" rIns="0" bIns="0" rtlCol="0"/>
            <a:lstStyle/>
            <a:p>
              <a:endParaRPr/>
            </a:p>
          </p:txBody>
        </p:sp>
        <p:sp>
          <p:nvSpPr>
            <p:cNvPr id="40" name="object 40"/>
            <p:cNvSpPr/>
            <p:nvPr/>
          </p:nvSpPr>
          <p:spPr>
            <a:xfrm>
              <a:off x="5657850" y="4705350"/>
              <a:ext cx="800100" cy="838200"/>
            </a:xfrm>
            <a:custGeom>
              <a:avLst/>
              <a:gdLst/>
              <a:ahLst/>
              <a:cxnLst/>
              <a:rect l="l" t="t" r="r" b="b"/>
              <a:pathLst>
                <a:path w="800100" h="838200">
                  <a:moveTo>
                    <a:pt x="0" y="419100"/>
                  </a:moveTo>
                  <a:lnTo>
                    <a:pt x="2691" y="370224"/>
                  </a:lnTo>
                  <a:lnTo>
                    <a:pt x="10565" y="323004"/>
                  </a:lnTo>
                  <a:lnTo>
                    <a:pt x="23322" y="277754"/>
                  </a:lnTo>
                  <a:lnTo>
                    <a:pt x="40661" y="234790"/>
                  </a:lnTo>
                  <a:lnTo>
                    <a:pt x="62282" y="194425"/>
                  </a:lnTo>
                  <a:lnTo>
                    <a:pt x="87886" y="156974"/>
                  </a:lnTo>
                  <a:lnTo>
                    <a:pt x="117171" y="122751"/>
                  </a:lnTo>
                  <a:lnTo>
                    <a:pt x="149839" y="92071"/>
                  </a:lnTo>
                  <a:lnTo>
                    <a:pt x="185587" y="65248"/>
                  </a:lnTo>
                  <a:lnTo>
                    <a:pt x="224118" y="42597"/>
                  </a:lnTo>
                  <a:lnTo>
                    <a:pt x="265129" y="24432"/>
                  </a:lnTo>
                  <a:lnTo>
                    <a:pt x="308322" y="11068"/>
                  </a:lnTo>
                  <a:lnTo>
                    <a:pt x="353395" y="2819"/>
                  </a:lnTo>
                  <a:lnTo>
                    <a:pt x="400050" y="0"/>
                  </a:lnTo>
                  <a:lnTo>
                    <a:pt x="446704" y="2819"/>
                  </a:lnTo>
                  <a:lnTo>
                    <a:pt x="491777" y="11068"/>
                  </a:lnTo>
                  <a:lnTo>
                    <a:pt x="534970" y="24432"/>
                  </a:lnTo>
                  <a:lnTo>
                    <a:pt x="575981" y="42597"/>
                  </a:lnTo>
                  <a:lnTo>
                    <a:pt x="614512" y="65248"/>
                  </a:lnTo>
                  <a:lnTo>
                    <a:pt x="650260" y="92071"/>
                  </a:lnTo>
                  <a:lnTo>
                    <a:pt x="682928" y="122751"/>
                  </a:lnTo>
                  <a:lnTo>
                    <a:pt x="712213" y="156974"/>
                  </a:lnTo>
                  <a:lnTo>
                    <a:pt x="737817" y="194425"/>
                  </a:lnTo>
                  <a:lnTo>
                    <a:pt x="759438" y="234790"/>
                  </a:lnTo>
                  <a:lnTo>
                    <a:pt x="776777" y="277754"/>
                  </a:lnTo>
                  <a:lnTo>
                    <a:pt x="789534" y="323004"/>
                  </a:lnTo>
                  <a:lnTo>
                    <a:pt x="797408" y="370224"/>
                  </a:lnTo>
                  <a:lnTo>
                    <a:pt x="800100" y="419100"/>
                  </a:lnTo>
                  <a:lnTo>
                    <a:pt x="797408" y="467975"/>
                  </a:lnTo>
                  <a:lnTo>
                    <a:pt x="789534" y="515195"/>
                  </a:lnTo>
                  <a:lnTo>
                    <a:pt x="776777" y="560445"/>
                  </a:lnTo>
                  <a:lnTo>
                    <a:pt x="759438" y="603409"/>
                  </a:lnTo>
                  <a:lnTo>
                    <a:pt x="737817" y="643774"/>
                  </a:lnTo>
                  <a:lnTo>
                    <a:pt x="712213" y="681225"/>
                  </a:lnTo>
                  <a:lnTo>
                    <a:pt x="682928" y="715448"/>
                  </a:lnTo>
                  <a:lnTo>
                    <a:pt x="650260" y="746128"/>
                  </a:lnTo>
                  <a:lnTo>
                    <a:pt x="614512" y="772951"/>
                  </a:lnTo>
                  <a:lnTo>
                    <a:pt x="575981" y="795602"/>
                  </a:lnTo>
                  <a:lnTo>
                    <a:pt x="534970" y="813767"/>
                  </a:lnTo>
                  <a:lnTo>
                    <a:pt x="491777" y="827131"/>
                  </a:lnTo>
                  <a:lnTo>
                    <a:pt x="446704" y="835380"/>
                  </a:lnTo>
                  <a:lnTo>
                    <a:pt x="400050" y="838200"/>
                  </a:lnTo>
                  <a:lnTo>
                    <a:pt x="353395" y="835380"/>
                  </a:lnTo>
                  <a:lnTo>
                    <a:pt x="308322" y="827131"/>
                  </a:lnTo>
                  <a:lnTo>
                    <a:pt x="265129" y="813767"/>
                  </a:lnTo>
                  <a:lnTo>
                    <a:pt x="224118" y="795602"/>
                  </a:lnTo>
                  <a:lnTo>
                    <a:pt x="185587" y="772951"/>
                  </a:lnTo>
                  <a:lnTo>
                    <a:pt x="149839" y="746128"/>
                  </a:lnTo>
                  <a:lnTo>
                    <a:pt x="117171" y="715448"/>
                  </a:lnTo>
                  <a:lnTo>
                    <a:pt x="87886" y="681225"/>
                  </a:lnTo>
                  <a:lnTo>
                    <a:pt x="62282" y="643774"/>
                  </a:lnTo>
                  <a:lnTo>
                    <a:pt x="40661" y="603409"/>
                  </a:lnTo>
                  <a:lnTo>
                    <a:pt x="23322" y="560445"/>
                  </a:lnTo>
                  <a:lnTo>
                    <a:pt x="10565" y="515195"/>
                  </a:lnTo>
                  <a:lnTo>
                    <a:pt x="2691" y="467975"/>
                  </a:lnTo>
                  <a:lnTo>
                    <a:pt x="0" y="419100"/>
                  </a:lnTo>
                  <a:close/>
                </a:path>
              </a:pathLst>
            </a:custGeom>
            <a:ln w="12700">
              <a:solidFill>
                <a:srgbClr val="000000"/>
              </a:solidFill>
            </a:ln>
          </p:spPr>
          <p:txBody>
            <a:bodyPr wrap="square" lIns="0" tIns="0" rIns="0" bIns="0" rtlCol="0"/>
            <a:lstStyle/>
            <a:p>
              <a:endParaRPr/>
            </a:p>
          </p:txBody>
        </p:sp>
        <p:sp>
          <p:nvSpPr>
            <p:cNvPr id="41" name="object 41"/>
            <p:cNvSpPr/>
            <p:nvPr/>
          </p:nvSpPr>
          <p:spPr>
            <a:xfrm>
              <a:off x="6750050" y="4705350"/>
              <a:ext cx="812800" cy="838200"/>
            </a:xfrm>
            <a:custGeom>
              <a:avLst/>
              <a:gdLst/>
              <a:ahLst/>
              <a:cxnLst/>
              <a:rect l="l" t="t" r="r" b="b"/>
              <a:pathLst>
                <a:path w="812800" h="838200">
                  <a:moveTo>
                    <a:pt x="406400" y="0"/>
                  </a:moveTo>
                  <a:lnTo>
                    <a:pt x="359005" y="2819"/>
                  </a:lnTo>
                  <a:lnTo>
                    <a:pt x="313216" y="11068"/>
                  </a:lnTo>
                  <a:lnTo>
                    <a:pt x="269338" y="24432"/>
                  </a:lnTo>
                  <a:lnTo>
                    <a:pt x="227675" y="42597"/>
                  </a:lnTo>
                  <a:lnTo>
                    <a:pt x="188533" y="65248"/>
                  </a:lnTo>
                  <a:lnTo>
                    <a:pt x="152217" y="92071"/>
                  </a:lnTo>
                  <a:lnTo>
                    <a:pt x="119031" y="122751"/>
                  </a:lnTo>
                  <a:lnTo>
                    <a:pt x="89281" y="156974"/>
                  </a:lnTo>
                  <a:lnTo>
                    <a:pt x="63271" y="194425"/>
                  </a:lnTo>
                  <a:lnTo>
                    <a:pt x="41306" y="234790"/>
                  </a:lnTo>
                  <a:lnTo>
                    <a:pt x="23692" y="277754"/>
                  </a:lnTo>
                  <a:lnTo>
                    <a:pt x="10733" y="323004"/>
                  </a:lnTo>
                  <a:lnTo>
                    <a:pt x="2734" y="370224"/>
                  </a:lnTo>
                  <a:lnTo>
                    <a:pt x="0" y="419100"/>
                  </a:lnTo>
                  <a:lnTo>
                    <a:pt x="2734" y="467975"/>
                  </a:lnTo>
                  <a:lnTo>
                    <a:pt x="10733" y="515195"/>
                  </a:lnTo>
                  <a:lnTo>
                    <a:pt x="23692" y="560445"/>
                  </a:lnTo>
                  <a:lnTo>
                    <a:pt x="41306" y="603409"/>
                  </a:lnTo>
                  <a:lnTo>
                    <a:pt x="63271" y="643774"/>
                  </a:lnTo>
                  <a:lnTo>
                    <a:pt x="89281" y="681225"/>
                  </a:lnTo>
                  <a:lnTo>
                    <a:pt x="119031" y="715448"/>
                  </a:lnTo>
                  <a:lnTo>
                    <a:pt x="152217" y="746128"/>
                  </a:lnTo>
                  <a:lnTo>
                    <a:pt x="188533" y="772951"/>
                  </a:lnTo>
                  <a:lnTo>
                    <a:pt x="227675" y="795602"/>
                  </a:lnTo>
                  <a:lnTo>
                    <a:pt x="269338" y="813767"/>
                  </a:lnTo>
                  <a:lnTo>
                    <a:pt x="313216" y="827131"/>
                  </a:lnTo>
                  <a:lnTo>
                    <a:pt x="359005" y="835380"/>
                  </a:lnTo>
                  <a:lnTo>
                    <a:pt x="406400" y="838200"/>
                  </a:lnTo>
                  <a:lnTo>
                    <a:pt x="453794" y="835380"/>
                  </a:lnTo>
                  <a:lnTo>
                    <a:pt x="499583" y="827131"/>
                  </a:lnTo>
                  <a:lnTo>
                    <a:pt x="543461" y="813767"/>
                  </a:lnTo>
                  <a:lnTo>
                    <a:pt x="585124" y="795602"/>
                  </a:lnTo>
                  <a:lnTo>
                    <a:pt x="624266" y="772951"/>
                  </a:lnTo>
                  <a:lnTo>
                    <a:pt x="660582" y="746128"/>
                  </a:lnTo>
                  <a:lnTo>
                    <a:pt x="693768" y="715448"/>
                  </a:lnTo>
                  <a:lnTo>
                    <a:pt x="723518" y="681225"/>
                  </a:lnTo>
                  <a:lnTo>
                    <a:pt x="749528" y="643774"/>
                  </a:lnTo>
                  <a:lnTo>
                    <a:pt x="771493" y="603409"/>
                  </a:lnTo>
                  <a:lnTo>
                    <a:pt x="789107" y="560445"/>
                  </a:lnTo>
                  <a:lnTo>
                    <a:pt x="802066" y="515195"/>
                  </a:lnTo>
                  <a:lnTo>
                    <a:pt x="810065" y="467975"/>
                  </a:lnTo>
                  <a:lnTo>
                    <a:pt x="812800" y="419100"/>
                  </a:lnTo>
                  <a:lnTo>
                    <a:pt x="810065" y="370224"/>
                  </a:lnTo>
                  <a:lnTo>
                    <a:pt x="802066" y="323004"/>
                  </a:lnTo>
                  <a:lnTo>
                    <a:pt x="789107" y="277754"/>
                  </a:lnTo>
                  <a:lnTo>
                    <a:pt x="771493" y="234790"/>
                  </a:lnTo>
                  <a:lnTo>
                    <a:pt x="749528" y="194425"/>
                  </a:lnTo>
                  <a:lnTo>
                    <a:pt x="723518" y="156974"/>
                  </a:lnTo>
                  <a:lnTo>
                    <a:pt x="693768" y="122751"/>
                  </a:lnTo>
                  <a:lnTo>
                    <a:pt x="660582" y="92071"/>
                  </a:lnTo>
                  <a:lnTo>
                    <a:pt x="624266" y="65248"/>
                  </a:lnTo>
                  <a:lnTo>
                    <a:pt x="585124" y="42597"/>
                  </a:lnTo>
                  <a:lnTo>
                    <a:pt x="543461" y="24432"/>
                  </a:lnTo>
                  <a:lnTo>
                    <a:pt x="499583" y="11068"/>
                  </a:lnTo>
                  <a:lnTo>
                    <a:pt x="453794" y="2819"/>
                  </a:lnTo>
                  <a:lnTo>
                    <a:pt x="406400" y="0"/>
                  </a:lnTo>
                  <a:close/>
                </a:path>
              </a:pathLst>
            </a:custGeom>
            <a:solidFill>
              <a:srgbClr val="264457"/>
            </a:solidFill>
          </p:spPr>
          <p:txBody>
            <a:bodyPr wrap="square" lIns="0" tIns="0" rIns="0" bIns="0" rtlCol="0"/>
            <a:lstStyle/>
            <a:p>
              <a:endParaRPr/>
            </a:p>
          </p:txBody>
        </p:sp>
        <p:sp>
          <p:nvSpPr>
            <p:cNvPr id="42" name="object 42"/>
            <p:cNvSpPr/>
            <p:nvPr/>
          </p:nvSpPr>
          <p:spPr>
            <a:xfrm>
              <a:off x="6750050" y="4705350"/>
              <a:ext cx="812800" cy="838200"/>
            </a:xfrm>
            <a:custGeom>
              <a:avLst/>
              <a:gdLst/>
              <a:ahLst/>
              <a:cxnLst/>
              <a:rect l="l" t="t" r="r" b="b"/>
              <a:pathLst>
                <a:path w="812800" h="838200">
                  <a:moveTo>
                    <a:pt x="0" y="419100"/>
                  </a:moveTo>
                  <a:lnTo>
                    <a:pt x="2734" y="370224"/>
                  </a:lnTo>
                  <a:lnTo>
                    <a:pt x="10733" y="323004"/>
                  </a:lnTo>
                  <a:lnTo>
                    <a:pt x="23692" y="277754"/>
                  </a:lnTo>
                  <a:lnTo>
                    <a:pt x="41307" y="234790"/>
                  </a:lnTo>
                  <a:lnTo>
                    <a:pt x="63271" y="194425"/>
                  </a:lnTo>
                  <a:lnTo>
                    <a:pt x="89281" y="156974"/>
                  </a:lnTo>
                  <a:lnTo>
                    <a:pt x="119031" y="122751"/>
                  </a:lnTo>
                  <a:lnTo>
                    <a:pt x="152217" y="92071"/>
                  </a:lnTo>
                  <a:lnTo>
                    <a:pt x="188533" y="65248"/>
                  </a:lnTo>
                  <a:lnTo>
                    <a:pt x="227675" y="42597"/>
                  </a:lnTo>
                  <a:lnTo>
                    <a:pt x="269338" y="24432"/>
                  </a:lnTo>
                  <a:lnTo>
                    <a:pt x="313216" y="11068"/>
                  </a:lnTo>
                  <a:lnTo>
                    <a:pt x="359005" y="2819"/>
                  </a:lnTo>
                  <a:lnTo>
                    <a:pt x="406400" y="0"/>
                  </a:lnTo>
                  <a:lnTo>
                    <a:pt x="453794" y="2819"/>
                  </a:lnTo>
                  <a:lnTo>
                    <a:pt x="499583" y="11068"/>
                  </a:lnTo>
                  <a:lnTo>
                    <a:pt x="543461" y="24432"/>
                  </a:lnTo>
                  <a:lnTo>
                    <a:pt x="585124" y="42597"/>
                  </a:lnTo>
                  <a:lnTo>
                    <a:pt x="624266" y="65248"/>
                  </a:lnTo>
                  <a:lnTo>
                    <a:pt x="660582" y="92071"/>
                  </a:lnTo>
                  <a:lnTo>
                    <a:pt x="693768" y="122751"/>
                  </a:lnTo>
                  <a:lnTo>
                    <a:pt x="723518" y="156974"/>
                  </a:lnTo>
                  <a:lnTo>
                    <a:pt x="749528" y="194425"/>
                  </a:lnTo>
                  <a:lnTo>
                    <a:pt x="771493" y="234790"/>
                  </a:lnTo>
                  <a:lnTo>
                    <a:pt x="789107" y="277754"/>
                  </a:lnTo>
                  <a:lnTo>
                    <a:pt x="802066" y="323004"/>
                  </a:lnTo>
                  <a:lnTo>
                    <a:pt x="810065" y="370224"/>
                  </a:lnTo>
                  <a:lnTo>
                    <a:pt x="812800" y="419100"/>
                  </a:lnTo>
                  <a:lnTo>
                    <a:pt x="810065" y="467975"/>
                  </a:lnTo>
                  <a:lnTo>
                    <a:pt x="802066" y="515195"/>
                  </a:lnTo>
                  <a:lnTo>
                    <a:pt x="789107" y="560445"/>
                  </a:lnTo>
                  <a:lnTo>
                    <a:pt x="771493" y="603409"/>
                  </a:lnTo>
                  <a:lnTo>
                    <a:pt x="749528" y="643774"/>
                  </a:lnTo>
                  <a:lnTo>
                    <a:pt x="723518" y="681225"/>
                  </a:lnTo>
                  <a:lnTo>
                    <a:pt x="693768" y="715448"/>
                  </a:lnTo>
                  <a:lnTo>
                    <a:pt x="660582" y="746128"/>
                  </a:lnTo>
                  <a:lnTo>
                    <a:pt x="624266" y="772951"/>
                  </a:lnTo>
                  <a:lnTo>
                    <a:pt x="585124" y="795602"/>
                  </a:lnTo>
                  <a:lnTo>
                    <a:pt x="543461" y="813767"/>
                  </a:lnTo>
                  <a:lnTo>
                    <a:pt x="499583" y="827131"/>
                  </a:lnTo>
                  <a:lnTo>
                    <a:pt x="453794" y="835380"/>
                  </a:lnTo>
                  <a:lnTo>
                    <a:pt x="406400" y="838200"/>
                  </a:lnTo>
                  <a:lnTo>
                    <a:pt x="359005" y="835380"/>
                  </a:lnTo>
                  <a:lnTo>
                    <a:pt x="313216" y="827131"/>
                  </a:lnTo>
                  <a:lnTo>
                    <a:pt x="269338" y="813767"/>
                  </a:lnTo>
                  <a:lnTo>
                    <a:pt x="227675" y="795602"/>
                  </a:lnTo>
                  <a:lnTo>
                    <a:pt x="188533" y="772951"/>
                  </a:lnTo>
                  <a:lnTo>
                    <a:pt x="152217" y="746128"/>
                  </a:lnTo>
                  <a:lnTo>
                    <a:pt x="119031" y="715448"/>
                  </a:lnTo>
                  <a:lnTo>
                    <a:pt x="89281" y="681225"/>
                  </a:lnTo>
                  <a:lnTo>
                    <a:pt x="63271" y="643774"/>
                  </a:lnTo>
                  <a:lnTo>
                    <a:pt x="41307" y="603409"/>
                  </a:lnTo>
                  <a:lnTo>
                    <a:pt x="23692" y="560445"/>
                  </a:lnTo>
                  <a:lnTo>
                    <a:pt x="10733" y="515195"/>
                  </a:lnTo>
                  <a:lnTo>
                    <a:pt x="2734" y="467975"/>
                  </a:lnTo>
                  <a:lnTo>
                    <a:pt x="0" y="419100"/>
                  </a:lnTo>
                  <a:close/>
                </a:path>
              </a:pathLst>
            </a:custGeom>
            <a:ln w="12700">
              <a:solidFill>
                <a:srgbClr val="000000"/>
              </a:solidFill>
            </a:ln>
          </p:spPr>
          <p:txBody>
            <a:bodyPr wrap="square" lIns="0" tIns="0" rIns="0" bIns="0" rtlCol="0"/>
            <a:lstStyle/>
            <a:p>
              <a:endParaRPr/>
            </a:p>
          </p:txBody>
        </p:sp>
      </p:grpSp>
      <p:sp>
        <p:nvSpPr>
          <p:cNvPr id="43" name="object 43"/>
          <p:cNvSpPr txBox="1"/>
          <p:nvPr/>
        </p:nvSpPr>
        <p:spPr>
          <a:xfrm>
            <a:off x="1439806" y="4957382"/>
            <a:ext cx="5359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NNP</a:t>
            </a:r>
            <a:endParaRPr sz="2000">
              <a:latin typeface="Times New Roman"/>
              <a:cs typeface="Times New Roman"/>
            </a:endParaRPr>
          </a:p>
        </p:txBody>
      </p:sp>
      <p:sp>
        <p:nvSpPr>
          <p:cNvPr id="44" name="object 44"/>
          <p:cNvSpPr txBox="1"/>
          <p:nvPr/>
        </p:nvSpPr>
        <p:spPr>
          <a:xfrm>
            <a:off x="2547230" y="4957381"/>
            <a:ext cx="53467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V</a:t>
            </a:r>
            <a:r>
              <a:rPr sz="2000" dirty="0">
                <a:solidFill>
                  <a:srgbClr val="FFFFFF"/>
                </a:solidFill>
                <a:latin typeface="Times New Roman"/>
                <a:cs typeface="Times New Roman"/>
              </a:rPr>
              <a:t>BZ</a:t>
            </a:r>
            <a:endParaRPr sz="2000">
              <a:latin typeface="Times New Roman"/>
              <a:cs typeface="Times New Roman"/>
            </a:endParaRPr>
          </a:p>
        </p:txBody>
      </p:sp>
      <p:sp>
        <p:nvSpPr>
          <p:cNvPr id="45" name="object 45"/>
          <p:cNvSpPr txBox="1"/>
          <p:nvPr/>
        </p:nvSpPr>
        <p:spPr>
          <a:xfrm>
            <a:off x="3628911" y="4957384"/>
            <a:ext cx="56324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V</a:t>
            </a:r>
            <a:r>
              <a:rPr sz="2000" dirty="0">
                <a:solidFill>
                  <a:srgbClr val="FFFFFF"/>
                </a:solidFill>
                <a:latin typeface="Times New Roman"/>
                <a:cs typeface="Times New Roman"/>
              </a:rPr>
              <a:t>BN</a:t>
            </a:r>
            <a:endParaRPr sz="2000">
              <a:latin typeface="Times New Roman"/>
              <a:cs typeface="Times New Roman"/>
            </a:endParaRPr>
          </a:p>
        </p:txBody>
      </p:sp>
      <p:sp>
        <p:nvSpPr>
          <p:cNvPr id="46" name="object 46"/>
          <p:cNvSpPr txBox="1"/>
          <p:nvPr/>
        </p:nvSpPr>
        <p:spPr>
          <a:xfrm>
            <a:off x="4806246" y="4957385"/>
            <a:ext cx="356235" cy="330200"/>
          </a:xfrm>
          <a:prstGeom prst="rect">
            <a:avLst/>
          </a:prstGeom>
        </p:spPr>
        <p:txBody>
          <a:bodyPr vert="horz" wrap="square" lIns="0" tIns="12700" rIns="0" bIns="0" rtlCol="0">
            <a:spAutoFit/>
          </a:bodyPr>
          <a:lstStyle/>
          <a:p>
            <a:pPr marL="12700">
              <a:lnSpc>
                <a:spcPct val="100000"/>
              </a:lnSpc>
              <a:spcBef>
                <a:spcPts val="100"/>
              </a:spcBef>
            </a:pPr>
            <a:r>
              <a:rPr sz="2000" spc="-35" dirty="0">
                <a:solidFill>
                  <a:srgbClr val="FFFFFF"/>
                </a:solidFill>
                <a:latin typeface="Times New Roman"/>
                <a:cs typeface="Times New Roman"/>
              </a:rPr>
              <a:t>TO</a:t>
            </a:r>
            <a:endParaRPr sz="2000">
              <a:latin typeface="Times New Roman"/>
              <a:cs typeface="Times New Roman"/>
            </a:endParaRPr>
          </a:p>
        </p:txBody>
      </p:sp>
      <p:sp>
        <p:nvSpPr>
          <p:cNvPr id="47" name="object 47"/>
          <p:cNvSpPr txBox="1"/>
          <p:nvPr/>
        </p:nvSpPr>
        <p:spPr>
          <a:xfrm>
            <a:off x="5883090" y="4957384"/>
            <a:ext cx="39370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NN</a:t>
            </a:r>
            <a:endParaRPr sz="2000">
              <a:latin typeface="Times New Roman"/>
              <a:cs typeface="Times New Roman"/>
            </a:endParaRPr>
          </a:p>
        </p:txBody>
      </p:sp>
      <p:sp>
        <p:nvSpPr>
          <p:cNvPr id="48" name="object 48"/>
          <p:cNvSpPr txBox="1"/>
          <p:nvPr/>
        </p:nvSpPr>
        <p:spPr>
          <a:xfrm>
            <a:off x="6978651" y="4957380"/>
            <a:ext cx="37973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NR</a:t>
            </a:r>
            <a:endParaRPr sz="2000">
              <a:latin typeface="Times New Roman"/>
              <a:cs typeface="Times New Roman"/>
            </a:endParaRPr>
          </a:p>
        </p:txBody>
      </p:sp>
      <p:sp>
        <p:nvSpPr>
          <p:cNvPr id="49" name="object 49"/>
          <p:cNvSpPr/>
          <p:nvPr/>
        </p:nvSpPr>
        <p:spPr>
          <a:xfrm>
            <a:off x="1651000" y="5080000"/>
            <a:ext cx="5537200" cy="863600"/>
          </a:xfrm>
          <a:custGeom>
            <a:avLst/>
            <a:gdLst/>
            <a:ahLst/>
            <a:cxnLst/>
            <a:rect l="l" t="t" r="r" b="b"/>
            <a:pathLst>
              <a:path w="5537200" h="863600">
                <a:moveTo>
                  <a:pt x="76200" y="787361"/>
                </a:moveTo>
                <a:lnTo>
                  <a:pt x="50800" y="787361"/>
                </a:lnTo>
                <a:lnTo>
                  <a:pt x="50800" y="457200"/>
                </a:lnTo>
                <a:lnTo>
                  <a:pt x="25400" y="457200"/>
                </a:lnTo>
                <a:lnTo>
                  <a:pt x="25400" y="787361"/>
                </a:lnTo>
                <a:lnTo>
                  <a:pt x="0" y="787361"/>
                </a:lnTo>
                <a:lnTo>
                  <a:pt x="38100" y="863561"/>
                </a:lnTo>
                <a:lnTo>
                  <a:pt x="76200" y="787361"/>
                </a:lnTo>
                <a:close/>
              </a:path>
              <a:path w="5537200" h="863600">
                <a:moveTo>
                  <a:pt x="725551" y="38100"/>
                </a:moveTo>
                <a:lnTo>
                  <a:pt x="649351" y="0"/>
                </a:lnTo>
                <a:lnTo>
                  <a:pt x="649351" y="25400"/>
                </a:lnTo>
                <a:lnTo>
                  <a:pt x="444500" y="25412"/>
                </a:lnTo>
                <a:lnTo>
                  <a:pt x="444500" y="50812"/>
                </a:lnTo>
                <a:lnTo>
                  <a:pt x="649351" y="50800"/>
                </a:lnTo>
                <a:lnTo>
                  <a:pt x="649351" y="76200"/>
                </a:lnTo>
                <a:lnTo>
                  <a:pt x="725551" y="38100"/>
                </a:lnTo>
                <a:close/>
              </a:path>
              <a:path w="5537200" h="863600">
                <a:moveTo>
                  <a:pt x="1168400" y="787361"/>
                </a:moveTo>
                <a:lnTo>
                  <a:pt x="1143000" y="787361"/>
                </a:lnTo>
                <a:lnTo>
                  <a:pt x="1143000" y="457200"/>
                </a:lnTo>
                <a:lnTo>
                  <a:pt x="1117600" y="457200"/>
                </a:lnTo>
                <a:lnTo>
                  <a:pt x="1117600" y="787361"/>
                </a:lnTo>
                <a:lnTo>
                  <a:pt x="1092200" y="787361"/>
                </a:lnTo>
                <a:lnTo>
                  <a:pt x="1130300" y="863561"/>
                </a:lnTo>
                <a:lnTo>
                  <a:pt x="1168400" y="787361"/>
                </a:lnTo>
                <a:close/>
              </a:path>
              <a:path w="5537200" h="863600">
                <a:moveTo>
                  <a:pt x="1817751" y="38100"/>
                </a:moveTo>
                <a:lnTo>
                  <a:pt x="1741551" y="0"/>
                </a:lnTo>
                <a:lnTo>
                  <a:pt x="1741551" y="25400"/>
                </a:lnTo>
                <a:lnTo>
                  <a:pt x="1536700" y="25412"/>
                </a:lnTo>
                <a:lnTo>
                  <a:pt x="1536700" y="50812"/>
                </a:lnTo>
                <a:lnTo>
                  <a:pt x="1741551" y="50800"/>
                </a:lnTo>
                <a:lnTo>
                  <a:pt x="1741551" y="76200"/>
                </a:lnTo>
                <a:lnTo>
                  <a:pt x="1817751" y="38100"/>
                </a:lnTo>
                <a:close/>
              </a:path>
              <a:path w="5537200" h="863600">
                <a:moveTo>
                  <a:pt x="2260600" y="787361"/>
                </a:moveTo>
                <a:lnTo>
                  <a:pt x="2235200" y="787361"/>
                </a:lnTo>
                <a:lnTo>
                  <a:pt x="2235200" y="457200"/>
                </a:lnTo>
                <a:lnTo>
                  <a:pt x="2209800" y="457200"/>
                </a:lnTo>
                <a:lnTo>
                  <a:pt x="2209800" y="787361"/>
                </a:lnTo>
                <a:lnTo>
                  <a:pt x="2184400" y="787361"/>
                </a:lnTo>
                <a:lnTo>
                  <a:pt x="2222500" y="863561"/>
                </a:lnTo>
                <a:lnTo>
                  <a:pt x="2260600" y="787361"/>
                </a:lnTo>
                <a:close/>
              </a:path>
              <a:path w="5537200" h="863600">
                <a:moveTo>
                  <a:pt x="2909951" y="38100"/>
                </a:moveTo>
                <a:lnTo>
                  <a:pt x="2833751" y="0"/>
                </a:lnTo>
                <a:lnTo>
                  <a:pt x="2833751" y="25400"/>
                </a:lnTo>
                <a:lnTo>
                  <a:pt x="2628900" y="25412"/>
                </a:lnTo>
                <a:lnTo>
                  <a:pt x="2628900" y="50812"/>
                </a:lnTo>
                <a:lnTo>
                  <a:pt x="2833751" y="50800"/>
                </a:lnTo>
                <a:lnTo>
                  <a:pt x="2833751" y="76200"/>
                </a:lnTo>
                <a:lnTo>
                  <a:pt x="2909951" y="38100"/>
                </a:lnTo>
                <a:close/>
              </a:path>
              <a:path w="5537200" h="863600">
                <a:moveTo>
                  <a:pt x="3352800" y="787361"/>
                </a:moveTo>
                <a:lnTo>
                  <a:pt x="3327400" y="787361"/>
                </a:lnTo>
                <a:lnTo>
                  <a:pt x="3327400" y="457200"/>
                </a:lnTo>
                <a:lnTo>
                  <a:pt x="3302000" y="457200"/>
                </a:lnTo>
                <a:lnTo>
                  <a:pt x="3302000" y="787361"/>
                </a:lnTo>
                <a:lnTo>
                  <a:pt x="3276600" y="787361"/>
                </a:lnTo>
                <a:lnTo>
                  <a:pt x="3314700" y="863561"/>
                </a:lnTo>
                <a:lnTo>
                  <a:pt x="3352800" y="787361"/>
                </a:lnTo>
                <a:close/>
              </a:path>
              <a:path w="5537200" h="863600">
                <a:moveTo>
                  <a:pt x="4002151" y="38100"/>
                </a:moveTo>
                <a:lnTo>
                  <a:pt x="3925951" y="0"/>
                </a:lnTo>
                <a:lnTo>
                  <a:pt x="3925951" y="25400"/>
                </a:lnTo>
                <a:lnTo>
                  <a:pt x="3721100" y="25412"/>
                </a:lnTo>
                <a:lnTo>
                  <a:pt x="3721100" y="50812"/>
                </a:lnTo>
                <a:lnTo>
                  <a:pt x="3925951" y="50800"/>
                </a:lnTo>
                <a:lnTo>
                  <a:pt x="3925951" y="76200"/>
                </a:lnTo>
                <a:lnTo>
                  <a:pt x="4002151" y="38100"/>
                </a:lnTo>
                <a:close/>
              </a:path>
              <a:path w="5537200" h="863600">
                <a:moveTo>
                  <a:pt x="4445000" y="787361"/>
                </a:moveTo>
                <a:lnTo>
                  <a:pt x="4419600" y="787361"/>
                </a:lnTo>
                <a:lnTo>
                  <a:pt x="4419600" y="457200"/>
                </a:lnTo>
                <a:lnTo>
                  <a:pt x="4394200" y="457200"/>
                </a:lnTo>
                <a:lnTo>
                  <a:pt x="4394200" y="787361"/>
                </a:lnTo>
                <a:lnTo>
                  <a:pt x="4368800" y="787361"/>
                </a:lnTo>
                <a:lnTo>
                  <a:pt x="4406900" y="863561"/>
                </a:lnTo>
                <a:lnTo>
                  <a:pt x="4445000" y="787361"/>
                </a:lnTo>
                <a:close/>
              </a:path>
              <a:path w="5537200" h="863600">
                <a:moveTo>
                  <a:pt x="5094351" y="38100"/>
                </a:moveTo>
                <a:lnTo>
                  <a:pt x="5018151" y="0"/>
                </a:lnTo>
                <a:lnTo>
                  <a:pt x="5018151" y="25400"/>
                </a:lnTo>
                <a:lnTo>
                  <a:pt x="4813300" y="25412"/>
                </a:lnTo>
                <a:lnTo>
                  <a:pt x="4813300" y="50812"/>
                </a:lnTo>
                <a:lnTo>
                  <a:pt x="5018151" y="50800"/>
                </a:lnTo>
                <a:lnTo>
                  <a:pt x="5018151" y="76200"/>
                </a:lnTo>
                <a:lnTo>
                  <a:pt x="5094351" y="38100"/>
                </a:lnTo>
                <a:close/>
              </a:path>
              <a:path w="5537200" h="863600">
                <a:moveTo>
                  <a:pt x="5537200" y="787361"/>
                </a:moveTo>
                <a:lnTo>
                  <a:pt x="5511800" y="787361"/>
                </a:lnTo>
                <a:lnTo>
                  <a:pt x="5511800" y="457200"/>
                </a:lnTo>
                <a:lnTo>
                  <a:pt x="5486400" y="457200"/>
                </a:lnTo>
                <a:lnTo>
                  <a:pt x="5486400" y="787361"/>
                </a:lnTo>
                <a:lnTo>
                  <a:pt x="5461000" y="787361"/>
                </a:lnTo>
                <a:lnTo>
                  <a:pt x="5499100" y="863561"/>
                </a:lnTo>
                <a:lnTo>
                  <a:pt x="5537200" y="787361"/>
                </a:lnTo>
                <a:close/>
              </a:path>
            </a:pathLst>
          </a:custGeom>
          <a:solidFill>
            <a:srgbClr val="000000"/>
          </a:solidFill>
        </p:spPr>
        <p:txBody>
          <a:bodyPr wrap="square" lIns="0" tIns="0" rIns="0" bIns="0" rtlCol="0"/>
          <a:lstStyle/>
          <a:p>
            <a:endParaRPr/>
          </a:p>
        </p:txBody>
      </p:sp>
      <p:sp>
        <p:nvSpPr>
          <p:cNvPr id="50" name="object 50"/>
          <p:cNvSpPr txBox="1"/>
          <p:nvPr/>
        </p:nvSpPr>
        <p:spPr>
          <a:xfrm>
            <a:off x="1185239" y="5947848"/>
            <a:ext cx="10039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Secretariat</a:t>
            </a:r>
            <a:endParaRPr sz="1800">
              <a:latin typeface="Times New Roman"/>
              <a:cs typeface="Times New Roman"/>
            </a:endParaRPr>
          </a:p>
        </p:txBody>
      </p:sp>
      <p:sp>
        <p:nvSpPr>
          <p:cNvPr id="58" name="object 58"/>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9" name="object 59"/>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10</a:t>
            </a:r>
            <a:endParaRPr sz="800">
              <a:latin typeface="Times New Roman"/>
              <a:cs typeface="Times New Roman"/>
            </a:endParaRPr>
          </a:p>
        </p:txBody>
      </p:sp>
      <p:sp>
        <p:nvSpPr>
          <p:cNvPr id="51" name="object 51"/>
          <p:cNvSpPr txBox="1"/>
          <p:nvPr/>
        </p:nvSpPr>
        <p:spPr>
          <a:xfrm>
            <a:off x="2695106" y="5947848"/>
            <a:ext cx="1784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is</a:t>
            </a:r>
            <a:endParaRPr sz="1800">
              <a:latin typeface="Times New Roman"/>
              <a:cs typeface="Times New Roman"/>
            </a:endParaRPr>
          </a:p>
        </p:txBody>
      </p:sp>
      <p:sp>
        <p:nvSpPr>
          <p:cNvPr id="52" name="object 52"/>
          <p:cNvSpPr txBox="1"/>
          <p:nvPr/>
        </p:nvSpPr>
        <p:spPr>
          <a:xfrm>
            <a:off x="3458272" y="5947848"/>
            <a:ext cx="838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expected</a:t>
            </a:r>
            <a:endParaRPr sz="1800">
              <a:latin typeface="Times New Roman"/>
              <a:cs typeface="Times New Roman"/>
            </a:endParaRPr>
          </a:p>
        </p:txBody>
      </p:sp>
      <p:sp>
        <p:nvSpPr>
          <p:cNvPr id="53" name="object 53"/>
          <p:cNvSpPr txBox="1"/>
          <p:nvPr/>
        </p:nvSpPr>
        <p:spPr>
          <a:xfrm>
            <a:off x="4862758" y="5951697"/>
            <a:ext cx="203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to</a:t>
            </a:r>
            <a:endParaRPr sz="1800">
              <a:latin typeface="Times New Roman"/>
              <a:cs typeface="Times New Roman"/>
            </a:endParaRPr>
          </a:p>
        </p:txBody>
      </p:sp>
      <p:sp>
        <p:nvSpPr>
          <p:cNvPr id="54" name="object 54"/>
          <p:cNvSpPr txBox="1"/>
          <p:nvPr/>
        </p:nvSpPr>
        <p:spPr>
          <a:xfrm>
            <a:off x="5856853" y="5936186"/>
            <a:ext cx="406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race</a:t>
            </a:r>
            <a:endParaRPr sz="1800">
              <a:latin typeface="Times New Roman"/>
              <a:cs typeface="Times New Roman"/>
            </a:endParaRPr>
          </a:p>
        </p:txBody>
      </p:sp>
      <p:sp>
        <p:nvSpPr>
          <p:cNvPr id="55" name="object 55"/>
          <p:cNvSpPr txBox="1"/>
          <p:nvPr/>
        </p:nvSpPr>
        <p:spPr>
          <a:xfrm>
            <a:off x="6690391" y="5943339"/>
            <a:ext cx="9271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tomorrow</a:t>
            </a:r>
            <a:endParaRPr sz="1800">
              <a:latin typeface="Times New Roman"/>
              <a:cs typeface="Times New Roman"/>
            </a:endParaRPr>
          </a:p>
        </p:txBody>
      </p:sp>
      <p:sp>
        <p:nvSpPr>
          <p:cNvPr id="56" name="object 56"/>
          <p:cNvSpPr txBox="1"/>
          <p:nvPr/>
        </p:nvSpPr>
        <p:spPr>
          <a:xfrm>
            <a:off x="772652" y="3510107"/>
            <a:ext cx="2794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(a)</a:t>
            </a:r>
            <a:endParaRPr sz="1800">
              <a:latin typeface="Times New Roman"/>
              <a:cs typeface="Times New Roman"/>
            </a:endParaRPr>
          </a:p>
        </p:txBody>
      </p:sp>
      <p:sp>
        <p:nvSpPr>
          <p:cNvPr id="57" name="object 57"/>
          <p:cNvSpPr txBox="1"/>
          <p:nvPr/>
        </p:nvSpPr>
        <p:spPr>
          <a:xfrm>
            <a:off x="766302" y="5323206"/>
            <a:ext cx="2921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(b)</a:t>
            </a:r>
            <a:endParaRPr sz="18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008505" cy="665480"/>
          </a:xfrm>
          <a:prstGeom prst="rect">
            <a:avLst/>
          </a:prstGeom>
        </p:spPr>
        <p:txBody>
          <a:bodyPr vert="horz" wrap="square" lIns="0" tIns="12700" rIns="0" bIns="0" rtlCol="0">
            <a:spAutoFit/>
          </a:bodyPr>
          <a:lstStyle/>
          <a:p>
            <a:pPr marL="12700">
              <a:lnSpc>
                <a:spcPct val="100000"/>
              </a:lnSpc>
              <a:spcBef>
                <a:spcPts val="100"/>
              </a:spcBef>
            </a:pPr>
            <a:r>
              <a:rPr spc="95" dirty="0"/>
              <a:t>E</a:t>
            </a:r>
            <a:r>
              <a:rPr spc="100" dirty="0"/>
              <a:t>x</a:t>
            </a:r>
            <a:r>
              <a:rPr spc="95" dirty="0"/>
              <a:t>am</a:t>
            </a:r>
            <a:r>
              <a:rPr spc="100" dirty="0"/>
              <a:t>p</a:t>
            </a:r>
            <a:r>
              <a:rPr spc="95" dirty="0"/>
              <a:t>le</a:t>
            </a:r>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11</a:t>
            </a:r>
            <a:endParaRPr sz="800">
              <a:latin typeface="Times New Roman"/>
              <a:cs typeface="Times New Roman"/>
            </a:endParaRPr>
          </a:p>
        </p:txBody>
      </p:sp>
      <p:sp>
        <p:nvSpPr>
          <p:cNvPr id="3" name="object 3"/>
          <p:cNvSpPr txBox="1"/>
          <p:nvPr/>
        </p:nvSpPr>
        <p:spPr>
          <a:xfrm>
            <a:off x="834831" y="1916701"/>
            <a:ext cx="5485765" cy="360680"/>
          </a:xfrm>
          <a:prstGeom prst="rect">
            <a:avLst/>
          </a:prstGeom>
        </p:spPr>
        <p:txBody>
          <a:bodyPr vert="horz" wrap="square" lIns="0" tIns="12700" rIns="0" bIns="0" rtlCol="0">
            <a:spAutoFit/>
          </a:bodyPr>
          <a:lstStyle/>
          <a:p>
            <a:pPr marL="12700">
              <a:lnSpc>
                <a:spcPct val="100000"/>
              </a:lnSpc>
              <a:spcBef>
                <a:spcPts val="100"/>
              </a:spcBef>
            </a:pPr>
            <a:r>
              <a:rPr sz="2200" i="1" dirty="0">
                <a:solidFill>
                  <a:srgbClr val="595959"/>
                </a:solidFill>
                <a:latin typeface="Times New Roman"/>
                <a:cs typeface="Times New Roman"/>
              </a:rPr>
              <a:t>The</a:t>
            </a:r>
            <a:r>
              <a:rPr sz="2200" i="1" spc="-10" dirty="0">
                <a:solidFill>
                  <a:srgbClr val="595959"/>
                </a:solidFill>
                <a:latin typeface="Times New Roman"/>
                <a:cs typeface="Times New Roman"/>
              </a:rPr>
              <a:t> </a:t>
            </a:r>
            <a:r>
              <a:rPr sz="2200" i="1" spc="-5" dirty="0">
                <a:solidFill>
                  <a:srgbClr val="595959"/>
                </a:solidFill>
                <a:latin typeface="Times New Roman"/>
                <a:cs typeface="Times New Roman"/>
              </a:rPr>
              <a:t>equations</a:t>
            </a:r>
            <a:r>
              <a:rPr sz="2200" i="1" spc="-10" dirty="0">
                <a:solidFill>
                  <a:srgbClr val="595959"/>
                </a:solidFill>
                <a:latin typeface="Times New Roman"/>
                <a:cs typeface="Times New Roman"/>
              </a:rPr>
              <a:t> </a:t>
            </a:r>
            <a:r>
              <a:rPr sz="2200" i="1" dirty="0">
                <a:solidFill>
                  <a:srgbClr val="595959"/>
                </a:solidFill>
                <a:latin typeface="Times New Roman"/>
                <a:cs typeface="Times New Roman"/>
              </a:rPr>
              <a:t>only</a:t>
            </a:r>
            <a:r>
              <a:rPr sz="2200" i="1" spc="-5" dirty="0">
                <a:solidFill>
                  <a:srgbClr val="595959"/>
                </a:solidFill>
                <a:latin typeface="Times New Roman"/>
                <a:cs typeface="Times New Roman"/>
              </a:rPr>
              <a:t> differ</a:t>
            </a:r>
            <a:r>
              <a:rPr sz="2200" i="1" spc="-10" dirty="0">
                <a:solidFill>
                  <a:srgbClr val="595959"/>
                </a:solidFill>
                <a:latin typeface="Times New Roman"/>
                <a:cs typeface="Times New Roman"/>
              </a:rPr>
              <a:t> </a:t>
            </a:r>
            <a:r>
              <a:rPr sz="2200" i="1" dirty="0">
                <a:solidFill>
                  <a:srgbClr val="595959"/>
                </a:solidFill>
                <a:latin typeface="Times New Roman"/>
                <a:cs typeface="Times New Roman"/>
              </a:rPr>
              <a:t>in “to </a:t>
            </a:r>
            <a:r>
              <a:rPr sz="2200" i="1" spc="-5" dirty="0">
                <a:solidFill>
                  <a:srgbClr val="595959"/>
                </a:solidFill>
                <a:latin typeface="Times New Roman"/>
                <a:cs typeface="Times New Roman"/>
              </a:rPr>
              <a:t>race </a:t>
            </a:r>
            <a:r>
              <a:rPr sz="2200" i="1" spc="-30" dirty="0">
                <a:solidFill>
                  <a:srgbClr val="595959"/>
                </a:solidFill>
                <a:latin typeface="Times New Roman"/>
                <a:cs typeface="Times New Roman"/>
              </a:rPr>
              <a:t>tomorrow.”</a:t>
            </a:r>
            <a:endParaRPr sz="2200">
              <a:latin typeface="Times New Roman"/>
              <a:cs typeface="Times New Roman"/>
            </a:endParaRPr>
          </a:p>
        </p:txBody>
      </p:sp>
      <p:sp>
        <p:nvSpPr>
          <p:cNvPr id="4" name="object 4"/>
          <p:cNvSpPr txBox="1"/>
          <p:nvPr/>
        </p:nvSpPr>
        <p:spPr>
          <a:xfrm>
            <a:off x="834831" y="2259601"/>
            <a:ext cx="2159000" cy="2463800"/>
          </a:xfrm>
          <a:prstGeom prst="rect">
            <a:avLst/>
          </a:prstGeom>
        </p:spPr>
        <p:txBody>
          <a:bodyPr vert="horz" wrap="square" lIns="0" tIns="114300" rIns="0" bIns="0" rtlCol="0">
            <a:spAutoFit/>
          </a:bodyPr>
          <a:lstStyle/>
          <a:p>
            <a:pPr marL="12700">
              <a:lnSpc>
                <a:spcPct val="100000"/>
              </a:lnSpc>
              <a:spcBef>
                <a:spcPts val="900"/>
              </a:spcBef>
            </a:pP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(NN|TO)</a:t>
            </a:r>
            <a:r>
              <a:rPr sz="2000" spc="-30" dirty="0">
                <a:solidFill>
                  <a:srgbClr val="595959"/>
                </a:solidFill>
                <a:latin typeface="Times New Roman"/>
                <a:cs typeface="Times New Roman"/>
              </a:rPr>
              <a:t> </a:t>
            </a:r>
            <a:r>
              <a:rPr sz="2000" dirty="0">
                <a:solidFill>
                  <a:srgbClr val="595959"/>
                </a:solidFill>
                <a:latin typeface="Times New Roman"/>
                <a:cs typeface="Times New Roman"/>
              </a:rPr>
              <a:t>=</a:t>
            </a:r>
            <a:r>
              <a:rPr sz="2000" spc="-30" dirty="0">
                <a:solidFill>
                  <a:srgbClr val="595959"/>
                </a:solidFill>
                <a:latin typeface="Times New Roman"/>
                <a:cs typeface="Times New Roman"/>
              </a:rPr>
              <a:t> </a:t>
            </a:r>
            <a:r>
              <a:rPr sz="2000" dirty="0">
                <a:solidFill>
                  <a:srgbClr val="595959"/>
                </a:solidFill>
                <a:latin typeface="Times New Roman"/>
                <a:cs typeface="Times New Roman"/>
              </a:rPr>
              <a:t>.00047</a:t>
            </a:r>
            <a:endParaRPr sz="2000">
              <a:latin typeface="Times New Roman"/>
              <a:cs typeface="Times New Roman"/>
            </a:endParaRPr>
          </a:p>
          <a:p>
            <a:pPr marL="12700">
              <a:lnSpc>
                <a:spcPct val="100000"/>
              </a:lnSpc>
              <a:spcBef>
                <a:spcPts val="800"/>
              </a:spcBef>
            </a:pP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(VB|TO)</a:t>
            </a:r>
            <a:r>
              <a:rPr sz="2000" spc="-25" dirty="0">
                <a:solidFill>
                  <a:srgbClr val="595959"/>
                </a:solidFill>
                <a:latin typeface="Times New Roman"/>
                <a:cs typeface="Times New Roman"/>
              </a:rPr>
              <a:t> </a:t>
            </a:r>
            <a:r>
              <a:rPr sz="2000" dirty="0">
                <a:solidFill>
                  <a:srgbClr val="595959"/>
                </a:solidFill>
                <a:latin typeface="Times New Roman"/>
                <a:cs typeface="Times New Roman"/>
              </a:rPr>
              <a:t>=</a:t>
            </a:r>
            <a:r>
              <a:rPr sz="2000" spc="-20" dirty="0">
                <a:solidFill>
                  <a:srgbClr val="595959"/>
                </a:solidFill>
                <a:latin typeface="Times New Roman"/>
                <a:cs typeface="Times New Roman"/>
              </a:rPr>
              <a:t> </a:t>
            </a:r>
            <a:r>
              <a:rPr sz="2000" dirty="0">
                <a:solidFill>
                  <a:srgbClr val="595959"/>
                </a:solidFill>
                <a:latin typeface="Times New Roman"/>
                <a:cs typeface="Times New Roman"/>
              </a:rPr>
              <a:t>.83</a:t>
            </a:r>
            <a:endParaRPr sz="2000">
              <a:latin typeface="Times New Roman"/>
              <a:cs typeface="Times New Roman"/>
            </a:endParaRPr>
          </a:p>
          <a:p>
            <a:pPr marL="12700">
              <a:lnSpc>
                <a:spcPct val="100000"/>
              </a:lnSpc>
              <a:spcBef>
                <a:spcPts val="800"/>
              </a:spcBef>
            </a:pP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(race|NN)</a:t>
            </a:r>
            <a:r>
              <a:rPr sz="2000" spc="-40" dirty="0">
                <a:solidFill>
                  <a:srgbClr val="595959"/>
                </a:solidFill>
                <a:latin typeface="Times New Roman"/>
                <a:cs typeface="Times New Roman"/>
              </a:rPr>
              <a:t> </a:t>
            </a:r>
            <a:r>
              <a:rPr sz="2000" dirty="0">
                <a:solidFill>
                  <a:srgbClr val="595959"/>
                </a:solidFill>
                <a:latin typeface="Times New Roman"/>
                <a:cs typeface="Times New Roman"/>
              </a:rPr>
              <a:t>=</a:t>
            </a:r>
            <a:r>
              <a:rPr sz="2000" spc="-40" dirty="0">
                <a:solidFill>
                  <a:srgbClr val="595959"/>
                </a:solidFill>
                <a:latin typeface="Times New Roman"/>
                <a:cs typeface="Times New Roman"/>
              </a:rPr>
              <a:t> </a:t>
            </a:r>
            <a:r>
              <a:rPr sz="2000" dirty="0">
                <a:solidFill>
                  <a:srgbClr val="595959"/>
                </a:solidFill>
                <a:latin typeface="Times New Roman"/>
                <a:cs typeface="Times New Roman"/>
              </a:rPr>
              <a:t>.00057</a:t>
            </a:r>
            <a:endParaRPr sz="2000">
              <a:latin typeface="Times New Roman"/>
              <a:cs typeface="Times New Roman"/>
            </a:endParaRPr>
          </a:p>
          <a:p>
            <a:pPr marL="12700">
              <a:lnSpc>
                <a:spcPct val="100000"/>
              </a:lnSpc>
              <a:spcBef>
                <a:spcPts val="800"/>
              </a:spcBef>
            </a:pPr>
            <a:r>
              <a:rPr sz="2000" i="1" spc="-5" dirty="0">
                <a:solidFill>
                  <a:srgbClr val="595959"/>
                </a:solidFill>
                <a:latin typeface="Times New Roman"/>
                <a:cs typeface="Times New Roman"/>
              </a:rPr>
              <a:t>P</a:t>
            </a:r>
            <a:r>
              <a:rPr sz="2000" spc="-5" dirty="0">
                <a:solidFill>
                  <a:srgbClr val="595959"/>
                </a:solidFill>
                <a:latin typeface="Times New Roman"/>
                <a:cs typeface="Times New Roman"/>
              </a:rPr>
              <a:t>(race|VB)</a:t>
            </a:r>
            <a:r>
              <a:rPr sz="2000" spc="-45" dirty="0">
                <a:solidFill>
                  <a:srgbClr val="595959"/>
                </a:solidFill>
                <a:latin typeface="Times New Roman"/>
                <a:cs typeface="Times New Roman"/>
              </a:rPr>
              <a:t> </a:t>
            </a:r>
            <a:r>
              <a:rPr sz="2000" dirty="0">
                <a:solidFill>
                  <a:srgbClr val="595959"/>
                </a:solidFill>
                <a:latin typeface="Times New Roman"/>
                <a:cs typeface="Times New Roman"/>
              </a:rPr>
              <a:t>=</a:t>
            </a:r>
            <a:r>
              <a:rPr sz="2000" spc="-40" dirty="0">
                <a:solidFill>
                  <a:srgbClr val="595959"/>
                </a:solidFill>
                <a:latin typeface="Times New Roman"/>
                <a:cs typeface="Times New Roman"/>
              </a:rPr>
              <a:t> </a:t>
            </a:r>
            <a:r>
              <a:rPr sz="2000" dirty="0">
                <a:solidFill>
                  <a:srgbClr val="595959"/>
                </a:solidFill>
                <a:latin typeface="Times New Roman"/>
                <a:cs typeface="Times New Roman"/>
              </a:rPr>
              <a:t>.00012</a:t>
            </a:r>
            <a:endParaRPr sz="2000">
              <a:latin typeface="Times New Roman"/>
              <a:cs typeface="Times New Roman"/>
            </a:endParaRPr>
          </a:p>
          <a:p>
            <a:pPr marL="12700">
              <a:lnSpc>
                <a:spcPct val="100000"/>
              </a:lnSpc>
              <a:spcBef>
                <a:spcPts val="800"/>
              </a:spcBef>
            </a:pPr>
            <a:r>
              <a:rPr sz="2000" i="1" dirty="0">
                <a:solidFill>
                  <a:srgbClr val="595959"/>
                </a:solidFill>
                <a:latin typeface="Times New Roman"/>
                <a:cs typeface="Times New Roman"/>
              </a:rPr>
              <a:t>P</a:t>
            </a:r>
            <a:r>
              <a:rPr sz="2000" dirty="0">
                <a:solidFill>
                  <a:srgbClr val="595959"/>
                </a:solidFill>
                <a:latin typeface="Times New Roman"/>
                <a:cs typeface="Times New Roman"/>
              </a:rPr>
              <a:t>(NR|VB)</a:t>
            </a:r>
            <a:r>
              <a:rPr sz="2000" spc="-55" dirty="0">
                <a:solidFill>
                  <a:srgbClr val="595959"/>
                </a:solidFill>
                <a:latin typeface="Times New Roman"/>
                <a:cs typeface="Times New Roman"/>
              </a:rPr>
              <a:t> </a:t>
            </a:r>
            <a:r>
              <a:rPr sz="2000" dirty="0">
                <a:solidFill>
                  <a:srgbClr val="595959"/>
                </a:solidFill>
                <a:latin typeface="Times New Roman"/>
                <a:cs typeface="Times New Roman"/>
              </a:rPr>
              <a:t>=</a:t>
            </a:r>
            <a:r>
              <a:rPr sz="2000" spc="-55" dirty="0">
                <a:solidFill>
                  <a:srgbClr val="595959"/>
                </a:solidFill>
                <a:latin typeface="Times New Roman"/>
                <a:cs typeface="Times New Roman"/>
              </a:rPr>
              <a:t> </a:t>
            </a:r>
            <a:r>
              <a:rPr sz="2000" dirty="0">
                <a:solidFill>
                  <a:srgbClr val="595959"/>
                </a:solidFill>
                <a:latin typeface="Times New Roman"/>
                <a:cs typeface="Times New Roman"/>
              </a:rPr>
              <a:t>.0027</a:t>
            </a:r>
            <a:endParaRPr sz="2000">
              <a:latin typeface="Times New Roman"/>
              <a:cs typeface="Times New Roman"/>
            </a:endParaRPr>
          </a:p>
          <a:p>
            <a:pPr marL="12700">
              <a:lnSpc>
                <a:spcPct val="100000"/>
              </a:lnSpc>
              <a:spcBef>
                <a:spcPts val="800"/>
              </a:spcBef>
            </a:pPr>
            <a:r>
              <a:rPr sz="2000" i="1" dirty="0">
                <a:solidFill>
                  <a:srgbClr val="595959"/>
                </a:solidFill>
                <a:latin typeface="Times New Roman"/>
                <a:cs typeface="Times New Roman"/>
              </a:rPr>
              <a:t>P</a:t>
            </a:r>
            <a:r>
              <a:rPr sz="2000" dirty="0">
                <a:solidFill>
                  <a:srgbClr val="595959"/>
                </a:solidFill>
                <a:latin typeface="Times New Roman"/>
                <a:cs typeface="Times New Roman"/>
              </a:rPr>
              <a:t>(NR|NN)</a:t>
            </a:r>
            <a:r>
              <a:rPr sz="2000" spc="-55" dirty="0">
                <a:solidFill>
                  <a:srgbClr val="595959"/>
                </a:solidFill>
                <a:latin typeface="Times New Roman"/>
                <a:cs typeface="Times New Roman"/>
              </a:rPr>
              <a:t> </a:t>
            </a:r>
            <a:r>
              <a:rPr sz="2000" dirty="0">
                <a:solidFill>
                  <a:srgbClr val="595959"/>
                </a:solidFill>
                <a:latin typeface="Times New Roman"/>
                <a:cs typeface="Times New Roman"/>
              </a:rPr>
              <a:t>=</a:t>
            </a:r>
            <a:r>
              <a:rPr sz="2000" spc="-50" dirty="0">
                <a:solidFill>
                  <a:srgbClr val="595959"/>
                </a:solidFill>
                <a:latin typeface="Times New Roman"/>
                <a:cs typeface="Times New Roman"/>
              </a:rPr>
              <a:t> </a:t>
            </a:r>
            <a:r>
              <a:rPr sz="2000" dirty="0">
                <a:solidFill>
                  <a:srgbClr val="595959"/>
                </a:solidFill>
                <a:latin typeface="Times New Roman"/>
                <a:cs typeface="Times New Roman"/>
              </a:rPr>
              <a:t>.0012</a:t>
            </a:r>
            <a:endParaRPr sz="2000">
              <a:latin typeface="Times New Roman"/>
              <a:cs typeface="Times New Roman"/>
            </a:endParaRPr>
          </a:p>
        </p:txBody>
      </p:sp>
      <p:sp>
        <p:nvSpPr>
          <p:cNvPr id="5" name="object 5"/>
          <p:cNvSpPr txBox="1"/>
          <p:nvPr/>
        </p:nvSpPr>
        <p:spPr>
          <a:xfrm>
            <a:off x="834831" y="5002801"/>
            <a:ext cx="5096510" cy="1244600"/>
          </a:xfrm>
          <a:prstGeom prst="rect">
            <a:avLst/>
          </a:prstGeom>
        </p:spPr>
        <p:txBody>
          <a:bodyPr vert="horz" wrap="square" lIns="0" tIns="114300" rIns="0" bIns="0" rtlCol="0">
            <a:spAutoFit/>
          </a:bodyPr>
          <a:lstStyle/>
          <a:p>
            <a:pPr marL="12700">
              <a:lnSpc>
                <a:spcPct val="100000"/>
              </a:lnSpc>
              <a:spcBef>
                <a:spcPts val="900"/>
              </a:spcBef>
            </a:pPr>
            <a:r>
              <a:rPr sz="2000" i="1" spc="-5" dirty="0">
                <a:solidFill>
                  <a:srgbClr val="0000FF"/>
                </a:solidFill>
                <a:latin typeface="Times New Roman"/>
                <a:cs typeface="Times New Roman"/>
              </a:rPr>
              <a:t>P</a:t>
            </a:r>
            <a:r>
              <a:rPr sz="2000" spc="-5" dirty="0">
                <a:solidFill>
                  <a:srgbClr val="0000FF"/>
                </a:solidFill>
                <a:latin typeface="Times New Roman"/>
                <a:cs typeface="Times New Roman"/>
              </a:rPr>
              <a:t>(VB|TO)</a:t>
            </a:r>
            <a:r>
              <a:rPr sz="2000" i="1" spc="-5" dirty="0">
                <a:solidFill>
                  <a:srgbClr val="0000FF"/>
                </a:solidFill>
                <a:latin typeface="Times New Roman"/>
                <a:cs typeface="Times New Roman"/>
              </a:rPr>
              <a:t>P</a:t>
            </a:r>
            <a:r>
              <a:rPr sz="2000" spc="-5" dirty="0">
                <a:solidFill>
                  <a:srgbClr val="0000FF"/>
                </a:solidFill>
                <a:latin typeface="Times New Roman"/>
                <a:cs typeface="Times New Roman"/>
              </a:rPr>
              <a:t>(NR|VB)</a:t>
            </a:r>
            <a:r>
              <a:rPr sz="2000" i="1" spc="-5" dirty="0">
                <a:solidFill>
                  <a:srgbClr val="0000FF"/>
                </a:solidFill>
                <a:latin typeface="Times New Roman"/>
                <a:cs typeface="Times New Roman"/>
              </a:rPr>
              <a:t>P</a:t>
            </a:r>
            <a:r>
              <a:rPr sz="2000" spc="-5" dirty="0">
                <a:solidFill>
                  <a:srgbClr val="0000FF"/>
                </a:solidFill>
                <a:latin typeface="Times New Roman"/>
                <a:cs typeface="Times New Roman"/>
              </a:rPr>
              <a:t>(race|VB)</a:t>
            </a:r>
            <a:r>
              <a:rPr sz="2000" spc="-15" dirty="0">
                <a:solidFill>
                  <a:srgbClr val="0000FF"/>
                </a:solidFill>
                <a:latin typeface="Times New Roman"/>
                <a:cs typeface="Times New Roman"/>
              </a:rPr>
              <a:t> </a:t>
            </a:r>
            <a:r>
              <a:rPr sz="2000" dirty="0">
                <a:solidFill>
                  <a:srgbClr val="0000FF"/>
                </a:solidFill>
                <a:latin typeface="Times New Roman"/>
                <a:cs typeface="Times New Roman"/>
              </a:rPr>
              <a:t>=</a:t>
            </a:r>
            <a:r>
              <a:rPr sz="2000" spc="-10" dirty="0">
                <a:solidFill>
                  <a:srgbClr val="0000FF"/>
                </a:solidFill>
                <a:latin typeface="Times New Roman"/>
                <a:cs typeface="Times New Roman"/>
              </a:rPr>
              <a:t> </a:t>
            </a:r>
            <a:r>
              <a:rPr sz="2000" dirty="0">
                <a:solidFill>
                  <a:srgbClr val="0000FF"/>
                </a:solidFill>
                <a:latin typeface="Times New Roman"/>
                <a:cs typeface="Times New Roman"/>
              </a:rPr>
              <a:t>.00000027</a:t>
            </a:r>
            <a:endParaRPr sz="2000">
              <a:latin typeface="Times New Roman"/>
              <a:cs typeface="Times New Roman"/>
            </a:endParaRPr>
          </a:p>
          <a:p>
            <a:pPr marL="12700">
              <a:lnSpc>
                <a:spcPct val="100000"/>
              </a:lnSpc>
              <a:spcBef>
                <a:spcPts val="800"/>
              </a:spcBef>
            </a:pPr>
            <a:r>
              <a:rPr sz="2000" i="1" spc="-5" dirty="0">
                <a:solidFill>
                  <a:srgbClr val="0000FF"/>
                </a:solidFill>
                <a:latin typeface="Times New Roman"/>
                <a:cs typeface="Times New Roman"/>
              </a:rPr>
              <a:t>P</a:t>
            </a:r>
            <a:r>
              <a:rPr sz="2000" spc="-5" dirty="0">
                <a:solidFill>
                  <a:srgbClr val="0000FF"/>
                </a:solidFill>
                <a:latin typeface="Times New Roman"/>
                <a:cs typeface="Times New Roman"/>
              </a:rPr>
              <a:t>(NN|TO)</a:t>
            </a:r>
            <a:r>
              <a:rPr sz="2000" i="1" spc="-5" dirty="0">
                <a:solidFill>
                  <a:srgbClr val="0000FF"/>
                </a:solidFill>
                <a:latin typeface="Times New Roman"/>
                <a:cs typeface="Times New Roman"/>
              </a:rPr>
              <a:t>P</a:t>
            </a:r>
            <a:r>
              <a:rPr sz="2000" spc="-5" dirty="0">
                <a:solidFill>
                  <a:srgbClr val="0000FF"/>
                </a:solidFill>
                <a:latin typeface="Times New Roman"/>
                <a:cs typeface="Times New Roman"/>
              </a:rPr>
              <a:t>(NR|NN)</a:t>
            </a:r>
            <a:r>
              <a:rPr sz="2000" i="1" spc="-5" dirty="0">
                <a:solidFill>
                  <a:srgbClr val="0000FF"/>
                </a:solidFill>
                <a:latin typeface="Times New Roman"/>
                <a:cs typeface="Times New Roman"/>
              </a:rPr>
              <a:t>P</a:t>
            </a:r>
            <a:r>
              <a:rPr sz="2000" spc="-5" dirty="0">
                <a:solidFill>
                  <a:srgbClr val="0000FF"/>
                </a:solidFill>
                <a:latin typeface="Times New Roman"/>
                <a:cs typeface="Times New Roman"/>
              </a:rPr>
              <a:t>(race|NN)</a:t>
            </a:r>
            <a:r>
              <a:rPr sz="2000" spc="-20" dirty="0">
                <a:solidFill>
                  <a:srgbClr val="0000FF"/>
                </a:solidFill>
                <a:latin typeface="Times New Roman"/>
                <a:cs typeface="Times New Roman"/>
              </a:rPr>
              <a:t> </a:t>
            </a:r>
            <a:r>
              <a:rPr sz="2000" dirty="0">
                <a:solidFill>
                  <a:srgbClr val="0000FF"/>
                </a:solidFill>
                <a:latin typeface="Times New Roman"/>
                <a:cs typeface="Times New Roman"/>
              </a:rPr>
              <a:t>=</a:t>
            </a:r>
            <a:r>
              <a:rPr sz="2000" spc="-15" dirty="0">
                <a:solidFill>
                  <a:srgbClr val="0000FF"/>
                </a:solidFill>
                <a:latin typeface="Times New Roman"/>
                <a:cs typeface="Times New Roman"/>
              </a:rPr>
              <a:t> </a:t>
            </a:r>
            <a:r>
              <a:rPr sz="2000" dirty="0">
                <a:solidFill>
                  <a:srgbClr val="0000FF"/>
                </a:solidFill>
                <a:latin typeface="Times New Roman"/>
                <a:cs typeface="Times New Roman"/>
              </a:rPr>
              <a:t>.00000000032</a:t>
            </a:r>
            <a:endParaRPr sz="2000">
              <a:latin typeface="Times New Roman"/>
              <a:cs typeface="Times New Roman"/>
            </a:endParaRPr>
          </a:p>
          <a:p>
            <a:pPr marL="12700">
              <a:lnSpc>
                <a:spcPct val="100000"/>
              </a:lnSpc>
              <a:spcBef>
                <a:spcPts val="800"/>
              </a:spcBef>
            </a:pPr>
            <a:r>
              <a:rPr sz="2000" i="1" dirty="0">
                <a:solidFill>
                  <a:srgbClr val="595959"/>
                </a:solidFill>
                <a:latin typeface="Times New Roman"/>
                <a:cs typeface="Times New Roman"/>
              </a:rPr>
              <a:t>So,</a:t>
            </a:r>
            <a:r>
              <a:rPr sz="2000" i="1" spc="-5" dirty="0">
                <a:solidFill>
                  <a:srgbClr val="595959"/>
                </a:solidFill>
                <a:latin typeface="Times New Roman"/>
                <a:cs typeface="Times New Roman"/>
              </a:rPr>
              <a:t> </a:t>
            </a:r>
            <a:r>
              <a:rPr sz="2000" i="1" dirty="0">
                <a:solidFill>
                  <a:srgbClr val="595959"/>
                </a:solidFill>
                <a:latin typeface="Times New Roman"/>
                <a:cs typeface="Times New Roman"/>
              </a:rPr>
              <a:t>we</a:t>
            </a:r>
            <a:r>
              <a:rPr sz="2000" i="1" spc="-5" dirty="0">
                <a:solidFill>
                  <a:srgbClr val="595959"/>
                </a:solidFill>
                <a:latin typeface="Times New Roman"/>
                <a:cs typeface="Times New Roman"/>
              </a:rPr>
              <a:t> </a:t>
            </a:r>
            <a:r>
              <a:rPr sz="2000" i="1" spc="-15" dirty="0">
                <a:solidFill>
                  <a:srgbClr val="595959"/>
                </a:solidFill>
                <a:latin typeface="Times New Roman"/>
                <a:cs typeface="Times New Roman"/>
              </a:rPr>
              <a:t>(correctly)</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choose the</a:t>
            </a:r>
            <a:r>
              <a:rPr sz="2000" i="1" spc="-10" dirty="0">
                <a:solidFill>
                  <a:srgbClr val="595959"/>
                </a:solidFill>
                <a:latin typeface="Times New Roman"/>
                <a:cs typeface="Times New Roman"/>
              </a:rPr>
              <a:t> </a:t>
            </a:r>
            <a:r>
              <a:rPr sz="2000" i="1" spc="-5" dirty="0">
                <a:solidFill>
                  <a:srgbClr val="595959"/>
                </a:solidFill>
                <a:latin typeface="Times New Roman"/>
                <a:cs typeface="Times New Roman"/>
              </a:rPr>
              <a:t>verb</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tag.</a:t>
            </a:r>
            <a:endParaRPr sz="2000">
              <a:latin typeface="Times New Roman"/>
              <a:cs typeface="Times New Roman"/>
            </a:endParaRPr>
          </a:p>
        </p:txBody>
      </p:sp>
      <p:sp>
        <p:nvSpPr>
          <p:cNvPr id="6" name="object 6"/>
          <p:cNvSpPr txBox="1">
            <a:spLocks noGrp="1"/>
          </p:cNvSpPr>
          <p:nvPr>
            <p:ph type="body" idx="1"/>
          </p:nvPr>
        </p:nvSpPr>
        <p:spPr>
          <a:prstGeom prst="rect">
            <a:avLst/>
          </a:prstGeom>
        </p:spPr>
        <p:txBody>
          <a:bodyPr vert="horz" wrap="square" lIns="0" tIns="385252" rIns="0" bIns="0" rtlCol="0">
            <a:spAutoFit/>
          </a:bodyPr>
          <a:lstStyle/>
          <a:p>
            <a:pPr marL="2849245" marR="177800">
              <a:lnSpc>
                <a:spcPct val="100000"/>
              </a:lnSpc>
              <a:spcBef>
                <a:spcPts val="100"/>
              </a:spcBef>
            </a:pPr>
            <a:r>
              <a:rPr sz="2000" dirty="0"/>
              <a:t>The </a:t>
            </a:r>
            <a:r>
              <a:rPr sz="2000" spc="-5" dirty="0"/>
              <a:t>tag </a:t>
            </a:r>
            <a:r>
              <a:rPr sz="2000" spc="-10" dirty="0"/>
              <a:t>transition </a:t>
            </a:r>
            <a:r>
              <a:rPr sz="2000" spc="-5" dirty="0"/>
              <a:t>probabilities </a:t>
            </a:r>
            <a:r>
              <a:rPr sz="2000" i="1" spc="-5" dirty="0">
                <a:latin typeface="Times New Roman"/>
                <a:cs typeface="Times New Roman"/>
              </a:rPr>
              <a:t>P</a:t>
            </a:r>
            <a:r>
              <a:rPr sz="2000" spc="-5" dirty="0"/>
              <a:t>(NN|TO) </a:t>
            </a:r>
            <a:r>
              <a:rPr sz="2000" spc="-484" dirty="0"/>
              <a:t> </a:t>
            </a:r>
            <a:r>
              <a:rPr sz="2000" spc="-5" dirty="0"/>
              <a:t>and </a:t>
            </a:r>
            <a:r>
              <a:rPr sz="2000" i="1" spc="-5" dirty="0">
                <a:latin typeface="Times New Roman"/>
                <a:cs typeface="Times New Roman"/>
              </a:rPr>
              <a:t>P</a:t>
            </a:r>
            <a:r>
              <a:rPr sz="2000" spc="-5" dirty="0"/>
              <a:t>(VB|TO)</a:t>
            </a:r>
            <a:endParaRPr sz="2000">
              <a:latin typeface="Times New Roman"/>
              <a:cs typeface="Times New Roman"/>
            </a:endParaRPr>
          </a:p>
          <a:p>
            <a:pPr marL="2849245" marR="5080">
              <a:lnSpc>
                <a:spcPct val="100000"/>
              </a:lnSpc>
              <a:spcBef>
                <a:spcPts val="1200"/>
              </a:spcBef>
            </a:pPr>
            <a:r>
              <a:rPr sz="2000" spc="-5" dirty="0"/>
              <a:t>Lexical likelihoods from the </a:t>
            </a:r>
            <a:r>
              <a:rPr sz="2000" dirty="0"/>
              <a:t>Brown </a:t>
            </a:r>
            <a:r>
              <a:rPr sz="2000" spc="-5" dirty="0"/>
              <a:t>Corpus </a:t>
            </a:r>
            <a:r>
              <a:rPr sz="2000" spc="-484" dirty="0"/>
              <a:t> </a:t>
            </a:r>
            <a:r>
              <a:rPr sz="2000" spc="-5" dirty="0"/>
              <a:t>for</a:t>
            </a:r>
            <a:r>
              <a:rPr sz="2000" spc="-10" dirty="0"/>
              <a:t> </a:t>
            </a:r>
            <a:r>
              <a:rPr sz="2000" spc="-5" dirty="0"/>
              <a:t>“race”</a:t>
            </a:r>
            <a:r>
              <a:rPr sz="2000" spc="-10" dirty="0"/>
              <a:t> </a:t>
            </a:r>
            <a:r>
              <a:rPr sz="2000" spc="-5" dirty="0"/>
              <a:t>given</a:t>
            </a:r>
            <a:r>
              <a:rPr sz="2000" dirty="0"/>
              <a:t> a</a:t>
            </a:r>
            <a:r>
              <a:rPr sz="2000" spc="-10" dirty="0"/>
              <a:t> </a:t>
            </a:r>
            <a:r>
              <a:rPr sz="2000" dirty="0"/>
              <a:t>POS</a:t>
            </a:r>
            <a:r>
              <a:rPr sz="2000" spc="-5" dirty="0"/>
              <a:t> tag</a:t>
            </a:r>
            <a:r>
              <a:rPr sz="2000" dirty="0"/>
              <a:t> NN or</a:t>
            </a:r>
            <a:r>
              <a:rPr sz="2000" spc="-40" dirty="0"/>
              <a:t> </a:t>
            </a:r>
            <a:r>
              <a:rPr sz="2000" dirty="0"/>
              <a:t>VB</a:t>
            </a:r>
            <a:endParaRPr sz="2000"/>
          </a:p>
          <a:p>
            <a:pPr marL="2849245" marR="86360">
              <a:lnSpc>
                <a:spcPct val="100000"/>
              </a:lnSpc>
              <a:spcBef>
                <a:spcPts val="1200"/>
              </a:spcBef>
            </a:pPr>
            <a:r>
              <a:rPr sz="2000" spc="-50" dirty="0"/>
              <a:t>Tag</a:t>
            </a:r>
            <a:r>
              <a:rPr sz="2000" spc="-5" dirty="0"/>
              <a:t> sequence</a:t>
            </a:r>
            <a:r>
              <a:rPr sz="2000" spc="-10" dirty="0"/>
              <a:t> </a:t>
            </a:r>
            <a:r>
              <a:rPr sz="2000" spc="-5" dirty="0"/>
              <a:t>probability for</a:t>
            </a:r>
            <a:r>
              <a:rPr sz="2000" spc="-10" dirty="0"/>
              <a:t> </a:t>
            </a:r>
            <a:r>
              <a:rPr sz="2000" dirty="0"/>
              <a:t>how </a:t>
            </a:r>
            <a:r>
              <a:rPr sz="2000" spc="-10" dirty="0"/>
              <a:t>likely</a:t>
            </a:r>
            <a:r>
              <a:rPr sz="2000" dirty="0"/>
              <a:t> </a:t>
            </a:r>
            <a:r>
              <a:rPr sz="2000" spc="-5" dirty="0"/>
              <a:t>an </a:t>
            </a:r>
            <a:r>
              <a:rPr sz="2000" spc="-484" dirty="0"/>
              <a:t> </a:t>
            </a:r>
            <a:r>
              <a:rPr sz="2000" spc="-5" dirty="0"/>
              <a:t>adverb </a:t>
            </a:r>
            <a:r>
              <a:rPr sz="2000" dirty="0"/>
              <a:t>NR </a:t>
            </a:r>
            <a:r>
              <a:rPr sz="2000" spc="-5" dirty="0"/>
              <a:t>occurs given the previous tag </a:t>
            </a:r>
            <a:r>
              <a:rPr sz="2000" dirty="0"/>
              <a:t> </a:t>
            </a:r>
            <a:r>
              <a:rPr sz="2000" spc="-5" dirty="0"/>
              <a:t>verb</a:t>
            </a:r>
            <a:r>
              <a:rPr sz="2000" spc="-45" dirty="0"/>
              <a:t> </a:t>
            </a:r>
            <a:r>
              <a:rPr sz="2000" dirty="0"/>
              <a:t>VB or</a:t>
            </a:r>
            <a:r>
              <a:rPr sz="2000" spc="-10" dirty="0"/>
              <a:t> </a:t>
            </a:r>
            <a:r>
              <a:rPr sz="2000" dirty="0"/>
              <a:t>noun NN</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3839210" cy="665480"/>
          </a:xfrm>
          <a:prstGeom prst="rect">
            <a:avLst/>
          </a:prstGeom>
        </p:spPr>
        <p:txBody>
          <a:bodyPr vert="horz" wrap="square" lIns="0" tIns="12700" rIns="0" bIns="0" rtlCol="0">
            <a:spAutoFit/>
          </a:bodyPr>
          <a:lstStyle/>
          <a:p>
            <a:pPr marL="12700">
              <a:lnSpc>
                <a:spcPct val="100000"/>
              </a:lnSpc>
              <a:spcBef>
                <a:spcPts val="100"/>
              </a:spcBef>
            </a:pPr>
            <a:r>
              <a:rPr spc="65" dirty="0"/>
              <a:t>HMM</a:t>
            </a:r>
            <a:r>
              <a:rPr spc="-100" dirty="0"/>
              <a:t> </a:t>
            </a:r>
            <a:r>
              <a:rPr spc="85" dirty="0"/>
              <a:t>Algorithm</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12</a:t>
            </a:r>
            <a:endParaRPr sz="800">
              <a:latin typeface="Times New Roman"/>
              <a:cs typeface="Times New Roman"/>
            </a:endParaRPr>
          </a:p>
        </p:txBody>
      </p:sp>
      <p:sp>
        <p:nvSpPr>
          <p:cNvPr id="3" name="object 3"/>
          <p:cNvSpPr txBox="1"/>
          <p:nvPr/>
        </p:nvSpPr>
        <p:spPr>
          <a:xfrm>
            <a:off x="892555" y="2306320"/>
            <a:ext cx="7145655" cy="3111500"/>
          </a:xfrm>
          <a:prstGeom prst="rect">
            <a:avLst/>
          </a:prstGeom>
        </p:spPr>
        <p:txBody>
          <a:bodyPr vert="horz" wrap="square" lIns="0" tIns="11430" rIns="0" bIns="0" rtlCol="0">
            <a:spAutoFit/>
          </a:bodyPr>
          <a:lstStyle/>
          <a:p>
            <a:pPr marL="12700" marR="5080">
              <a:lnSpc>
                <a:spcPct val="100400"/>
              </a:lnSpc>
              <a:spcBef>
                <a:spcPts val="90"/>
              </a:spcBef>
            </a:pPr>
            <a:r>
              <a:rPr sz="2200" spc="-90" dirty="0">
                <a:solidFill>
                  <a:srgbClr val="595959"/>
                </a:solidFill>
                <a:latin typeface="Times New Roman"/>
                <a:cs typeface="Times New Roman"/>
              </a:rPr>
              <a:t>We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have seen</a:t>
            </a:r>
            <a:r>
              <a:rPr sz="2200" dirty="0">
                <a:solidFill>
                  <a:srgbClr val="595959"/>
                </a:solidFill>
                <a:latin typeface="Times New Roman"/>
                <a:cs typeface="Times New Roman"/>
              </a:rPr>
              <a:t> </a:t>
            </a:r>
            <a:r>
              <a:rPr sz="2200" spc="-5" dirty="0">
                <a:solidFill>
                  <a:srgbClr val="595959"/>
                </a:solidFill>
                <a:latin typeface="Times New Roman"/>
                <a:cs typeface="Times New Roman"/>
              </a:rPr>
              <a:t>an</a:t>
            </a:r>
            <a:r>
              <a:rPr sz="2200" dirty="0">
                <a:solidFill>
                  <a:srgbClr val="595959"/>
                </a:solidFill>
                <a:latin typeface="Times New Roman"/>
                <a:cs typeface="Times New Roman"/>
              </a:rPr>
              <a:t> </a:t>
            </a:r>
            <a:r>
              <a:rPr sz="2200" spc="-5" dirty="0">
                <a:solidFill>
                  <a:srgbClr val="595959"/>
                </a:solidFill>
                <a:latin typeface="Times New Roman"/>
                <a:cs typeface="Times New Roman"/>
              </a:rPr>
              <a:t>example </a:t>
            </a:r>
            <a:r>
              <a:rPr sz="2200" dirty="0">
                <a:solidFill>
                  <a:srgbClr val="595959"/>
                </a:solidFill>
                <a:latin typeface="Times New Roman"/>
                <a:cs typeface="Times New Roman"/>
              </a:rPr>
              <a:t>of how</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HMM</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algorithm can </a:t>
            </a:r>
            <a:r>
              <a:rPr sz="2200" dirty="0">
                <a:solidFill>
                  <a:srgbClr val="595959"/>
                </a:solidFill>
                <a:latin typeface="Times New Roman"/>
                <a:cs typeface="Times New Roman"/>
              </a:rPr>
              <a:t> </a:t>
            </a:r>
            <a:r>
              <a:rPr sz="2200" spc="-5" dirty="0">
                <a:solidFill>
                  <a:srgbClr val="595959"/>
                </a:solidFill>
                <a:latin typeface="Times New Roman"/>
                <a:cs typeface="Times New Roman"/>
              </a:rPr>
              <a:t>assign</a:t>
            </a:r>
            <a:r>
              <a:rPr sz="2200" dirty="0">
                <a:solidFill>
                  <a:srgbClr val="595959"/>
                </a:solidFill>
                <a:latin typeface="Times New Roman"/>
                <a:cs typeface="Times New Roman"/>
              </a:rPr>
              <a:t> a</a:t>
            </a:r>
            <a:r>
              <a:rPr sz="2200" spc="-5" dirty="0">
                <a:solidFill>
                  <a:srgbClr val="595959"/>
                </a:solidFill>
                <a:latin typeface="Times New Roman"/>
                <a:cs typeface="Times New Roman"/>
              </a:rPr>
              <a:t> tag,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given</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two</a:t>
            </a:r>
            <a:r>
              <a:rPr sz="2200" dirty="0">
                <a:solidFill>
                  <a:srgbClr val="595959"/>
                </a:solidFill>
                <a:latin typeface="Times New Roman"/>
                <a:cs typeface="Times New Roman"/>
              </a:rPr>
              <a:t> </a:t>
            </a:r>
            <a:r>
              <a:rPr sz="2200" spc="-5" dirty="0">
                <a:solidFill>
                  <a:srgbClr val="595959"/>
                </a:solidFill>
                <a:latin typeface="Times New Roman"/>
                <a:cs typeface="Times New Roman"/>
              </a:rPr>
              <a:t>sets </a:t>
            </a:r>
            <a:r>
              <a:rPr sz="2200" dirty="0">
                <a:solidFill>
                  <a:srgbClr val="595959"/>
                </a:solidFill>
                <a:latin typeface="Times New Roman"/>
                <a:cs typeface="Times New Roman"/>
              </a:rPr>
              <a:t>of </a:t>
            </a:r>
            <a:r>
              <a:rPr sz="2200" spc="-5" dirty="0">
                <a:solidFill>
                  <a:srgbClr val="595959"/>
                </a:solidFill>
                <a:latin typeface="Times New Roman"/>
                <a:cs typeface="Times New Roman"/>
              </a:rPr>
              <a:t>probabilities </a:t>
            </a:r>
            <a:r>
              <a:rPr sz="2200" dirty="0">
                <a:solidFill>
                  <a:srgbClr val="595959"/>
                </a:solidFill>
                <a:latin typeface="Times New Roman"/>
                <a:cs typeface="Times New Roman"/>
              </a:rPr>
              <a:t>for the</a:t>
            </a:r>
            <a:r>
              <a:rPr sz="2200" spc="-5" dirty="0">
                <a:solidFill>
                  <a:srgbClr val="595959"/>
                </a:solidFill>
                <a:latin typeface="Times New Roman"/>
                <a:cs typeface="Times New Roman"/>
              </a:rPr>
              <a:t> sequence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words.</a:t>
            </a:r>
            <a:endParaRPr sz="2200">
              <a:latin typeface="Times New Roman"/>
              <a:cs typeface="Times New Roman"/>
            </a:endParaRPr>
          </a:p>
          <a:p>
            <a:pPr marL="12700" marR="716280">
              <a:lnSpc>
                <a:spcPct val="102299"/>
              </a:lnSpc>
              <a:spcBef>
                <a:spcPts val="1095"/>
              </a:spcBef>
            </a:pPr>
            <a:r>
              <a:rPr sz="2200" spc="-90" dirty="0">
                <a:solidFill>
                  <a:srgbClr val="595959"/>
                </a:solidFill>
                <a:latin typeface="Times New Roman"/>
                <a:cs typeface="Times New Roman"/>
              </a:rPr>
              <a:t>We</a:t>
            </a:r>
            <a:r>
              <a:rPr sz="2200" spc="-5" dirty="0">
                <a:solidFill>
                  <a:srgbClr val="595959"/>
                </a:solidFill>
                <a:latin typeface="Times New Roman"/>
                <a:cs typeface="Times New Roman"/>
              </a:rPr>
              <a:t> can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compute</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two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sets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probabilities</a:t>
            </a:r>
            <a:r>
              <a:rPr sz="2200" spc="-10" dirty="0">
                <a:solidFill>
                  <a:srgbClr val="595959"/>
                </a:solidFill>
                <a:latin typeface="Times New Roman"/>
                <a:cs typeface="Times New Roman"/>
              </a:rPr>
              <a:t> </a:t>
            </a:r>
            <a:r>
              <a:rPr sz="2200" dirty="0">
                <a:solidFill>
                  <a:srgbClr val="595959"/>
                </a:solidFill>
                <a:latin typeface="Times New Roman"/>
                <a:cs typeface="Times New Roman"/>
              </a:rPr>
              <a:t>by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counting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frequencies</a:t>
            </a:r>
            <a:r>
              <a:rPr sz="2200" spc="-15" dirty="0">
                <a:solidFill>
                  <a:srgbClr val="595959"/>
                </a:solidFill>
                <a:latin typeface="Times New Roman"/>
                <a:cs typeface="Times New Roman"/>
              </a:rPr>
              <a:t> </a:t>
            </a:r>
            <a:r>
              <a:rPr sz="2200" dirty="0">
                <a:solidFill>
                  <a:srgbClr val="595959"/>
                </a:solidFill>
                <a:latin typeface="Times New Roman"/>
                <a:cs typeface="Times New Roman"/>
              </a:rPr>
              <a:t>in a</a:t>
            </a:r>
            <a:r>
              <a:rPr sz="2200" spc="-5" dirty="0">
                <a:solidFill>
                  <a:srgbClr val="595959"/>
                </a:solidFill>
                <a:latin typeface="Times New Roman"/>
                <a:cs typeface="Times New Roman"/>
              </a:rPr>
              <a:t> corpus.</a:t>
            </a:r>
            <a:endParaRPr sz="2200">
              <a:latin typeface="Times New Roman"/>
              <a:cs typeface="Times New Roman"/>
            </a:endParaRPr>
          </a:p>
          <a:p>
            <a:pPr marL="12700">
              <a:lnSpc>
                <a:spcPct val="100000"/>
              </a:lnSpc>
              <a:spcBef>
                <a:spcPts val="1160"/>
              </a:spcBef>
            </a:pPr>
            <a:r>
              <a:rPr sz="2200" spc="-5" dirty="0">
                <a:solidFill>
                  <a:srgbClr val="595959"/>
                </a:solidFill>
                <a:latin typeface="Times New Roman"/>
                <a:cs typeface="Times New Roman"/>
              </a:rPr>
              <a:t>But</a:t>
            </a:r>
            <a:r>
              <a:rPr sz="2200" dirty="0">
                <a:solidFill>
                  <a:srgbClr val="595959"/>
                </a:solidFill>
                <a:latin typeface="Times New Roman"/>
                <a:cs typeface="Times New Roman"/>
              </a:rPr>
              <a:t> </a:t>
            </a:r>
            <a:r>
              <a:rPr sz="2200" spc="-5" dirty="0">
                <a:solidFill>
                  <a:srgbClr val="595959"/>
                </a:solidFill>
                <a:latin typeface="Times New Roman"/>
                <a:cs typeface="Times New Roman"/>
              </a:rPr>
              <a:t>what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algorithm</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actually</a:t>
            </a:r>
            <a:r>
              <a:rPr sz="2200" dirty="0">
                <a:solidFill>
                  <a:srgbClr val="595959"/>
                </a:solidFill>
                <a:latin typeface="Times New Roman"/>
                <a:cs typeface="Times New Roman"/>
              </a:rPr>
              <a:t> </a:t>
            </a:r>
            <a:r>
              <a:rPr sz="2200" spc="-5" dirty="0">
                <a:solidFill>
                  <a:srgbClr val="595959"/>
                </a:solidFill>
                <a:latin typeface="Times New Roman"/>
                <a:cs typeface="Times New Roman"/>
              </a:rPr>
              <a:t>produces sequences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tags?</a:t>
            </a:r>
            <a:endParaRPr sz="2200">
              <a:latin typeface="Times New Roman"/>
              <a:cs typeface="Times New Roman"/>
            </a:endParaRPr>
          </a:p>
          <a:p>
            <a:pPr marL="186690" marR="368935" indent="-137160">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5" dirty="0">
                <a:solidFill>
                  <a:srgbClr val="595959"/>
                </a:solidFill>
                <a:latin typeface="Times New Roman"/>
                <a:cs typeface="Times New Roman"/>
              </a:rPr>
              <a:t> optional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lecture explains</a:t>
            </a:r>
            <a:r>
              <a:rPr sz="2000" spc="-10" dirty="0">
                <a:solidFill>
                  <a:srgbClr val="595959"/>
                </a:solidFill>
                <a:latin typeface="Times New Roman"/>
                <a:cs typeface="Times New Roman"/>
              </a:rPr>
              <a:t> </a:t>
            </a:r>
            <a:r>
              <a:rPr sz="2000" dirty="0">
                <a:solidFill>
                  <a:srgbClr val="595959"/>
                </a:solidFill>
                <a:latin typeface="Times New Roman"/>
                <a:cs typeface="Times New Roman"/>
              </a:rPr>
              <a:t>how</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an</a:t>
            </a:r>
            <a:r>
              <a:rPr sz="2000" dirty="0">
                <a:solidFill>
                  <a:srgbClr val="595959"/>
                </a:solidFill>
                <a:latin typeface="Times New Roman"/>
                <a:cs typeface="Times New Roman"/>
              </a:rPr>
              <a:t> </a:t>
            </a:r>
            <a:r>
              <a:rPr sz="2000" spc="-10" dirty="0">
                <a:solidFill>
                  <a:srgbClr val="595959"/>
                </a:solidFill>
                <a:latin typeface="Times New Roman"/>
                <a:cs typeface="Times New Roman"/>
              </a:rPr>
              <a:t>optimization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algorithm, the </a:t>
            </a:r>
            <a:r>
              <a:rPr sz="2000" spc="-484" dirty="0">
                <a:solidFill>
                  <a:srgbClr val="595959"/>
                </a:solidFill>
                <a:latin typeface="Times New Roman"/>
                <a:cs typeface="Times New Roman"/>
              </a:rPr>
              <a:t> </a:t>
            </a:r>
            <a:r>
              <a:rPr sz="2000" spc="-25" dirty="0">
                <a:solidFill>
                  <a:srgbClr val="595959"/>
                </a:solidFill>
                <a:latin typeface="Times New Roman"/>
                <a:cs typeface="Times New Roman"/>
              </a:rPr>
              <a:t>Viterbi</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algorithm,</a:t>
            </a:r>
            <a:r>
              <a:rPr sz="2000" dirty="0">
                <a:solidFill>
                  <a:srgbClr val="595959"/>
                </a:solidFill>
                <a:latin typeface="Times New Roman"/>
                <a:cs typeface="Times New Roman"/>
              </a:rPr>
              <a:t> </a:t>
            </a:r>
            <a:r>
              <a:rPr sz="2000" spc="-5" dirty="0">
                <a:solidFill>
                  <a:srgbClr val="595959"/>
                </a:solidFill>
                <a:latin typeface="Times New Roman"/>
                <a:cs typeface="Times New Roman"/>
              </a:rPr>
              <a:t>finds the best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tag</a:t>
            </a:r>
            <a:r>
              <a:rPr sz="2000" dirty="0">
                <a:solidFill>
                  <a:srgbClr val="595959"/>
                </a:solidFill>
                <a:latin typeface="Times New Roman"/>
                <a:cs typeface="Times New Roman"/>
              </a:rPr>
              <a:t> </a:t>
            </a:r>
            <a:r>
              <a:rPr sz="2000" spc="-5" dirty="0">
                <a:solidFill>
                  <a:srgbClr val="595959"/>
                </a:solidFill>
                <a:latin typeface="Times New Roman"/>
                <a:cs typeface="Times New Roman"/>
              </a:rPr>
              <a:t>sequences</a:t>
            </a:r>
            <a:endParaRPr sz="20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66822"/>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4.4.3</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24393"/>
          </a:xfrm>
          <a:prstGeom prst="rect">
            <a:avLst/>
          </a:prstGeom>
        </p:spPr>
        <p:txBody>
          <a:bodyPr vert="horz" wrap="square" lIns="0" tIns="1270" rIns="0" bIns="0" rtlCol="0">
            <a:spAutoFit/>
          </a:bodyPr>
          <a:lstStyle/>
          <a:p>
            <a:pPr marL="38100">
              <a:lnSpc>
                <a:spcPct val="100000"/>
              </a:lnSpc>
              <a:spcBef>
                <a:spcPts val="10"/>
              </a:spcBef>
            </a:pPr>
            <a:r>
              <a:rPr lang="en-US" sz="800" dirty="0">
                <a:solidFill>
                  <a:srgbClr val="BFBFBF"/>
                </a:solidFill>
                <a:latin typeface="Times New Roman"/>
                <a:cs typeface="Times New Roman"/>
              </a:rPr>
              <a:t>13</a:t>
            </a:r>
            <a:endParaRPr sz="800" dirty="0">
              <a:latin typeface="Times New Roman"/>
              <a:cs typeface="Times New Roman"/>
            </a:endParaRPr>
          </a:p>
        </p:txBody>
      </p:sp>
      <p:sp>
        <p:nvSpPr>
          <p:cNvPr id="3" name="object 3"/>
          <p:cNvSpPr txBox="1"/>
          <p:nvPr/>
        </p:nvSpPr>
        <p:spPr>
          <a:xfrm>
            <a:off x="685800" y="1770822"/>
            <a:ext cx="7696200" cy="4475584"/>
          </a:xfrm>
          <a:prstGeom prst="rect">
            <a:avLst/>
          </a:prstGeom>
        </p:spPr>
        <p:txBody>
          <a:bodyPr vert="horz" wrap="square" lIns="0" tIns="12700" rIns="0" bIns="0" rtlCol="0">
            <a:spAutoFit/>
          </a:bodyPr>
          <a:lstStyle/>
          <a:p>
            <a:pPr algn="l"/>
            <a:r>
              <a:rPr lang="en-US" sz="1400" dirty="0">
                <a:solidFill>
                  <a:srgbClr val="282828"/>
                </a:solidFill>
                <a:latin typeface="Proxima Nova"/>
              </a:rPr>
              <a:t>Download the POS document file: “Exercise 4_4_x.txt” from Week 4 Lectures</a:t>
            </a:r>
          </a:p>
          <a:p>
            <a:pPr algn="l"/>
            <a:endParaRPr lang="en-US" sz="1400" b="0" i="0" dirty="0">
              <a:solidFill>
                <a:srgbClr val="282828"/>
              </a:solidFill>
              <a:effectLst/>
              <a:latin typeface="Proxima Nova"/>
            </a:endParaRPr>
          </a:p>
          <a:p>
            <a:pPr algn="l"/>
            <a:r>
              <a:rPr lang="en-US" sz="1400" i="0" dirty="0">
                <a:solidFill>
                  <a:srgbClr val="282828"/>
                </a:solidFill>
                <a:effectLst/>
                <a:latin typeface="Proxima Nova"/>
              </a:rPr>
              <a:t>Part I: Computing Tag Transition Probabilities</a:t>
            </a:r>
          </a:p>
          <a:p>
            <a:pPr algn="l"/>
            <a:endParaRPr lang="en-US" sz="1100" b="0" i="0" dirty="0">
              <a:solidFill>
                <a:srgbClr val="282828"/>
              </a:solidFill>
              <a:effectLst/>
              <a:latin typeface="Proxima Nova"/>
            </a:endParaRPr>
          </a:p>
          <a:p>
            <a:pPr algn="l"/>
            <a:r>
              <a:rPr lang="en-US" sz="1100" b="0" i="0" dirty="0">
                <a:solidFill>
                  <a:srgbClr val="282828"/>
                </a:solidFill>
                <a:effectLst/>
                <a:latin typeface="Proxima Nova"/>
              </a:rPr>
              <a:t>Using the above referenced document as the tagged corpus, here is an example of how to compute some tag transition probabilities (from slide 13 in the lecture on POS tagging). We show the probability as the ratio of counts.</a:t>
            </a:r>
          </a:p>
          <a:p>
            <a:pPr algn="l">
              <a:spcBef>
                <a:spcPts val="1200"/>
              </a:spcBef>
            </a:pPr>
            <a:r>
              <a:rPr lang="en-US" sz="1100" b="0" i="0" dirty="0">
                <a:solidFill>
                  <a:srgbClr val="282828"/>
                </a:solidFill>
                <a:effectLst/>
                <a:latin typeface="Proxima Nova"/>
              </a:rPr>
              <a:t>1: P(VB|TO) and P(NN|TO)</a:t>
            </a:r>
          </a:p>
          <a:p>
            <a:pPr lvl="1"/>
            <a:r>
              <a:rPr lang="en-US" sz="1100" b="0" i="0" dirty="0">
                <a:solidFill>
                  <a:srgbClr val="282828"/>
                </a:solidFill>
                <a:effectLst/>
                <a:latin typeface="Proxima Nova"/>
              </a:rPr>
              <a:t>We count the number of occurrences of the tag TO, which is 4. Then out of those 4, something tagged TO is followed twice by a word tagged VB and once by a word tagged NN. So we get:</a:t>
            </a:r>
          </a:p>
          <a:p>
            <a:pPr lvl="1"/>
            <a:r>
              <a:rPr lang="en-US" sz="1100" b="0" i="0" dirty="0">
                <a:solidFill>
                  <a:srgbClr val="282828"/>
                </a:solidFill>
                <a:effectLst/>
                <a:latin typeface="Proxima Nova"/>
              </a:rPr>
              <a:t>P(VB|TO) = Count (TO VB) / Count (TO) = 2 / 4</a:t>
            </a:r>
          </a:p>
          <a:p>
            <a:pPr lvl="1"/>
            <a:r>
              <a:rPr lang="en-US" sz="1100" b="0" i="0" dirty="0">
                <a:solidFill>
                  <a:srgbClr val="282828"/>
                </a:solidFill>
                <a:effectLst/>
                <a:latin typeface="Proxima Nova"/>
              </a:rPr>
              <a:t>P(NN|TO) = Count (TO NN) / Count (TO) = 1 / 4</a:t>
            </a:r>
          </a:p>
          <a:p>
            <a:pPr algn="l"/>
            <a:br>
              <a:rPr lang="en-US" sz="1100" b="0" i="0" dirty="0">
                <a:solidFill>
                  <a:srgbClr val="282828"/>
                </a:solidFill>
                <a:effectLst/>
                <a:latin typeface="Proxima Nova"/>
              </a:rPr>
            </a:br>
            <a:endParaRPr lang="en-US" sz="1100" b="0" i="0" dirty="0">
              <a:solidFill>
                <a:srgbClr val="282828"/>
              </a:solidFill>
              <a:effectLst/>
              <a:latin typeface="Proxima Nova"/>
            </a:endParaRPr>
          </a:p>
          <a:p>
            <a:pPr algn="l"/>
            <a:r>
              <a:rPr lang="en-US" sz="1100" b="1" u="sng" dirty="0">
                <a:solidFill>
                  <a:srgbClr val="282828"/>
                </a:solidFill>
                <a:latin typeface="Proxima Nova"/>
              </a:rPr>
              <a:t>C</a:t>
            </a:r>
            <a:r>
              <a:rPr lang="en-US" sz="1100" b="1" i="0" u="sng" dirty="0">
                <a:solidFill>
                  <a:srgbClr val="282828"/>
                </a:solidFill>
                <a:effectLst/>
                <a:latin typeface="Proxima Nova"/>
              </a:rPr>
              <a:t>hoose one</a:t>
            </a:r>
            <a:r>
              <a:rPr lang="en-US" sz="1100" b="0" i="0" u="sng" dirty="0">
                <a:solidFill>
                  <a:srgbClr val="282828"/>
                </a:solidFill>
                <a:effectLst/>
                <a:latin typeface="Proxima Nova"/>
              </a:rPr>
              <a:t> </a:t>
            </a:r>
            <a:r>
              <a:rPr lang="en-US" sz="1100" b="0" i="0" dirty="0">
                <a:solidFill>
                  <a:srgbClr val="282828"/>
                </a:solidFill>
                <a:effectLst/>
                <a:latin typeface="Proxima Nova"/>
              </a:rPr>
              <a:t>of the following pairs of </a:t>
            </a:r>
            <a:r>
              <a:rPr lang="en-US" sz="1100" i="0" dirty="0">
                <a:solidFill>
                  <a:srgbClr val="282828"/>
                </a:solidFill>
                <a:effectLst/>
                <a:latin typeface="Proxima Nova"/>
              </a:rPr>
              <a:t>tag transition probabilities </a:t>
            </a:r>
            <a:r>
              <a:rPr lang="en-US" sz="1100" b="0" i="0" dirty="0">
                <a:solidFill>
                  <a:srgbClr val="282828"/>
                </a:solidFill>
                <a:effectLst/>
                <a:latin typeface="Proxima Nova"/>
              </a:rPr>
              <a:t>and show the ratios:</a:t>
            </a:r>
          </a:p>
          <a:p>
            <a:pPr algn="l"/>
            <a:endParaRPr lang="en-US" sz="1100" b="0" i="0" dirty="0">
              <a:solidFill>
                <a:srgbClr val="282828"/>
              </a:solidFill>
              <a:effectLst/>
              <a:latin typeface="Proxima Nova"/>
            </a:endParaRPr>
          </a:p>
          <a:p>
            <a:pPr algn="l"/>
            <a:r>
              <a:rPr lang="en-US" sz="1100" b="0" i="0" dirty="0">
                <a:solidFill>
                  <a:srgbClr val="282828"/>
                </a:solidFill>
                <a:effectLst/>
                <a:latin typeface="Proxima Nova"/>
              </a:rPr>
              <a:t>2: P(IN|VBD) and P(DT|VBD)</a:t>
            </a:r>
          </a:p>
          <a:p>
            <a:pPr algn="l"/>
            <a:br>
              <a:rPr lang="en-US" sz="1100" b="0" i="0" dirty="0">
                <a:solidFill>
                  <a:srgbClr val="282828"/>
                </a:solidFill>
                <a:effectLst/>
                <a:latin typeface="Proxima Nova"/>
              </a:rPr>
            </a:br>
            <a:endParaRPr lang="en-US" sz="1100" b="0" i="0" dirty="0">
              <a:solidFill>
                <a:srgbClr val="282828"/>
              </a:solidFill>
              <a:effectLst/>
              <a:latin typeface="Proxima Nova"/>
            </a:endParaRPr>
          </a:p>
          <a:p>
            <a:pPr algn="l"/>
            <a:r>
              <a:rPr lang="en-US" sz="1100" b="0" i="0" dirty="0">
                <a:solidFill>
                  <a:srgbClr val="282828"/>
                </a:solidFill>
                <a:effectLst/>
                <a:latin typeface="Proxima Nova"/>
              </a:rPr>
              <a:t>3: P(NN|JJ) and P(JJ|JJ)</a:t>
            </a:r>
          </a:p>
          <a:p>
            <a:pPr algn="l"/>
            <a:br>
              <a:rPr lang="en-US" sz="1100" b="0" i="0" dirty="0">
                <a:solidFill>
                  <a:srgbClr val="282828"/>
                </a:solidFill>
                <a:effectLst/>
                <a:latin typeface="Proxima Nova"/>
              </a:rPr>
            </a:br>
            <a:endParaRPr lang="en-US" sz="1100" b="0" i="0" dirty="0">
              <a:solidFill>
                <a:srgbClr val="282828"/>
              </a:solidFill>
              <a:effectLst/>
              <a:latin typeface="Proxima Nova"/>
            </a:endParaRPr>
          </a:p>
          <a:p>
            <a:pPr algn="l"/>
            <a:r>
              <a:rPr lang="en-US" sz="1100" b="0" i="0" dirty="0">
                <a:solidFill>
                  <a:srgbClr val="282828"/>
                </a:solidFill>
                <a:effectLst/>
                <a:latin typeface="Proxima Nova"/>
              </a:rPr>
              <a:t>4: P(NN|DT) and 5: P(NN|IN)</a:t>
            </a:r>
          </a:p>
          <a:p>
            <a:pPr algn="l"/>
            <a:endParaRPr lang="en-US" sz="1400" b="1" i="1" dirty="0">
              <a:solidFill>
                <a:srgbClr val="282828"/>
              </a:solidFill>
              <a:latin typeface="Proxima Nova"/>
            </a:endParaRPr>
          </a:p>
          <a:p>
            <a:pPr algn="l"/>
            <a:r>
              <a:rPr lang="en-US" sz="1400" b="1" i="1" dirty="0">
                <a:solidFill>
                  <a:srgbClr val="FF0000"/>
                </a:solidFill>
                <a:effectLst/>
                <a:latin typeface="Proxima Nova"/>
              </a:rPr>
              <a:t>Be prepared to share your results with the class.</a:t>
            </a:r>
          </a:p>
        </p:txBody>
      </p:sp>
    </p:spTree>
    <p:extLst>
      <p:ext uri="{BB962C8B-B14F-4D97-AF65-F5344CB8AC3E}">
        <p14:creationId xmlns:p14="http://schemas.microsoft.com/office/powerpoint/2010/main" val="2527166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466" y="933842"/>
            <a:ext cx="6640195" cy="566822"/>
          </a:xfrm>
          <a:prstGeom prst="rect">
            <a:avLst/>
          </a:prstGeom>
        </p:spPr>
        <p:txBody>
          <a:bodyPr vert="horz" wrap="square" lIns="0" tIns="12700" rIns="0" bIns="0" rtlCol="0">
            <a:spAutoFit/>
          </a:bodyPr>
          <a:lstStyle/>
          <a:p>
            <a:pPr marL="12700">
              <a:lnSpc>
                <a:spcPct val="100000"/>
              </a:lnSpc>
              <a:spcBef>
                <a:spcPts val="100"/>
              </a:spcBef>
            </a:pPr>
            <a:r>
              <a:rPr lang="en-US" sz="3600" spc="80" dirty="0"/>
              <a:t>Exercise 4.4.4</a:t>
            </a:r>
            <a:endParaRPr sz="3600" dirty="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p:nvPr/>
        </p:nvSpPr>
        <p:spPr>
          <a:xfrm>
            <a:off x="6222715" y="6545267"/>
            <a:ext cx="177800" cy="124393"/>
          </a:xfrm>
          <a:prstGeom prst="rect">
            <a:avLst/>
          </a:prstGeom>
        </p:spPr>
        <p:txBody>
          <a:bodyPr vert="horz" wrap="square" lIns="0" tIns="1270" rIns="0" bIns="0" rtlCol="0">
            <a:spAutoFit/>
          </a:bodyPr>
          <a:lstStyle/>
          <a:p>
            <a:pPr marL="38100">
              <a:lnSpc>
                <a:spcPct val="100000"/>
              </a:lnSpc>
              <a:spcBef>
                <a:spcPts val="10"/>
              </a:spcBef>
            </a:pPr>
            <a:r>
              <a:rPr lang="en-US" sz="800" dirty="0">
                <a:solidFill>
                  <a:srgbClr val="BFBFBF"/>
                </a:solidFill>
                <a:latin typeface="Times New Roman"/>
                <a:cs typeface="Times New Roman"/>
              </a:rPr>
              <a:t>14</a:t>
            </a:r>
            <a:endParaRPr sz="800" dirty="0">
              <a:latin typeface="Times New Roman"/>
              <a:cs typeface="Times New Roman"/>
            </a:endParaRPr>
          </a:p>
        </p:txBody>
      </p:sp>
      <p:sp>
        <p:nvSpPr>
          <p:cNvPr id="3" name="object 3"/>
          <p:cNvSpPr txBox="1"/>
          <p:nvPr/>
        </p:nvSpPr>
        <p:spPr>
          <a:xfrm>
            <a:off x="685800" y="1770822"/>
            <a:ext cx="7696200" cy="4475584"/>
          </a:xfrm>
          <a:prstGeom prst="rect">
            <a:avLst/>
          </a:prstGeom>
        </p:spPr>
        <p:txBody>
          <a:bodyPr vert="horz" wrap="square" lIns="0" tIns="12700" rIns="0" bIns="0" rtlCol="0">
            <a:spAutoFit/>
          </a:bodyPr>
          <a:lstStyle/>
          <a:p>
            <a:pPr algn="l"/>
            <a:r>
              <a:rPr lang="en-US" sz="1400" dirty="0">
                <a:solidFill>
                  <a:srgbClr val="282828"/>
                </a:solidFill>
                <a:latin typeface="Proxima Nova"/>
              </a:rPr>
              <a:t>Download the POS document file: “Exercise 4_4_x.txt” from Week 4 Lectures</a:t>
            </a:r>
          </a:p>
          <a:p>
            <a:pPr algn="l"/>
            <a:endParaRPr lang="en-US" sz="1400" b="0" i="0" dirty="0">
              <a:solidFill>
                <a:srgbClr val="282828"/>
              </a:solidFill>
              <a:effectLst/>
              <a:latin typeface="Proxima Nova"/>
            </a:endParaRPr>
          </a:p>
          <a:p>
            <a:pPr algn="l"/>
            <a:r>
              <a:rPr lang="en-US" sz="1400" i="0" dirty="0">
                <a:solidFill>
                  <a:srgbClr val="282828"/>
                </a:solidFill>
                <a:effectLst/>
                <a:latin typeface="Proxima Nova"/>
              </a:rPr>
              <a:t>Part II: Computing Word Likelihood Probabilities</a:t>
            </a:r>
          </a:p>
          <a:p>
            <a:pPr algn="l"/>
            <a:endParaRPr lang="en-US" sz="1200" i="0" dirty="0">
              <a:solidFill>
                <a:srgbClr val="282828"/>
              </a:solidFill>
              <a:effectLst/>
              <a:latin typeface="Proxima Nova"/>
            </a:endParaRPr>
          </a:p>
          <a:p>
            <a:pPr algn="l"/>
            <a:r>
              <a:rPr lang="en-US" sz="1100" b="0" i="0" dirty="0">
                <a:solidFill>
                  <a:srgbClr val="282828"/>
                </a:solidFill>
                <a:effectLst/>
                <a:latin typeface="Proxima Nova"/>
              </a:rPr>
              <a:t>Using the above document as the tagged corpus, here is an example of how to compute some word likelihood probabilities (from slide 14 in the lecture on POS tagging). We show the probability as the ratio of counts.</a:t>
            </a:r>
          </a:p>
          <a:p>
            <a:pPr algn="l">
              <a:spcBef>
                <a:spcPts val="1200"/>
              </a:spcBef>
            </a:pPr>
            <a:r>
              <a:rPr lang="en-US" sz="1100" b="0" i="0" dirty="0">
                <a:solidFill>
                  <a:srgbClr val="282828"/>
                </a:solidFill>
                <a:effectLst/>
                <a:latin typeface="Proxima Nova"/>
              </a:rPr>
              <a:t>1: P(</a:t>
            </a:r>
            <a:r>
              <a:rPr lang="en-US" sz="1100" b="0" i="0" dirty="0" err="1">
                <a:solidFill>
                  <a:srgbClr val="282828"/>
                </a:solidFill>
                <a:effectLst/>
                <a:latin typeface="Proxima Nova"/>
              </a:rPr>
              <a:t>is|VBZ</a:t>
            </a:r>
            <a:r>
              <a:rPr lang="en-US" sz="1100" b="0" i="0" dirty="0">
                <a:solidFill>
                  <a:srgbClr val="282828"/>
                </a:solidFill>
                <a:effectLst/>
                <a:latin typeface="Proxima Nova"/>
              </a:rPr>
              <a:t>) and P(</a:t>
            </a:r>
            <a:r>
              <a:rPr lang="en-US" sz="1100" b="0" i="0" dirty="0" err="1">
                <a:solidFill>
                  <a:srgbClr val="282828"/>
                </a:solidFill>
                <a:effectLst/>
                <a:latin typeface="Proxima Nova"/>
              </a:rPr>
              <a:t>has|VBZ</a:t>
            </a:r>
            <a:r>
              <a:rPr lang="en-US" sz="1100" b="0" i="0" dirty="0">
                <a:solidFill>
                  <a:srgbClr val="282828"/>
                </a:solidFill>
                <a:effectLst/>
                <a:latin typeface="Proxima Nova"/>
              </a:rPr>
              <a:t>)</a:t>
            </a:r>
          </a:p>
          <a:p>
            <a:pPr lvl="1"/>
            <a:r>
              <a:rPr lang="en-US" sz="1100" b="0" i="0" dirty="0">
                <a:solidFill>
                  <a:srgbClr val="282828"/>
                </a:solidFill>
                <a:effectLst/>
                <a:latin typeface="Proxima Nova"/>
              </a:rPr>
              <a:t>We count the number of occurrences of the tag VBZ which is two. Then out of those two, neither of them is tagging the word “is” and one of them is tagging the word “has”. So we get:</a:t>
            </a:r>
          </a:p>
          <a:p>
            <a:pPr lvl="1"/>
            <a:r>
              <a:rPr lang="en-US" sz="1100" b="0" i="0" dirty="0">
                <a:solidFill>
                  <a:srgbClr val="282828"/>
                </a:solidFill>
                <a:effectLst/>
                <a:latin typeface="Proxima Nova"/>
              </a:rPr>
              <a:t>P(is | VBZ) = Count ( VBZ, is) / Count (VBZ) = 0 / 2</a:t>
            </a:r>
          </a:p>
          <a:p>
            <a:pPr lvl="1"/>
            <a:r>
              <a:rPr lang="en-US" sz="1100" b="0" i="0" dirty="0">
                <a:solidFill>
                  <a:srgbClr val="282828"/>
                </a:solidFill>
                <a:effectLst/>
                <a:latin typeface="Proxima Nova"/>
              </a:rPr>
              <a:t>P(has | VBZ) = Count ( VBZ, has) / Count(VBZ) = 1 / 2</a:t>
            </a:r>
          </a:p>
          <a:p>
            <a:pPr algn="l"/>
            <a:br>
              <a:rPr lang="en-US" sz="1100" b="0" i="0" dirty="0">
                <a:solidFill>
                  <a:srgbClr val="282828"/>
                </a:solidFill>
                <a:effectLst/>
                <a:latin typeface="Proxima Nova"/>
              </a:rPr>
            </a:br>
            <a:endParaRPr lang="en-US" sz="1100" b="0" i="0" dirty="0">
              <a:solidFill>
                <a:srgbClr val="282828"/>
              </a:solidFill>
              <a:effectLst/>
              <a:latin typeface="Proxima Nova"/>
            </a:endParaRPr>
          </a:p>
          <a:p>
            <a:pPr algn="l"/>
            <a:r>
              <a:rPr lang="en-US" sz="1100" b="1" i="0" u="sng" dirty="0">
                <a:solidFill>
                  <a:srgbClr val="282828"/>
                </a:solidFill>
                <a:effectLst/>
                <a:latin typeface="Proxima Nova"/>
              </a:rPr>
              <a:t>Choose one</a:t>
            </a:r>
            <a:r>
              <a:rPr lang="en-US" sz="1100" b="0" i="0" u="sng" dirty="0">
                <a:solidFill>
                  <a:srgbClr val="282828"/>
                </a:solidFill>
                <a:effectLst/>
                <a:latin typeface="Proxima Nova"/>
              </a:rPr>
              <a:t> </a:t>
            </a:r>
            <a:r>
              <a:rPr lang="en-US" sz="1100" b="0" i="0" dirty="0">
                <a:solidFill>
                  <a:srgbClr val="282828"/>
                </a:solidFill>
                <a:effectLst/>
                <a:latin typeface="Proxima Nova"/>
              </a:rPr>
              <a:t>of the following pairs of </a:t>
            </a:r>
            <a:r>
              <a:rPr lang="en-US" sz="1100" i="0" dirty="0">
                <a:solidFill>
                  <a:srgbClr val="282828"/>
                </a:solidFill>
                <a:effectLst/>
                <a:latin typeface="Proxima Nova"/>
              </a:rPr>
              <a:t>word likelihood probabilities </a:t>
            </a:r>
            <a:r>
              <a:rPr lang="en-US" sz="1100" b="0" i="0" dirty="0">
                <a:solidFill>
                  <a:srgbClr val="282828"/>
                </a:solidFill>
                <a:effectLst/>
                <a:latin typeface="Proxima Nova"/>
              </a:rPr>
              <a:t>and show the ratios:</a:t>
            </a:r>
          </a:p>
          <a:p>
            <a:pPr algn="l"/>
            <a:br>
              <a:rPr lang="en-US" sz="1100" b="0" i="0" dirty="0">
                <a:solidFill>
                  <a:srgbClr val="282828"/>
                </a:solidFill>
                <a:effectLst/>
                <a:latin typeface="Proxima Nova"/>
              </a:rPr>
            </a:br>
            <a:r>
              <a:rPr lang="en-US" sz="1100" b="0" i="0" dirty="0">
                <a:solidFill>
                  <a:srgbClr val="282828"/>
                </a:solidFill>
                <a:effectLst/>
                <a:latin typeface="Proxima Nova"/>
              </a:rPr>
              <a:t>2: P(</a:t>
            </a:r>
            <a:r>
              <a:rPr lang="en-US" sz="1100" b="0" i="0" dirty="0" err="1">
                <a:solidFill>
                  <a:srgbClr val="282828"/>
                </a:solidFill>
                <a:effectLst/>
                <a:latin typeface="Proxima Nova"/>
              </a:rPr>
              <a:t>moon|NN</a:t>
            </a:r>
            <a:r>
              <a:rPr lang="en-US" sz="1100" b="0" i="0" dirty="0">
                <a:solidFill>
                  <a:srgbClr val="282828"/>
                </a:solidFill>
                <a:effectLst/>
                <a:latin typeface="Proxima Nova"/>
              </a:rPr>
              <a:t>) and P(</a:t>
            </a:r>
            <a:r>
              <a:rPr lang="en-US" sz="1100" b="0" i="0" dirty="0" err="1">
                <a:solidFill>
                  <a:srgbClr val="282828"/>
                </a:solidFill>
                <a:effectLst/>
                <a:latin typeface="Proxima Nova"/>
              </a:rPr>
              <a:t>earth|NN</a:t>
            </a:r>
            <a:r>
              <a:rPr lang="en-US" sz="1100" b="0" i="0" dirty="0">
                <a:solidFill>
                  <a:srgbClr val="282828"/>
                </a:solidFill>
                <a:effectLst/>
                <a:latin typeface="Proxima Nova"/>
              </a:rPr>
              <a:t>)</a:t>
            </a:r>
          </a:p>
          <a:p>
            <a:pPr algn="l"/>
            <a:br>
              <a:rPr lang="en-US" sz="1100" b="0" i="0" dirty="0">
                <a:solidFill>
                  <a:srgbClr val="282828"/>
                </a:solidFill>
                <a:effectLst/>
                <a:latin typeface="Proxima Nova"/>
              </a:rPr>
            </a:br>
            <a:r>
              <a:rPr lang="en-US" sz="1100" b="0" i="0" dirty="0">
                <a:solidFill>
                  <a:srgbClr val="282828"/>
                </a:solidFill>
                <a:effectLst/>
                <a:latin typeface="Proxima Nova"/>
              </a:rPr>
              <a:t>3: P(</a:t>
            </a:r>
            <a:r>
              <a:rPr lang="en-US" sz="1100" b="0" i="0" dirty="0" err="1">
                <a:solidFill>
                  <a:srgbClr val="282828"/>
                </a:solidFill>
                <a:effectLst/>
                <a:latin typeface="Proxima Nova"/>
              </a:rPr>
              <a:t>small|JJ</a:t>
            </a:r>
            <a:r>
              <a:rPr lang="en-US" sz="1100" b="0" i="0" dirty="0">
                <a:solidFill>
                  <a:srgbClr val="282828"/>
                </a:solidFill>
                <a:effectLst/>
                <a:latin typeface="Proxima Nova"/>
              </a:rPr>
              <a:t>) and P(</a:t>
            </a:r>
            <a:r>
              <a:rPr lang="en-US" sz="1100" b="0" i="0" dirty="0" err="1">
                <a:solidFill>
                  <a:srgbClr val="282828"/>
                </a:solidFill>
                <a:effectLst/>
                <a:latin typeface="Proxima Nova"/>
              </a:rPr>
              <a:t>fragile|JJ</a:t>
            </a:r>
            <a:r>
              <a:rPr lang="en-US" sz="1100" b="0" i="0" dirty="0">
                <a:solidFill>
                  <a:srgbClr val="282828"/>
                </a:solidFill>
                <a:effectLst/>
                <a:latin typeface="Proxima Nova"/>
              </a:rPr>
              <a:t>)</a:t>
            </a:r>
          </a:p>
          <a:p>
            <a:pPr algn="l"/>
            <a:br>
              <a:rPr lang="en-US" sz="1100" b="0" i="0" dirty="0">
                <a:solidFill>
                  <a:srgbClr val="282828"/>
                </a:solidFill>
                <a:effectLst/>
                <a:latin typeface="Proxima Nova"/>
              </a:rPr>
            </a:br>
            <a:r>
              <a:rPr lang="en-US" sz="1100" b="0" i="0" dirty="0">
                <a:solidFill>
                  <a:srgbClr val="282828"/>
                </a:solidFill>
                <a:effectLst/>
                <a:latin typeface="Proxima Nova"/>
              </a:rPr>
              <a:t>4: P(</a:t>
            </a:r>
            <a:r>
              <a:rPr lang="en-US" sz="1100" b="0" i="0" dirty="0" err="1">
                <a:solidFill>
                  <a:srgbClr val="282828"/>
                </a:solidFill>
                <a:effectLst/>
                <a:latin typeface="Proxima Nova"/>
              </a:rPr>
              <a:t>one|CD</a:t>
            </a:r>
            <a:r>
              <a:rPr lang="en-US" sz="1100" b="0" i="0" dirty="0">
                <a:solidFill>
                  <a:srgbClr val="282828"/>
                </a:solidFill>
                <a:effectLst/>
                <a:latin typeface="Proxima Nova"/>
              </a:rPr>
              <a:t>) and P(</a:t>
            </a:r>
            <a:r>
              <a:rPr lang="en-US" sz="1100" b="0" i="0" dirty="0" err="1">
                <a:solidFill>
                  <a:srgbClr val="282828"/>
                </a:solidFill>
                <a:effectLst/>
                <a:latin typeface="Proxima Nova"/>
              </a:rPr>
              <a:t>six|CD</a:t>
            </a:r>
            <a:r>
              <a:rPr lang="en-US" sz="1100" b="0" i="0" dirty="0">
                <a:solidFill>
                  <a:srgbClr val="282828"/>
                </a:solidFill>
                <a:effectLst/>
                <a:latin typeface="Proxima Nova"/>
              </a:rPr>
              <a:t>)</a:t>
            </a:r>
          </a:p>
          <a:p>
            <a:pPr algn="l"/>
            <a:endParaRPr lang="en-US" sz="1100" b="0" i="0" dirty="0">
              <a:solidFill>
                <a:srgbClr val="282828"/>
              </a:solidFill>
              <a:effectLst/>
              <a:latin typeface="Proxima Nova"/>
            </a:endParaRPr>
          </a:p>
          <a:p>
            <a:pPr algn="l"/>
            <a:r>
              <a:rPr lang="en-US" sz="1100" b="0" i="0" dirty="0">
                <a:solidFill>
                  <a:srgbClr val="282828"/>
                </a:solidFill>
                <a:effectLst/>
                <a:latin typeface="Proxima Nova"/>
              </a:rPr>
              <a:t>5: P(</a:t>
            </a:r>
            <a:r>
              <a:rPr lang="en-US" sz="1100" b="0" i="0" dirty="0" err="1">
                <a:solidFill>
                  <a:srgbClr val="282828"/>
                </a:solidFill>
                <a:effectLst/>
                <a:latin typeface="Proxima Nova"/>
              </a:rPr>
              <a:t>Mr</a:t>
            </a:r>
            <a:r>
              <a:rPr lang="en-US" sz="1100" b="0" i="0" dirty="0">
                <a:solidFill>
                  <a:srgbClr val="282828"/>
                </a:solidFill>
                <a:effectLst/>
                <a:latin typeface="Proxima Nova"/>
              </a:rPr>
              <a:t>.|NNP) and P(</a:t>
            </a:r>
            <a:r>
              <a:rPr lang="en-US" sz="1100" b="0" i="0" dirty="0" err="1">
                <a:solidFill>
                  <a:srgbClr val="282828"/>
                </a:solidFill>
                <a:effectLst/>
                <a:latin typeface="Proxima Nova"/>
              </a:rPr>
              <a:t>Eagle|NNP</a:t>
            </a:r>
            <a:r>
              <a:rPr lang="en-US" sz="1100" b="0" i="0" dirty="0">
                <a:solidFill>
                  <a:srgbClr val="282828"/>
                </a:solidFill>
                <a:effectLst/>
                <a:latin typeface="Proxima Nova"/>
              </a:rPr>
              <a:t>)</a:t>
            </a:r>
          </a:p>
          <a:p>
            <a:pPr algn="l"/>
            <a:endParaRPr lang="en-US" sz="1400" b="1" i="1" dirty="0">
              <a:solidFill>
                <a:srgbClr val="282828"/>
              </a:solidFill>
              <a:latin typeface="Proxima Nova"/>
            </a:endParaRPr>
          </a:p>
          <a:p>
            <a:pPr algn="l"/>
            <a:r>
              <a:rPr lang="en-US" sz="1400" b="1" i="1" dirty="0">
                <a:solidFill>
                  <a:srgbClr val="FF0000"/>
                </a:solidFill>
                <a:effectLst/>
                <a:latin typeface="Proxima Nova"/>
              </a:rPr>
              <a:t>Be prepared to share your results with the class.</a:t>
            </a:r>
          </a:p>
        </p:txBody>
      </p:sp>
    </p:spTree>
    <p:extLst>
      <p:ext uri="{BB962C8B-B14F-4D97-AF65-F5344CB8AC3E}">
        <p14:creationId xmlns:p14="http://schemas.microsoft.com/office/powerpoint/2010/main" val="3160530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6576" y="5026177"/>
            <a:ext cx="3991610" cy="1300480"/>
          </a:xfrm>
          <a:prstGeom prst="rect">
            <a:avLst/>
          </a:prstGeom>
        </p:spPr>
        <p:txBody>
          <a:bodyPr vert="horz" wrap="square" lIns="0" tIns="30480" rIns="0" bIns="0" rtlCol="0">
            <a:spAutoFit/>
          </a:bodyPr>
          <a:lstStyle/>
          <a:p>
            <a:pPr marL="12700" marR="5080" indent="694690">
              <a:lnSpc>
                <a:spcPts val="5000"/>
              </a:lnSpc>
              <a:spcBef>
                <a:spcPts val="240"/>
              </a:spcBef>
            </a:pPr>
            <a:r>
              <a:rPr sz="4200" spc="135" dirty="0">
                <a:solidFill>
                  <a:srgbClr val="EE5612"/>
                </a:solidFill>
                <a:latin typeface="Times New Roman"/>
                <a:cs typeface="Times New Roman"/>
              </a:rPr>
              <a:t>POS</a:t>
            </a:r>
            <a:r>
              <a:rPr sz="4200" spc="245" dirty="0">
                <a:solidFill>
                  <a:srgbClr val="EE5612"/>
                </a:solidFill>
                <a:latin typeface="Times New Roman"/>
                <a:cs typeface="Times New Roman"/>
              </a:rPr>
              <a:t> </a:t>
            </a:r>
            <a:r>
              <a:rPr sz="4200" spc="130" dirty="0">
                <a:solidFill>
                  <a:srgbClr val="EE5612"/>
                </a:solidFill>
                <a:latin typeface="Times New Roman"/>
                <a:cs typeface="Times New Roman"/>
              </a:rPr>
              <a:t>Tagging: </a:t>
            </a:r>
            <a:r>
              <a:rPr sz="4200" spc="-1035" dirty="0">
                <a:solidFill>
                  <a:srgbClr val="EE5612"/>
                </a:solidFill>
                <a:latin typeface="Times New Roman"/>
                <a:cs typeface="Times New Roman"/>
              </a:rPr>
              <a:t> </a:t>
            </a:r>
            <a:r>
              <a:rPr sz="4200" spc="130" dirty="0">
                <a:solidFill>
                  <a:srgbClr val="EE5612"/>
                </a:solidFill>
                <a:latin typeface="Times New Roman"/>
                <a:cs typeface="Times New Roman"/>
              </a:rPr>
              <a:t>HMM</a:t>
            </a:r>
            <a:r>
              <a:rPr sz="4200" spc="90" dirty="0">
                <a:solidFill>
                  <a:srgbClr val="EE5612"/>
                </a:solidFill>
                <a:latin typeface="Times New Roman"/>
                <a:cs typeface="Times New Roman"/>
              </a:rPr>
              <a:t> </a:t>
            </a:r>
            <a:r>
              <a:rPr sz="4200" spc="175" dirty="0">
                <a:solidFill>
                  <a:srgbClr val="EE5612"/>
                </a:solidFill>
                <a:latin typeface="Times New Roman"/>
                <a:cs typeface="Times New Roman"/>
              </a:rPr>
              <a:t>Algorithm</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91634" y="2393734"/>
            <a:ext cx="5544565" cy="674822"/>
          </a:xfrm>
          <a:prstGeom prst="rect">
            <a:avLst/>
          </a:prstGeom>
        </p:spPr>
      </p:pic>
      <p:sp>
        <p:nvSpPr>
          <p:cNvPr id="3" name="object 3"/>
          <p:cNvSpPr txBox="1"/>
          <p:nvPr/>
        </p:nvSpPr>
        <p:spPr>
          <a:xfrm>
            <a:off x="756030" y="1881403"/>
            <a:ext cx="7298055" cy="4617720"/>
          </a:xfrm>
          <a:prstGeom prst="rect">
            <a:avLst/>
          </a:prstGeom>
        </p:spPr>
        <p:txBody>
          <a:bodyPr vert="horz" wrap="square" lIns="0" tIns="12700" rIns="0" bIns="0" rtlCol="0">
            <a:spAutoFit/>
          </a:bodyPr>
          <a:lstStyle/>
          <a:p>
            <a:pPr marL="12700" marR="468630">
              <a:lnSpc>
                <a:spcPct val="100000"/>
              </a:lnSpc>
              <a:spcBef>
                <a:spcPts val="100"/>
              </a:spcBef>
            </a:pPr>
            <a:r>
              <a:rPr sz="2000" spc="-5" dirty="0">
                <a:solidFill>
                  <a:srgbClr val="595959"/>
                </a:solidFill>
                <a:latin typeface="Times New Roman"/>
                <a:cs typeface="Times New Roman"/>
              </a:rPr>
              <a:t>Recall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dirty="0">
                <a:solidFill>
                  <a:srgbClr val="595959"/>
                </a:solidFill>
                <a:latin typeface="Times New Roman"/>
                <a:cs typeface="Times New Roman"/>
              </a:rPr>
              <a:t>we </a:t>
            </a:r>
            <a:r>
              <a:rPr sz="2000" spc="-10" dirty="0">
                <a:solidFill>
                  <a:srgbClr val="595959"/>
                </a:solidFill>
                <a:latin typeface="Times New Roman"/>
                <a:cs typeface="Times New Roman"/>
              </a:rPr>
              <a:t>estimated</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best probable tag</a:t>
            </a:r>
            <a:r>
              <a:rPr sz="2000" dirty="0">
                <a:solidFill>
                  <a:srgbClr val="595959"/>
                </a:solidFill>
                <a:latin typeface="Times New Roman"/>
                <a:cs typeface="Times New Roman"/>
              </a:rPr>
              <a:t> </a:t>
            </a:r>
            <a:r>
              <a:rPr sz="2000" spc="-5" dirty="0">
                <a:solidFill>
                  <a:srgbClr val="595959"/>
                </a:solidFill>
                <a:latin typeface="Times New Roman"/>
                <a:cs typeface="Times New Roman"/>
              </a:rPr>
              <a:t>sequence</a:t>
            </a:r>
            <a:r>
              <a:rPr sz="2000" dirty="0">
                <a:solidFill>
                  <a:srgbClr val="595959"/>
                </a:solidFill>
                <a:latin typeface="Times New Roman"/>
                <a:cs typeface="Times New Roman"/>
              </a:rPr>
              <a:t> </a:t>
            </a:r>
            <a:r>
              <a:rPr sz="2000" spc="-5" dirty="0">
                <a:solidFill>
                  <a:srgbClr val="595959"/>
                </a:solidFill>
                <a:latin typeface="Times New Roman"/>
                <a:cs typeface="Times New Roman"/>
              </a:rPr>
              <a:t>for </a:t>
            </a:r>
            <a:r>
              <a:rPr sz="2000" dirty="0">
                <a:solidFill>
                  <a:srgbClr val="595959"/>
                </a:solidFill>
                <a:latin typeface="Times New Roman"/>
                <a:cs typeface="Times New Roman"/>
              </a:rPr>
              <a:t>a</a:t>
            </a:r>
            <a:r>
              <a:rPr sz="2000" spc="-5" dirty="0">
                <a:solidFill>
                  <a:srgbClr val="595959"/>
                </a:solidFill>
                <a:latin typeface="Times New Roman"/>
                <a:cs typeface="Times New Roman"/>
              </a:rPr>
              <a:t> given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sequence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as:</a:t>
            </a:r>
            <a:endParaRPr sz="2000">
              <a:latin typeface="Times New Roman"/>
              <a:cs typeface="Times New Roman"/>
            </a:endParaRPr>
          </a:p>
          <a:p>
            <a:pPr>
              <a:lnSpc>
                <a:spcPct val="100000"/>
              </a:lnSpc>
              <a:spcBef>
                <a:spcPts val="35"/>
              </a:spcBef>
            </a:pPr>
            <a:endParaRPr sz="3100">
              <a:latin typeface="Times New Roman"/>
              <a:cs typeface="Times New Roman"/>
            </a:endParaRPr>
          </a:p>
          <a:p>
            <a:pPr marL="12700">
              <a:lnSpc>
                <a:spcPct val="100000"/>
              </a:lnSpc>
            </a:pPr>
            <a:r>
              <a:rPr sz="2000" spc="-5" dirty="0">
                <a:solidFill>
                  <a:srgbClr val="595959"/>
                </a:solidFill>
                <a:latin typeface="Times New Roman"/>
                <a:cs typeface="Times New Roman"/>
              </a:rPr>
              <a:t>with </a:t>
            </a:r>
            <a:r>
              <a:rPr sz="2000" spc="-5" dirty="0">
                <a:solidFill>
                  <a:srgbClr val="CC0000"/>
                </a:solidFill>
                <a:latin typeface="Times New Roman"/>
                <a:cs typeface="Times New Roman"/>
              </a:rPr>
              <a:t>the </a:t>
            </a:r>
            <a:r>
              <a:rPr sz="2000" dirty="0">
                <a:solidFill>
                  <a:srgbClr val="CC0000"/>
                </a:solidFill>
                <a:latin typeface="Times New Roman"/>
                <a:cs typeface="Times New Roman"/>
              </a:rPr>
              <a:t>word</a:t>
            </a:r>
            <a:r>
              <a:rPr sz="2000" spc="-5" dirty="0">
                <a:solidFill>
                  <a:srgbClr val="CC0000"/>
                </a:solidFill>
                <a:latin typeface="Times New Roman"/>
                <a:cs typeface="Times New Roman"/>
              </a:rPr>
              <a:t> likelihood</a:t>
            </a:r>
            <a:r>
              <a:rPr sz="2000" dirty="0">
                <a:solidFill>
                  <a:srgbClr val="CC0000"/>
                </a:solidFill>
                <a:latin typeface="Times New Roman"/>
                <a:cs typeface="Times New Roman"/>
              </a:rPr>
              <a:t> </a:t>
            </a:r>
            <a:r>
              <a:rPr sz="2000" dirty="0">
                <a:solidFill>
                  <a:srgbClr val="595959"/>
                </a:solidFill>
                <a:latin typeface="Times New Roman"/>
                <a:cs typeface="Times New Roman"/>
              </a:rPr>
              <a:t>x </a:t>
            </a:r>
            <a:r>
              <a:rPr sz="2000" spc="-5" dirty="0">
                <a:solidFill>
                  <a:srgbClr val="CC0000"/>
                </a:solidFill>
                <a:latin typeface="Times New Roman"/>
                <a:cs typeface="Times New Roman"/>
              </a:rPr>
              <a:t>the</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tag</a:t>
            </a:r>
            <a:r>
              <a:rPr sz="2000" dirty="0">
                <a:solidFill>
                  <a:srgbClr val="CC0000"/>
                </a:solidFill>
                <a:latin typeface="Times New Roman"/>
                <a:cs typeface="Times New Roman"/>
              </a:rPr>
              <a:t> </a:t>
            </a:r>
            <a:r>
              <a:rPr sz="2000" spc="-10" dirty="0">
                <a:solidFill>
                  <a:srgbClr val="CC0000"/>
                </a:solidFill>
                <a:latin typeface="Times New Roman"/>
                <a:cs typeface="Times New Roman"/>
              </a:rPr>
              <a:t>transition</a:t>
            </a:r>
            <a:r>
              <a:rPr sz="2000" spc="-5" dirty="0">
                <a:solidFill>
                  <a:srgbClr val="CC0000"/>
                </a:solidFill>
                <a:latin typeface="Times New Roman"/>
                <a:cs typeface="Times New Roman"/>
              </a:rPr>
              <a:t> (prior) probabilities.</a:t>
            </a:r>
            <a:endParaRPr sz="2000">
              <a:latin typeface="Times New Roman"/>
              <a:cs typeface="Times New Roman"/>
            </a:endParaRPr>
          </a:p>
          <a:p>
            <a:pPr marL="12700" marR="176530">
              <a:lnSpc>
                <a:spcPct val="100000"/>
              </a:lnSpc>
              <a:spcBef>
                <a:spcPts val="600"/>
              </a:spcBef>
            </a:pPr>
            <a:r>
              <a:rPr sz="2000" spc="-5" dirty="0">
                <a:solidFill>
                  <a:srgbClr val="595959"/>
                </a:solidFill>
                <a:latin typeface="Times New Roman"/>
                <a:cs typeface="Times New Roman"/>
              </a:rPr>
              <a:t>When </a:t>
            </a:r>
            <a:r>
              <a:rPr sz="2000" dirty="0">
                <a:solidFill>
                  <a:srgbClr val="595959"/>
                </a:solidFill>
                <a:latin typeface="Times New Roman"/>
                <a:cs typeface="Times New Roman"/>
              </a:rPr>
              <a:t>we </a:t>
            </a:r>
            <a:r>
              <a:rPr sz="2000" spc="-5" dirty="0">
                <a:solidFill>
                  <a:srgbClr val="595959"/>
                </a:solidFill>
                <a:latin typeface="Times New Roman"/>
                <a:cs typeface="Times New Roman"/>
              </a:rPr>
              <a:t>evaluated the probabilities </a:t>
            </a:r>
            <a:r>
              <a:rPr sz="2000" dirty="0">
                <a:solidFill>
                  <a:srgbClr val="595959"/>
                </a:solidFill>
                <a:latin typeface="Times New Roman"/>
                <a:cs typeface="Times New Roman"/>
              </a:rPr>
              <a:t>by </a:t>
            </a:r>
            <a:r>
              <a:rPr sz="2000" spc="-5" dirty="0">
                <a:solidFill>
                  <a:srgbClr val="595959"/>
                </a:solidFill>
                <a:latin typeface="Times New Roman"/>
                <a:cs typeface="Times New Roman"/>
              </a:rPr>
              <a:t>hand for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sentence, </a:t>
            </a:r>
            <a:r>
              <a:rPr sz="2000" dirty="0">
                <a:solidFill>
                  <a:srgbClr val="595959"/>
                </a:solidFill>
                <a:latin typeface="Times New Roman"/>
                <a:cs typeface="Times New Roman"/>
              </a:rPr>
              <a:t>we </a:t>
            </a:r>
            <a:r>
              <a:rPr sz="2000" spc="-5" dirty="0">
                <a:solidFill>
                  <a:srgbClr val="595959"/>
                </a:solidFill>
                <a:latin typeface="Times New Roman"/>
                <a:cs typeface="Times New Roman"/>
              </a:rPr>
              <a:t>could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pick the optimum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tags.</a:t>
            </a:r>
            <a:endParaRPr sz="2000">
              <a:latin typeface="Times New Roman"/>
              <a:cs typeface="Times New Roman"/>
            </a:endParaRPr>
          </a:p>
          <a:p>
            <a:pPr marL="12700" marR="5080">
              <a:lnSpc>
                <a:spcPct val="100000"/>
              </a:lnSpc>
              <a:spcBef>
                <a:spcPts val="1200"/>
              </a:spcBef>
            </a:pPr>
            <a:r>
              <a:rPr sz="2000"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general,</a:t>
            </a:r>
            <a:r>
              <a:rPr sz="2000" dirty="0">
                <a:solidFill>
                  <a:srgbClr val="595959"/>
                </a:solidFill>
                <a:latin typeface="Times New Roman"/>
                <a:cs typeface="Times New Roman"/>
              </a:rPr>
              <a:t> we</a:t>
            </a:r>
            <a:r>
              <a:rPr sz="2000" spc="-5" dirty="0">
                <a:solidFill>
                  <a:srgbClr val="595959"/>
                </a:solidFill>
                <a:latin typeface="Times New Roman"/>
                <a:cs typeface="Times New Roman"/>
              </a:rPr>
              <a:t> need</a:t>
            </a:r>
            <a:r>
              <a:rPr sz="2000" dirty="0">
                <a:solidFill>
                  <a:srgbClr val="595959"/>
                </a:solidFill>
                <a:latin typeface="Times New Roman"/>
                <a:cs typeface="Times New Roman"/>
              </a:rPr>
              <a:t> </a:t>
            </a:r>
            <a:r>
              <a:rPr sz="2000" spc="-5" dirty="0">
                <a:solidFill>
                  <a:srgbClr val="595959"/>
                </a:solidFill>
                <a:latin typeface="Times New Roman"/>
                <a:cs typeface="Times New Roman"/>
              </a:rPr>
              <a:t>an</a:t>
            </a:r>
            <a:r>
              <a:rPr sz="2000" dirty="0">
                <a:solidFill>
                  <a:srgbClr val="595959"/>
                </a:solidFill>
                <a:latin typeface="Times New Roman"/>
                <a:cs typeface="Times New Roman"/>
              </a:rPr>
              <a:t> </a:t>
            </a:r>
            <a:r>
              <a:rPr sz="2000" spc="-10" dirty="0">
                <a:solidFill>
                  <a:srgbClr val="CC0000"/>
                </a:solidFill>
                <a:latin typeface="Times New Roman"/>
                <a:cs typeface="Times New Roman"/>
              </a:rPr>
              <a:t>optimization</a:t>
            </a:r>
            <a:r>
              <a:rPr sz="2000" dirty="0">
                <a:solidFill>
                  <a:srgbClr val="CC0000"/>
                </a:solidFill>
                <a:latin typeface="Times New Roman"/>
                <a:cs typeface="Times New Roman"/>
              </a:rPr>
              <a:t> </a:t>
            </a:r>
            <a:r>
              <a:rPr sz="2000" spc="-5" dirty="0">
                <a:solidFill>
                  <a:srgbClr val="CC0000"/>
                </a:solidFill>
                <a:latin typeface="Times New Roman"/>
                <a:cs typeface="Times New Roman"/>
              </a:rPr>
              <a:t>algorithm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most</a:t>
            </a:r>
            <a:r>
              <a:rPr sz="2000" spc="-10" dirty="0">
                <a:solidFill>
                  <a:srgbClr val="595959"/>
                </a:solidFill>
                <a:latin typeface="Times New Roman"/>
                <a:cs typeface="Times New Roman"/>
              </a:rPr>
              <a:t> efficiently </a:t>
            </a:r>
            <a:r>
              <a:rPr sz="2000" spc="-5" dirty="0">
                <a:solidFill>
                  <a:srgbClr val="595959"/>
                </a:solidFill>
                <a:latin typeface="Times New Roman"/>
                <a:cs typeface="Times New Roman"/>
              </a:rPr>
              <a:t> pick the best tag sequence without computing all possible combinations </a:t>
            </a:r>
            <a:r>
              <a:rPr sz="2000" spc="-484"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tag</a:t>
            </a:r>
            <a:r>
              <a:rPr sz="2000" dirty="0">
                <a:solidFill>
                  <a:srgbClr val="595959"/>
                </a:solidFill>
                <a:latin typeface="Times New Roman"/>
                <a:cs typeface="Times New Roman"/>
              </a:rPr>
              <a:t> </a:t>
            </a:r>
            <a:r>
              <a:rPr sz="2000" spc="-5" dirty="0">
                <a:solidFill>
                  <a:srgbClr val="595959"/>
                </a:solidFill>
                <a:latin typeface="Times New Roman"/>
                <a:cs typeface="Times New Roman"/>
              </a:rPr>
              <a:t>sequence probabilities.</a:t>
            </a:r>
            <a:endParaRPr sz="2000">
              <a:latin typeface="Times New Roman"/>
              <a:cs typeface="Times New Roman"/>
            </a:endParaRPr>
          </a:p>
          <a:p>
            <a:pPr marL="12700" marR="30480">
              <a:lnSpc>
                <a:spcPct val="100000"/>
              </a:lnSpc>
              <a:spcBef>
                <a:spcPts val="1200"/>
              </a:spcBef>
            </a:pPr>
            <a:r>
              <a:rPr sz="2000" spc="-5" dirty="0">
                <a:solidFill>
                  <a:srgbClr val="595959"/>
                </a:solidFill>
                <a:latin typeface="Times New Roman"/>
                <a:cs typeface="Times New Roman"/>
              </a:rPr>
              <a:t>What we’ve described with these two kinds </a:t>
            </a:r>
            <a:r>
              <a:rPr sz="2000" dirty="0">
                <a:solidFill>
                  <a:srgbClr val="595959"/>
                </a:solidFill>
                <a:latin typeface="Times New Roman"/>
                <a:cs typeface="Times New Roman"/>
              </a:rPr>
              <a:t>of </a:t>
            </a:r>
            <a:r>
              <a:rPr sz="2000" spc="-5" dirty="0">
                <a:solidFill>
                  <a:srgbClr val="595959"/>
                </a:solidFill>
                <a:latin typeface="Times New Roman"/>
                <a:cs typeface="Times New Roman"/>
              </a:rPr>
              <a:t>probabilities is </a:t>
            </a:r>
            <a:r>
              <a:rPr sz="2000" dirty="0">
                <a:solidFill>
                  <a:srgbClr val="595959"/>
                </a:solidFill>
                <a:latin typeface="Times New Roman"/>
                <a:cs typeface="Times New Roman"/>
              </a:rPr>
              <a:t>a </a:t>
            </a:r>
            <a:r>
              <a:rPr sz="2000" spc="-5" dirty="0">
                <a:solidFill>
                  <a:srgbClr val="595959"/>
                </a:solidFill>
                <a:latin typeface="Times New Roman"/>
                <a:cs typeface="Times New Roman"/>
              </a:rPr>
              <a:t>Hidden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Markov Model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(HMM).</a:t>
            </a:r>
            <a:endParaRPr sz="2000">
              <a:latin typeface="Times New Roman"/>
              <a:cs typeface="Times New Roman"/>
            </a:endParaRPr>
          </a:p>
          <a:p>
            <a:pPr marL="186690" marR="309880" indent="-137160">
              <a:lnSpc>
                <a:spcPct val="101899"/>
              </a:lnSpc>
              <a:spcBef>
                <a:spcPts val="116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Markov</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Model</a:t>
            </a:r>
            <a:r>
              <a:rPr sz="180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sequence</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words,</a:t>
            </a:r>
            <a:r>
              <a:rPr sz="1800" spc="5"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hidden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states</a:t>
            </a:r>
            <a:r>
              <a:rPr sz="1800" dirty="0">
                <a:solidFill>
                  <a:srgbClr val="595959"/>
                </a:solidFill>
                <a:latin typeface="Times New Roman"/>
                <a:cs typeface="Times New Roman"/>
              </a:rPr>
              <a:t> are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POS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tags </a:t>
            </a:r>
            <a:r>
              <a:rPr sz="1800" dirty="0">
                <a:solidFill>
                  <a:srgbClr val="595959"/>
                </a:solidFill>
                <a:latin typeface="Times New Roman"/>
                <a:cs typeface="Times New Roman"/>
              </a:rPr>
              <a:t>for each word.</a:t>
            </a:r>
            <a:endParaRPr sz="1800">
              <a:latin typeface="Times New Roman"/>
              <a:cs typeface="Times New Roman"/>
            </a:endParaRPr>
          </a:p>
        </p:txBody>
      </p:sp>
      <p:sp>
        <p:nvSpPr>
          <p:cNvPr id="5" name="object 5"/>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6" name="object 6"/>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2</a:t>
            </a:r>
            <a:endParaRPr sz="800">
              <a:latin typeface="Times New Roman"/>
              <a:cs typeface="Times New Roman"/>
            </a:endParaRPr>
          </a:p>
        </p:txBody>
      </p:sp>
      <p:sp>
        <p:nvSpPr>
          <p:cNvPr id="4" name="object 4"/>
          <p:cNvSpPr txBox="1">
            <a:spLocks noGrp="1"/>
          </p:cNvSpPr>
          <p:nvPr>
            <p:ph type="title"/>
          </p:nvPr>
        </p:nvSpPr>
        <p:spPr>
          <a:xfrm>
            <a:off x="846836" y="989584"/>
            <a:ext cx="5393690" cy="665480"/>
          </a:xfrm>
          <a:prstGeom prst="rect">
            <a:avLst/>
          </a:prstGeom>
        </p:spPr>
        <p:txBody>
          <a:bodyPr vert="horz" wrap="square" lIns="0" tIns="12700" rIns="0" bIns="0" rtlCol="0">
            <a:spAutoFit/>
          </a:bodyPr>
          <a:lstStyle/>
          <a:p>
            <a:pPr marL="12700">
              <a:lnSpc>
                <a:spcPct val="100000"/>
              </a:lnSpc>
              <a:spcBef>
                <a:spcPts val="100"/>
              </a:spcBef>
            </a:pPr>
            <a:r>
              <a:rPr spc="80" dirty="0"/>
              <a:t>Hidden</a:t>
            </a:r>
            <a:r>
              <a:rPr spc="165" dirty="0"/>
              <a:t> </a:t>
            </a:r>
            <a:r>
              <a:rPr spc="80" dirty="0"/>
              <a:t>Markov</a:t>
            </a:r>
            <a:r>
              <a:rPr spc="170" dirty="0"/>
              <a:t> </a:t>
            </a:r>
            <a:r>
              <a:rPr spc="80" dirty="0"/>
              <a:t>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475480" cy="665480"/>
          </a:xfrm>
          <a:prstGeom prst="rect">
            <a:avLst/>
          </a:prstGeom>
        </p:spPr>
        <p:txBody>
          <a:bodyPr vert="horz" wrap="square" lIns="0" tIns="12700" rIns="0" bIns="0" rtlCol="0">
            <a:spAutoFit/>
          </a:bodyPr>
          <a:lstStyle/>
          <a:p>
            <a:pPr marL="12700">
              <a:lnSpc>
                <a:spcPct val="100000"/>
              </a:lnSpc>
              <a:spcBef>
                <a:spcPts val="100"/>
              </a:spcBef>
            </a:pPr>
            <a:r>
              <a:rPr spc="80" dirty="0"/>
              <a:t>Levels</a:t>
            </a:r>
            <a:r>
              <a:rPr spc="155" dirty="0"/>
              <a:t> </a:t>
            </a:r>
            <a:r>
              <a:rPr spc="50" dirty="0"/>
              <a:t>of</a:t>
            </a:r>
            <a:r>
              <a:rPr spc="150" dirty="0"/>
              <a:t> </a:t>
            </a:r>
            <a:r>
              <a:rPr spc="85" dirty="0"/>
              <a:t>Language</a:t>
            </a:r>
          </a:p>
        </p:txBody>
      </p:sp>
      <p:grpSp>
        <p:nvGrpSpPr>
          <p:cNvPr id="3" name="object 3"/>
          <p:cNvGrpSpPr/>
          <p:nvPr/>
        </p:nvGrpSpPr>
        <p:grpSpPr>
          <a:xfrm>
            <a:off x="1924050" y="2927350"/>
            <a:ext cx="5022850" cy="3359150"/>
            <a:chOff x="1924050" y="2927350"/>
            <a:chExt cx="5022850" cy="3359150"/>
          </a:xfrm>
        </p:grpSpPr>
        <p:sp>
          <p:nvSpPr>
            <p:cNvPr id="4" name="object 4"/>
            <p:cNvSpPr/>
            <p:nvPr/>
          </p:nvSpPr>
          <p:spPr>
            <a:xfrm>
              <a:off x="1974850" y="2940050"/>
              <a:ext cx="4965700" cy="0"/>
            </a:xfrm>
            <a:custGeom>
              <a:avLst/>
              <a:gdLst/>
              <a:ahLst/>
              <a:cxnLst/>
              <a:rect l="l" t="t" r="r" b="b"/>
              <a:pathLst>
                <a:path w="4965700">
                  <a:moveTo>
                    <a:pt x="0" y="0"/>
                  </a:moveTo>
                  <a:lnTo>
                    <a:pt x="4965700" y="1"/>
                  </a:lnTo>
                </a:path>
              </a:pathLst>
            </a:custGeom>
            <a:ln w="12700">
              <a:solidFill>
                <a:srgbClr val="595959"/>
              </a:solidFill>
            </a:ln>
          </p:spPr>
          <p:txBody>
            <a:bodyPr wrap="square" lIns="0" tIns="0" rIns="0" bIns="0" rtlCol="0"/>
            <a:lstStyle/>
            <a:p>
              <a:endParaRPr/>
            </a:p>
          </p:txBody>
        </p:sp>
        <p:sp>
          <p:nvSpPr>
            <p:cNvPr id="5" name="object 5"/>
            <p:cNvSpPr/>
            <p:nvPr/>
          </p:nvSpPr>
          <p:spPr>
            <a:xfrm>
              <a:off x="6940550" y="2927350"/>
              <a:ext cx="0" cy="3352800"/>
            </a:xfrm>
            <a:custGeom>
              <a:avLst/>
              <a:gdLst/>
              <a:ahLst/>
              <a:cxnLst/>
              <a:rect l="l" t="t" r="r" b="b"/>
              <a:pathLst>
                <a:path h="3352800">
                  <a:moveTo>
                    <a:pt x="0" y="0"/>
                  </a:moveTo>
                  <a:lnTo>
                    <a:pt x="0" y="3352800"/>
                  </a:lnTo>
                </a:path>
              </a:pathLst>
            </a:custGeom>
            <a:ln w="12700">
              <a:solidFill>
                <a:srgbClr val="595959"/>
              </a:solidFill>
            </a:ln>
          </p:spPr>
          <p:txBody>
            <a:bodyPr wrap="square" lIns="0" tIns="0" rIns="0" bIns="0" rtlCol="0"/>
            <a:lstStyle/>
            <a:p>
              <a:endParaRPr/>
            </a:p>
          </p:txBody>
        </p:sp>
        <p:sp>
          <p:nvSpPr>
            <p:cNvPr id="6" name="object 6"/>
            <p:cNvSpPr/>
            <p:nvPr/>
          </p:nvSpPr>
          <p:spPr>
            <a:xfrm>
              <a:off x="1936749" y="6280150"/>
              <a:ext cx="5003800" cy="0"/>
            </a:xfrm>
            <a:custGeom>
              <a:avLst/>
              <a:gdLst/>
              <a:ahLst/>
              <a:cxnLst/>
              <a:rect l="l" t="t" r="r" b="b"/>
              <a:pathLst>
                <a:path w="5003800">
                  <a:moveTo>
                    <a:pt x="5003800" y="0"/>
                  </a:moveTo>
                  <a:lnTo>
                    <a:pt x="0" y="1"/>
                  </a:lnTo>
                </a:path>
              </a:pathLst>
            </a:custGeom>
            <a:ln w="12700">
              <a:solidFill>
                <a:srgbClr val="595959"/>
              </a:solidFill>
            </a:ln>
          </p:spPr>
          <p:txBody>
            <a:bodyPr wrap="square" lIns="0" tIns="0" rIns="0" bIns="0" rtlCol="0"/>
            <a:lstStyle/>
            <a:p>
              <a:endParaRPr/>
            </a:p>
          </p:txBody>
        </p:sp>
        <p:sp>
          <p:nvSpPr>
            <p:cNvPr id="7" name="object 7"/>
            <p:cNvSpPr/>
            <p:nvPr/>
          </p:nvSpPr>
          <p:spPr>
            <a:xfrm>
              <a:off x="1962150" y="3257550"/>
              <a:ext cx="4318000" cy="0"/>
            </a:xfrm>
            <a:custGeom>
              <a:avLst/>
              <a:gdLst/>
              <a:ahLst/>
              <a:cxnLst/>
              <a:rect l="l" t="t" r="r" b="b"/>
              <a:pathLst>
                <a:path w="4318000">
                  <a:moveTo>
                    <a:pt x="0" y="0"/>
                  </a:moveTo>
                  <a:lnTo>
                    <a:pt x="4318000" y="1"/>
                  </a:lnTo>
                </a:path>
              </a:pathLst>
            </a:custGeom>
            <a:ln w="12700">
              <a:solidFill>
                <a:srgbClr val="595959"/>
              </a:solidFill>
            </a:ln>
          </p:spPr>
          <p:txBody>
            <a:bodyPr wrap="square" lIns="0" tIns="0" rIns="0" bIns="0" rtlCol="0"/>
            <a:lstStyle/>
            <a:p>
              <a:endParaRPr/>
            </a:p>
          </p:txBody>
        </p:sp>
        <p:sp>
          <p:nvSpPr>
            <p:cNvPr id="8" name="object 8"/>
            <p:cNvSpPr/>
            <p:nvPr/>
          </p:nvSpPr>
          <p:spPr>
            <a:xfrm>
              <a:off x="6280150" y="3244850"/>
              <a:ext cx="0" cy="2743200"/>
            </a:xfrm>
            <a:custGeom>
              <a:avLst/>
              <a:gdLst/>
              <a:ahLst/>
              <a:cxnLst/>
              <a:rect l="l" t="t" r="r" b="b"/>
              <a:pathLst>
                <a:path h="2743200">
                  <a:moveTo>
                    <a:pt x="0" y="0"/>
                  </a:moveTo>
                  <a:lnTo>
                    <a:pt x="1" y="2743200"/>
                  </a:lnTo>
                </a:path>
              </a:pathLst>
            </a:custGeom>
            <a:ln w="12700">
              <a:solidFill>
                <a:srgbClr val="595959"/>
              </a:solidFill>
            </a:ln>
          </p:spPr>
          <p:txBody>
            <a:bodyPr wrap="square" lIns="0" tIns="0" rIns="0" bIns="0" rtlCol="0"/>
            <a:lstStyle/>
            <a:p>
              <a:endParaRPr/>
            </a:p>
          </p:txBody>
        </p:sp>
        <p:sp>
          <p:nvSpPr>
            <p:cNvPr id="9" name="object 9"/>
            <p:cNvSpPr/>
            <p:nvPr/>
          </p:nvSpPr>
          <p:spPr>
            <a:xfrm>
              <a:off x="1949449" y="5988050"/>
              <a:ext cx="4356100" cy="0"/>
            </a:xfrm>
            <a:custGeom>
              <a:avLst/>
              <a:gdLst/>
              <a:ahLst/>
              <a:cxnLst/>
              <a:rect l="l" t="t" r="r" b="b"/>
              <a:pathLst>
                <a:path w="4356100">
                  <a:moveTo>
                    <a:pt x="4356100" y="0"/>
                  </a:moveTo>
                  <a:lnTo>
                    <a:pt x="0" y="0"/>
                  </a:lnTo>
                </a:path>
              </a:pathLst>
            </a:custGeom>
            <a:ln w="12700">
              <a:solidFill>
                <a:srgbClr val="595959"/>
              </a:solidFill>
            </a:ln>
          </p:spPr>
          <p:txBody>
            <a:bodyPr wrap="square" lIns="0" tIns="0" rIns="0" bIns="0" rtlCol="0"/>
            <a:lstStyle/>
            <a:p>
              <a:endParaRPr/>
            </a:p>
          </p:txBody>
        </p:sp>
        <p:sp>
          <p:nvSpPr>
            <p:cNvPr id="10" name="object 10"/>
            <p:cNvSpPr/>
            <p:nvPr/>
          </p:nvSpPr>
          <p:spPr>
            <a:xfrm>
              <a:off x="1974850" y="3549650"/>
              <a:ext cx="3657600" cy="0"/>
            </a:xfrm>
            <a:custGeom>
              <a:avLst/>
              <a:gdLst/>
              <a:ahLst/>
              <a:cxnLst/>
              <a:rect l="l" t="t" r="r" b="b"/>
              <a:pathLst>
                <a:path w="3657600">
                  <a:moveTo>
                    <a:pt x="0" y="0"/>
                  </a:moveTo>
                  <a:lnTo>
                    <a:pt x="3657600" y="1"/>
                  </a:lnTo>
                </a:path>
              </a:pathLst>
            </a:custGeom>
            <a:ln w="12700">
              <a:solidFill>
                <a:srgbClr val="595959"/>
              </a:solidFill>
            </a:ln>
          </p:spPr>
          <p:txBody>
            <a:bodyPr wrap="square" lIns="0" tIns="0" rIns="0" bIns="0" rtlCol="0"/>
            <a:lstStyle/>
            <a:p>
              <a:endParaRPr/>
            </a:p>
          </p:txBody>
        </p:sp>
        <p:sp>
          <p:nvSpPr>
            <p:cNvPr id="11" name="object 11"/>
            <p:cNvSpPr/>
            <p:nvPr/>
          </p:nvSpPr>
          <p:spPr>
            <a:xfrm>
              <a:off x="5632450" y="3549650"/>
              <a:ext cx="0" cy="2120900"/>
            </a:xfrm>
            <a:custGeom>
              <a:avLst/>
              <a:gdLst/>
              <a:ahLst/>
              <a:cxnLst/>
              <a:rect l="l" t="t" r="r" b="b"/>
              <a:pathLst>
                <a:path h="2120900">
                  <a:moveTo>
                    <a:pt x="0" y="0"/>
                  </a:moveTo>
                  <a:lnTo>
                    <a:pt x="1" y="2120900"/>
                  </a:lnTo>
                </a:path>
              </a:pathLst>
            </a:custGeom>
            <a:ln w="12700">
              <a:solidFill>
                <a:srgbClr val="595959"/>
              </a:solidFill>
            </a:ln>
          </p:spPr>
          <p:txBody>
            <a:bodyPr wrap="square" lIns="0" tIns="0" rIns="0" bIns="0" rtlCol="0"/>
            <a:lstStyle/>
            <a:p>
              <a:endParaRPr/>
            </a:p>
          </p:txBody>
        </p:sp>
        <p:sp>
          <p:nvSpPr>
            <p:cNvPr id="12" name="object 12"/>
            <p:cNvSpPr/>
            <p:nvPr/>
          </p:nvSpPr>
          <p:spPr>
            <a:xfrm>
              <a:off x="1949449" y="5657850"/>
              <a:ext cx="3695700" cy="0"/>
            </a:xfrm>
            <a:custGeom>
              <a:avLst/>
              <a:gdLst/>
              <a:ahLst/>
              <a:cxnLst/>
              <a:rect l="l" t="t" r="r" b="b"/>
              <a:pathLst>
                <a:path w="3695700">
                  <a:moveTo>
                    <a:pt x="3695700" y="0"/>
                  </a:moveTo>
                  <a:lnTo>
                    <a:pt x="0" y="0"/>
                  </a:lnTo>
                </a:path>
              </a:pathLst>
            </a:custGeom>
            <a:ln w="12700">
              <a:solidFill>
                <a:srgbClr val="595959"/>
              </a:solidFill>
            </a:ln>
          </p:spPr>
          <p:txBody>
            <a:bodyPr wrap="square" lIns="0" tIns="0" rIns="0" bIns="0" rtlCol="0"/>
            <a:lstStyle/>
            <a:p>
              <a:endParaRPr/>
            </a:p>
          </p:txBody>
        </p:sp>
        <p:sp>
          <p:nvSpPr>
            <p:cNvPr id="13" name="object 13"/>
            <p:cNvSpPr/>
            <p:nvPr/>
          </p:nvSpPr>
          <p:spPr>
            <a:xfrm>
              <a:off x="1962150" y="3854450"/>
              <a:ext cx="3009900" cy="0"/>
            </a:xfrm>
            <a:custGeom>
              <a:avLst/>
              <a:gdLst/>
              <a:ahLst/>
              <a:cxnLst/>
              <a:rect l="l" t="t" r="r" b="b"/>
              <a:pathLst>
                <a:path w="3009900">
                  <a:moveTo>
                    <a:pt x="0" y="0"/>
                  </a:moveTo>
                  <a:lnTo>
                    <a:pt x="3009900" y="0"/>
                  </a:lnTo>
                </a:path>
              </a:pathLst>
            </a:custGeom>
            <a:ln w="12700">
              <a:solidFill>
                <a:srgbClr val="595959"/>
              </a:solidFill>
            </a:ln>
          </p:spPr>
          <p:txBody>
            <a:bodyPr wrap="square" lIns="0" tIns="0" rIns="0" bIns="0" rtlCol="0"/>
            <a:lstStyle/>
            <a:p>
              <a:endParaRPr/>
            </a:p>
          </p:txBody>
        </p:sp>
        <p:sp>
          <p:nvSpPr>
            <p:cNvPr id="14" name="object 14"/>
            <p:cNvSpPr/>
            <p:nvPr/>
          </p:nvSpPr>
          <p:spPr>
            <a:xfrm>
              <a:off x="4972050" y="3854450"/>
              <a:ext cx="0" cy="1511300"/>
            </a:xfrm>
            <a:custGeom>
              <a:avLst/>
              <a:gdLst/>
              <a:ahLst/>
              <a:cxnLst/>
              <a:rect l="l" t="t" r="r" b="b"/>
              <a:pathLst>
                <a:path h="1511300">
                  <a:moveTo>
                    <a:pt x="0" y="0"/>
                  </a:moveTo>
                  <a:lnTo>
                    <a:pt x="1" y="1511300"/>
                  </a:lnTo>
                </a:path>
              </a:pathLst>
            </a:custGeom>
            <a:ln w="12700">
              <a:solidFill>
                <a:srgbClr val="595959"/>
              </a:solidFill>
            </a:ln>
          </p:spPr>
          <p:txBody>
            <a:bodyPr wrap="square" lIns="0" tIns="0" rIns="0" bIns="0" rtlCol="0"/>
            <a:lstStyle/>
            <a:p>
              <a:endParaRPr/>
            </a:p>
          </p:txBody>
        </p:sp>
        <p:sp>
          <p:nvSpPr>
            <p:cNvPr id="15" name="object 15"/>
            <p:cNvSpPr/>
            <p:nvPr/>
          </p:nvSpPr>
          <p:spPr>
            <a:xfrm>
              <a:off x="1924050" y="5353050"/>
              <a:ext cx="3048000" cy="0"/>
            </a:xfrm>
            <a:custGeom>
              <a:avLst/>
              <a:gdLst/>
              <a:ahLst/>
              <a:cxnLst/>
              <a:rect l="l" t="t" r="r" b="b"/>
              <a:pathLst>
                <a:path w="3048000">
                  <a:moveTo>
                    <a:pt x="3048000" y="0"/>
                  </a:moveTo>
                  <a:lnTo>
                    <a:pt x="0" y="0"/>
                  </a:lnTo>
                </a:path>
              </a:pathLst>
            </a:custGeom>
            <a:ln w="12700">
              <a:solidFill>
                <a:srgbClr val="595959"/>
              </a:solidFill>
            </a:ln>
          </p:spPr>
          <p:txBody>
            <a:bodyPr wrap="square" lIns="0" tIns="0" rIns="0" bIns="0" rtlCol="0"/>
            <a:lstStyle/>
            <a:p>
              <a:endParaRPr/>
            </a:p>
          </p:txBody>
        </p:sp>
        <p:sp>
          <p:nvSpPr>
            <p:cNvPr id="16" name="object 16"/>
            <p:cNvSpPr/>
            <p:nvPr/>
          </p:nvSpPr>
          <p:spPr>
            <a:xfrm>
              <a:off x="1974850" y="4159250"/>
              <a:ext cx="2336800" cy="0"/>
            </a:xfrm>
            <a:custGeom>
              <a:avLst/>
              <a:gdLst/>
              <a:ahLst/>
              <a:cxnLst/>
              <a:rect l="l" t="t" r="r" b="b"/>
              <a:pathLst>
                <a:path w="2336800">
                  <a:moveTo>
                    <a:pt x="0" y="0"/>
                  </a:moveTo>
                  <a:lnTo>
                    <a:pt x="2336800" y="0"/>
                  </a:lnTo>
                </a:path>
              </a:pathLst>
            </a:custGeom>
            <a:ln w="12700">
              <a:solidFill>
                <a:srgbClr val="595959"/>
              </a:solidFill>
            </a:ln>
          </p:spPr>
          <p:txBody>
            <a:bodyPr wrap="square" lIns="0" tIns="0" rIns="0" bIns="0" rtlCol="0"/>
            <a:lstStyle/>
            <a:p>
              <a:endParaRPr/>
            </a:p>
          </p:txBody>
        </p:sp>
        <p:sp>
          <p:nvSpPr>
            <p:cNvPr id="17" name="object 17"/>
            <p:cNvSpPr/>
            <p:nvPr/>
          </p:nvSpPr>
          <p:spPr>
            <a:xfrm>
              <a:off x="4311650" y="4159250"/>
              <a:ext cx="0" cy="901700"/>
            </a:xfrm>
            <a:custGeom>
              <a:avLst/>
              <a:gdLst/>
              <a:ahLst/>
              <a:cxnLst/>
              <a:rect l="l" t="t" r="r" b="b"/>
              <a:pathLst>
                <a:path h="901700">
                  <a:moveTo>
                    <a:pt x="0" y="0"/>
                  </a:moveTo>
                  <a:lnTo>
                    <a:pt x="1" y="901700"/>
                  </a:lnTo>
                </a:path>
              </a:pathLst>
            </a:custGeom>
            <a:ln w="12700">
              <a:solidFill>
                <a:srgbClr val="595959"/>
              </a:solidFill>
            </a:ln>
          </p:spPr>
          <p:txBody>
            <a:bodyPr wrap="square" lIns="0" tIns="0" rIns="0" bIns="0" rtlCol="0"/>
            <a:lstStyle/>
            <a:p>
              <a:endParaRPr/>
            </a:p>
          </p:txBody>
        </p:sp>
        <p:sp>
          <p:nvSpPr>
            <p:cNvPr id="18" name="object 18"/>
            <p:cNvSpPr/>
            <p:nvPr/>
          </p:nvSpPr>
          <p:spPr>
            <a:xfrm>
              <a:off x="1924050" y="5048250"/>
              <a:ext cx="2400300" cy="0"/>
            </a:xfrm>
            <a:custGeom>
              <a:avLst/>
              <a:gdLst/>
              <a:ahLst/>
              <a:cxnLst/>
              <a:rect l="l" t="t" r="r" b="b"/>
              <a:pathLst>
                <a:path w="2400300">
                  <a:moveTo>
                    <a:pt x="2400300" y="0"/>
                  </a:moveTo>
                  <a:lnTo>
                    <a:pt x="0" y="0"/>
                  </a:lnTo>
                </a:path>
              </a:pathLst>
            </a:custGeom>
            <a:ln w="12700">
              <a:solidFill>
                <a:srgbClr val="595959"/>
              </a:solidFill>
            </a:ln>
          </p:spPr>
          <p:txBody>
            <a:bodyPr wrap="square" lIns="0" tIns="0" rIns="0" bIns="0" rtlCol="0"/>
            <a:lstStyle/>
            <a:p>
              <a:endParaRPr/>
            </a:p>
          </p:txBody>
        </p:sp>
        <p:sp>
          <p:nvSpPr>
            <p:cNvPr id="19" name="object 19"/>
            <p:cNvSpPr/>
            <p:nvPr/>
          </p:nvSpPr>
          <p:spPr>
            <a:xfrm>
              <a:off x="1962150" y="4464050"/>
              <a:ext cx="1701800" cy="0"/>
            </a:xfrm>
            <a:custGeom>
              <a:avLst/>
              <a:gdLst/>
              <a:ahLst/>
              <a:cxnLst/>
              <a:rect l="l" t="t" r="r" b="b"/>
              <a:pathLst>
                <a:path w="1701800">
                  <a:moveTo>
                    <a:pt x="0" y="0"/>
                  </a:moveTo>
                  <a:lnTo>
                    <a:pt x="1701800" y="0"/>
                  </a:lnTo>
                </a:path>
              </a:pathLst>
            </a:custGeom>
            <a:ln w="12700">
              <a:solidFill>
                <a:srgbClr val="595959"/>
              </a:solidFill>
            </a:ln>
          </p:spPr>
          <p:txBody>
            <a:bodyPr wrap="square" lIns="0" tIns="0" rIns="0" bIns="0" rtlCol="0"/>
            <a:lstStyle/>
            <a:p>
              <a:endParaRPr/>
            </a:p>
          </p:txBody>
        </p:sp>
        <p:sp>
          <p:nvSpPr>
            <p:cNvPr id="20" name="object 20"/>
            <p:cNvSpPr/>
            <p:nvPr/>
          </p:nvSpPr>
          <p:spPr>
            <a:xfrm>
              <a:off x="3651250" y="4464050"/>
              <a:ext cx="0" cy="304800"/>
            </a:xfrm>
            <a:custGeom>
              <a:avLst/>
              <a:gdLst/>
              <a:ahLst/>
              <a:cxnLst/>
              <a:rect l="l" t="t" r="r" b="b"/>
              <a:pathLst>
                <a:path h="304800">
                  <a:moveTo>
                    <a:pt x="0" y="0"/>
                  </a:moveTo>
                  <a:lnTo>
                    <a:pt x="1" y="304800"/>
                  </a:lnTo>
                </a:path>
              </a:pathLst>
            </a:custGeom>
            <a:ln w="12700">
              <a:solidFill>
                <a:srgbClr val="595959"/>
              </a:solidFill>
            </a:ln>
          </p:spPr>
          <p:txBody>
            <a:bodyPr wrap="square" lIns="0" tIns="0" rIns="0" bIns="0" rtlCol="0"/>
            <a:lstStyle/>
            <a:p>
              <a:endParaRPr/>
            </a:p>
          </p:txBody>
        </p:sp>
        <p:sp>
          <p:nvSpPr>
            <p:cNvPr id="21" name="object 21"/>
            <p:cNvSpPr/>
            <p:nvPr/>
          </p:nvSpPr>
          <p:spPr>
            <a:xfrm>
              <a:off x="1949450" y="4768850"/>
              <a:ext cx="1714500" cy="0"/>
            </a:xfrm>
            <a:custGeom>
              <a:avLst/>
              <a:gdLst/>
              <a:ahLst/>
              <a:cxnLst/>
              <a:rect l="l" t="t" r="r" b="b"/>
              <a:pathLst>
                <a:path w="1714500">
                  <a:moveTo>
                    <a:pt x="1714500" y="0"/>
                  </a:moveTo>
                  <a:lnTo>
                    <a:pt x="0" y="0"/>
                  </a:lnTo>
                </a:path>
              </a:pathLst>
            </a:custGeom>
            <a:ln w="12700">
              <a:solidFill>
                <a:srgbClr val="595959"/>
              </a:solidFill>
            </a:ln>
          </p:spPr>
          <p:txBody>
            <a:bodyPr wrap="square" lIns="0" tIns="0" rIns="0" bIns="0" rtlCol="0"/>
            <a:lstStyle/>
            <a:p>
              <a:endParaRPr/>
            </a:p>
          </p:txBody>
        </p:sp>
      </p:grpSp>
      <p:sp>
        <p:nvSpPr>
          <p:cNvPr id="22" name="object 22"/>
          <p:cNvSpPr txBox="1"/>
          <p:nvPr/>
        </p:nvSpPr>
        <p:spPr>
          <a:xfrm>
            <a:off x="892555" y="1947736"/>
            <a:ext cx="6526530" cy="277622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POS</a:t>
            </a:r>
            <a:r>
              <a:rPr sz="2200" dirty="0">
                <a:solidFill>
                  <a:srgbClr val="595959"/>
                </a:solidFill>
                <a:latin typeface="Times New Roman"/>
                <a:cs typeface="Times New Roman"/>
              </a:rPr>
              <a:t> </a:t>
            </a:r>
            <a:r>
              <a:rPr sz="2200" spc="-5" dirty="0">
                <a:solidFill>
                  <a:srgbClr val="595959"/>
                </a:solidFill>
                <a:latin typeface="Times New Roman"/>
                <a:cs typeface="Times New Roman"/>
              </a:rPr>
              <a:t>tags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 assigned</a:t>
            </a:r>
            <a:r>
              <a:rPr sz="2200" dirty="0">
                <a:solidFill>
                  <a:srgbClr val="595959"/>
                </a:solidFill>
                <a:latin typeface="Times New Roman"/>
                <a:cs typeface="Times New Roman"/>
              </a:rPr>
              <a:t> to </a:t>
            </a:r>
            <a:r>
              <a:rPr sz="2200" spc="-5" dirty="0">
                <a:solidFill>
                  <a:srgbClr val="595959"/>
                </a:solidFill>
                <a:latin typeface="Times New Roman"/>
                <a:cs typeface="Times New Roman"/>
              </a:rPr>
              <a:t>words </a:t>
            </a:r>
            <a:r>
              <a:rPr sz="2200" dirty="0">
                <a:solidFill>
                  <a:srgbClr val="595959"/>
                </a:solidFill>
                <a:latin typeface="Times New Roman"/>
                <a:cs typeface="Times New Roman"/>
              </a:rPr>
              <a:t>but </a:t>
            </a:r>
            <a:r>
              <a:rPr sz="2200" spc="-5" dirty="0">
                <a:solidFill>
                  <a:srgbClr val="595959"/>
                </a:solidFill>
                <a:latin typeface="Times New Roman"/>
                <a:cs typeface="Times New Roman"/>
              </a:rPr>
              <a:t>may</a:t>
            </a:r>
            <a:r>
              <a:rPr sz="2200" dirty="0">
                <a:solidFill>
                  <a:srgbClr val="595959"/>
                </a:solidFill>
                <a:latin typeface="Times New Roman"/>
                <a:cs typeface="Times New Roman"/>
              </a:rPr>
              <a:t> be</a:t>
            </a:r>
            <a:r>
              <a:rPr sz="2200" spc="-5" dirty="0">
                <a:solidFill>
                  <a:srgbClr val="595959"/>
                </a:solidFill>
                <a:latin typeface="Times New Roman"/>
                <a:cs typeface="Times New Roman"/>
              </a:rPr>
              <a:t> determined</a:t>
            </a:r>
            <a:r>
              <a:rPr sz="2200" dirty="0">
                <a:solidFill>
                  <a:srgbClr val="595959"/>
                </a:solidFill>
                <a:latin typeface="Times New Roman"/>
                <a:cs typeface="Times New Roman"/>
              </a:rPr>
              <a:t> by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adjacent words.</a:t>
            </a:r>
            <a:endParaRPr sz="2200">
              <a:latin typeface="Times New Roman"/>
              <a:cs typeface="Times New Roman"/>
            </a:endParaRPr>
          </a:p>
          <a:p>
            <a:pPr marL="4467225" marR="574040" indent="648970">
              <a:lnSpc>
                <a:spcPct val="134800"/>
              </a:lnSpc>
              <a:spcBef>
                <a:spcPts val="1760"/>
              </a:spcBef>
            </a:pPr>
            <a:r>
              <a:rPr sz="1600" spc="-5" dirty="0">
                <a:solidFill>
                  <a:srgbClr val="0000FF"/>
                </a:solidFill>
                <a:latin typeface="Times New Roman"/>
                <a:cs typeface="Times New Roman"/>
              </a:rPr>
              <a:t>P</a:t>
            </a:r>
            <a:r>
              <a:rPr sz="1600" dirty="0">
                <a:solidFill>
                  <a:srgbClr val="0000FF"/>
                </a:solidFill>
                <a:latin typeface="Times New Roman"/>
                <a:cs typeface="Times New Roman"/>
              </a:rPr>
              <a:t>rag</a:t>
            </a:r>
            <a:r>
              <a:rPr sz="1600" spc="5" dirty="0">
                <a:solidFill>
                  <a:srgbClr val="0000FF"/>
                </a:solidFill>
                <a:latin typeface="Times New Roman"/>
                <a:cs typeface="Times New Roman"/>
              </a:rPr>
              <a:t>m</a:t>
            </a:r>
            <a:r>
              <a:rPr sz="1600" dirty="0">
                <a:solidFill>
                  <a:srgbClr val="0000FF"/>
                </a:solidFill>
                <a:latin typeface="Times New Roman"/>
                <a:cs typeface="Times New Roman"/>
              </a:rPr>
              <a:t>a</a:t>
            </a:r>
            <a:r>
              <a:rPr sz="1600" spc="5" dirty="0">
                <a:solidFill>
                  <a:srgbClr val="0000FF"/>
                </a:solidFill>
                <a:latin typeface="Times New Roman"/>
                <a:cs typeface="Times New Roman"/>
              </a:rPr>
              <a:t>ti</a:t>
            </a:r>
            <a:r>
              <a:rPr sz="1600" dirty="0">
                <a:solidFill>
                  <a:srgbClr val="0000FF"/>
                </a:solidFill>
                <a:latin typeface="Times New Roman"/>
                <a:cs typeface="Times New Roman"/>
              </a:rPr>
              <a:t>c  </a:t>
            </a:r>
            <a:r>
              <a:rPr sz="1600" spc="-5" dirty="0">
                <a:solidFill>
                  <a:srgbClr val="0000FF"/>
                </a:solidFill>
                <a:latin typeface="Times New Roman"/>
                <a:cs typeface="Times New Roman"/>
              </a:rPr>
              <a:t>Discourse</a:t>
            </a:r>
            <a:endParaRPr sz="1600">
              <a:latin typeface="Times New Roman"/>
              <a:cs typeface="Times New Roman"/>
            </a:endParaRPr>
          </a:p>
          <a:p>
            <a:pPr marL="3884295">
              <a:lnSpc>
                <a:spcPct val="100000"/>
              </a:lnSpc>
              <a:spcBef>
                <a:spcPts val="325"/>
              </a:spcBef>
            </a:pPr>
            <a:r>
              <a:rPr sz="1600" dirty="0">
                <a:solidFill>
                  <a:srgbClr val="0000FF"/>
                </a:solidFill>
                <a:latin typeface="Times New Roman"/>
                <a:cs typeface="Times New Roman"/>
              </a:rPr>
              <a:t>Semantic</a:t>
            </a:r>
            <a:endParaRPr sz="1600">
              <a:latin typeface="Times New Roman"/>
              <a:cs typeface="Times New Roman"/>
            </a:endParaRPr>
          </a:p>
          <a:p>
            <a:pPr marL="2694305" marR="2537460" indent="527050">
              <a:lnSpc>
                <a:spcPct val="125600"/>
              </a:lnSpc>
              <a:spcBef>
                <a:spcPts val="75"/>
              </a:spcBef>
            </a:pPr>
            <a:r>
              <a:rPr sz="1600" spc="-5" dirty="0">
                <a:solidFill>
                  <a:srgbClr val="CC0000"/>
                </a:solidFill>
                <a:latin typeface="Times New Roman"/>
                <a:cs typeface="Times New Roman"/>
              </a:rPr>
              <a:t>S</a:t>
            </a:r>
            <a:r>
              <a:rPr sz="1600" dirty="0">
                <a:solidFill>
                  <a:srgbClr val="CC0000"/>
                </a:solidFill>
                <a:latin typeface="Times New Roman"/>
                <a:cs typeface="Times New Roman"/>
              </a:rPr>
              <a:t>yn</a:t>
            </a:r>
            <a:r>
              <a:rPr sz="1600" spc="5" dirty="0">
                <a:solidFill>
                  <a:srgbClr val="CC0000"/>
                </a:solidFill>
                <a:latin typeface="Times New Roman"/>
                <a:cs typeface="Times New Roman"/>
              </a:rPr>
              <a:t>t</a:t>
            </a:r>
            <a:r>
              <a:rPr sz="1600" dirty="0">
                <a:solidFill>
                  <a:srgbClr val="CC0000"/>
                </a:solidFill>
                <a:latin typeface="Times New Roman"/>
                <a:cs typeface="Times New Roman"/>
              </a:rPr>
              <a:t>ac</a:t>
            </a:r>
            <a:r>
              <a:rPr sz="1600" spc="5" dirty="0">
                <a:solidFill>
                  <a:srgbClr val="CC0000"/>
                </a:solidFill>
                <a:latin typeface="Times New Roman"/>
                <a:cs typeface="Times New Roman"/>
              </a:rPr>
              <a:t>ti</a:t>
            </a:r>
            <a:r>
              <a:rPr sz="1600" dirty="0">
                <a:solidFill>
                  <a:srgbClr val="CC0000"/>
                </a:solidFill>
                <a:latin typeface="Times New Roman"/>
                <a:cs typeface="Times New Roman"/>
              </a:rPr>
              <a:t>c  Lexical</a:t>
            </a:r>
            <a:endParaRPr sz="1600">
              <a:latin typeface="Times New Roman"/>
              <a:cs typeface="Times New Roman"/>
            </a:endParaRPr>
          </a:p>
          <a:p>
            <a:pPr marL="1437640">
              <a:lnSpc>
                <a:spcPct val="100000"/>
              </a:lnSpc>
              <a:spcBef>
                <a:spcPts val="320"/>
              </a:spcBef>
            </a:pPr>
            <a:r>
              <a:rPr sz="1600" dirty="0">
                <a:solidFill>
                  <a:srgbClr val="CC0000"/>
                </a:solidFill>
                <a:latin typeface="Times New Roman"/>
                <a:cs typeface="Times New Roman"/>
              </a:rPr>
              <a:t>Morphological</a:t>
            </a:r>
            <a:endParaRPr sz="1600">
              <a:latin typeface="Times New Roman"/>
              <a:cs typeface="Times New Roman"/>
            </a:endParaRPr>
          </a:p>
        </p:txBody>
      </p:sp>
      <p:sp>
        <p:nvSpPr>
          <p:cNvPr id="23" name="object 23"/>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4" name="object 2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5</a:t>
            </a:fld>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1500" y="825500"/>
            <a:ext cx="0" cy="914400"/>
          </a:xfrm>
          <a:custGeom>
            <a:avLst/>
            <a:gdLst/>
            <a:ahLst/>
            <a:cxnLst/>
            <a:rect l="l" t="t" r="r" b="b"/>
            <a:pathLst>
              <a:path h="914400">
                <a:moveTo>
                  <a:pt x="0" y="914400"/>
                </a:moveTo>
                <a:lnTo>
                  <a:pt x="1" y="0"/>
                </a:lnTo>
              </a:path>
            </a:pathLst>
          </a:custGeom>
          <a:ln w="25400">
            <a:solidFill>
              <a:srgbClr val="EE5612"/>
            </a:solidFill>
          </a:ln>
        </p:spPr>
        <p:txBody>
          <a:bodyPr wrap="square" lIns="0" tIns="0" rIns="0" bIns="0" rtlCol="0"/>
          <a:lstStyle/>
          <a:p>
            <a:endParaRPr/>
          </a:p>
        </p:txBody>
      </p:sp>
      <p:sp>
        <p:nvSpPr>
          <p:cNvPr id="3" name="object 3"/>
          <p:cNvSpPr txBox="1">
            <a:spLocks noGrp="1"/>
          </p:cNvSpPr>
          <p:nvPr>
            <p:ph type="title"/>
          </p:nvPr>
        </p:nvSpPr>
        <p:spPr>
          <a:xfrm>
            <a:off x="846836" y="669544"/>
            <a:ext cx="5208905" cy="1300480"/>
          </a:xfrm>
          <a:prstGeom prst="rect">
            <a:avLst/>
          </a:prstGeom>
        </p:spPr>
        <p:txBody>
          <a:bodyPr vert="horz" wrap="square" lIns="0" tIns="12700" rIns="0" bIns="0" rtlCol="0">
            <a:spAutoFit/>
          </a:bodyPr>
          <a:lstStyle/>
          <a:p>
            <a:pPr marL="12700">
              <a:lnSpc>
                <a:spcPts val="5020"/>
              </a:lnSpc>
              <a:spcBef>
                <a:spcPts val="100"/>
              </a:spcBef>
            </a:pPr>
            <a:r>
              <a:rPr spc="-35" dirty="0"/>
              <a:t>Tag</a:t>
            </a:r>
            <a:r>
              <a:rPr spc="105" dirty="0"/>
              <a:t> </a:t>
            </a:r>
            <a:r>
              <a:rPr spc="70" dirty="0"/>
              <a:t>Transition</a:t>
            </a:r>
          </a:p>
          <a:p>
            <a:pPr marL="12700">
              <a:lnSpc>
                <a:spcPts val="5020"/>
              </a:lnSpc>
            </a:pPr>
            <a:r>
              <a:rPr spc="85" dirty="0"/>
              <a:t>Probabilities</a:t>
            </a:r>
            <a:r>
              <a:rPr spc="155" dirty="0"/>
              <a:t> </a:t>
            </a:r>
            <a:r>
              <a:rPr spc="65" dirty="0"/>
              <a:t>for</a:t>
            </a:r>
            <a:r>
              <a:rPr spc="165" dirty="0"/>
              <a:t> </a:t>
            </a:r>
            <a:r>
              <a:rPr spc="100" dirty="0"/>
              <a:t>HMM</a:t>
            </a:r>
          </a:p>
        </p:txBody>
      </p:sp>
      <p:pic>
        <p:nvPicPr>
          <p:cNvPr id="4" name="object 4"/>
          <p:cNvPicPr/>
          <p:nvPr/>
        </p:nvPicPr>
        <p:blipFill>
          <a:blip r:embed="rId2" cstate="print"/>
          <a:stretch>
            <a:fillRect/>
          </a:stretch>
        </p:blipFill>
        <p:spPr>
          <a:xfrm>
            <a:off x="1612900" y="3060753"/>
            <a:ext cx="7427829" cy="3696669"/>
          </a:xfrm>
          <a:prstGeom prst="rect">
            <a:avLst/>
          </a:prstGeom>
        </p:spPr>
      </p:pic>
      <p:sp>
        <p:nvSpPr>
          <p:cNvPr id="5" name="object 5"/>
          <p:cNvSpPr txBox="1"/>
          <p:nvPr/>
        </p:nvSpPr>
        <p:spPr>
          <a:xfrm>
            <a:off x="6824334" y="4717891"/>
            <a:ext cx="622300" cy="299720"/>
          </a:xfrm>
          <a:prstGeom prst="rect">
            <a:avLst/>
          </a:prstGeom>
        </p:spPr>
        <p:txBody>
          <a:bodyPr vert="horz" wrap="square" lIns="0" tIns="12700" rIns="0" bIns="0" rtlCol="0">
            <a:spAutoFit/>
          </a:bodyPr>
          <a:lstStyle/>
          <a:p>
            <a:pPr marL="38100">
              <a:lnSpc>
                <a:spcPct val="100000"/>
              </a:lnSpc>
              <a:spcBef>
                <a:spcPts val="100"/>
              </a:spcBef>
            </a:pPr>
            <a:r>
              <a:rPr sz="1800" spc="-5" dirty="0">
                <a:solidFill>
                  <a:srgbClr val="FFFFFF"/>
                </a:solidFill>
                <a:latin typeface="Times New Roman"/>
                <a:cs typeface="Times New Roman"/>
              </a:rPr>
              <a:t>END</a:t>
            </a:r>
            <a:r>
              <a:rPr sz="1800" spc="-7" baseline="-13888" dirty="0">
                <a:solidFill>
                  <a:srgbClr val="FFFFFF"/>
                </a:solidFill>
                <a:latin typeface="Times New Roman"/>
                <a:cs typeface="Times New Roman"/>
              </a:rPr>
              <a:t>4</a:t>
            </a:r>
            <a:endParaRPr sz="1800" baseline="-13888">
              <a:latin typeface="Times New Roman"/>
              <a:cs typeface="Times New Roman"/>
            </a:endParaRPr>
          </a:p>
        </p:txBody>
      </p:sp>
      <p:sp>
        <p:nvSpPr>
          <p:cNvPr id="22" name="object 22"/>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3" name="object 23"/>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3</a:t>
            </a:r>
            <a:endParaRPr sz="800">
              <a:latin typeface="Times New Roman"/>
              <a:cs typeface="Times New Roman"/>
            </a:endParaRPr>
          </a:p>
        </p:txBody>
      </p:sp>
      <p:sp>
        <p:nvSpPr>
          <p:cNvPr id="6" name="object 6"/>
          <p:cNvSpPr txBox="1"/>
          <p:nvPr/>
        </p:nvSpPr>
        <p:spPr>
          <a:xfrm>
            <a:off x="1716876" y="4717891"/>
            <a:ext cx="584200" cy="299720"/>
          </a:xfrm>
          <a:prstGeom prst="rect">
            <a:avLst/>
          </a:prstGeom>
        </p:spPr>
        <p:txBody>
          <a:bodyPr vert="horz" wrap="square" lIns="0" tIns="12700" rIns="0" bIns="0" rtlCol="0">
            <a:spAutoFit/>
          </a:bodyPr>
          <a:lstStyle/>
          <a:p>
            <a:pPr marL="38100">
              <a:lnSpc>
                <a:spcPct val="100000"/>
              </a:lnSpc>
              <a:spcBef>
                <a:spcPts val="100"/>
              </a:spcBef>
            </a:pPr>
            <a:r>
              <a:rPr sz="1800" spc="-5" dirty="0">
                <a:solidFill>
                  <a:srgbClr val="FFFFFF"/>
                </a:solidFill>
                <a:latin typeface="Times New Roman"/>
                <a:cs typeface="Times New Roman"/>
              </a:rPr>
              <a:t>Start</a:t>
            </a:r>
            <a:r>
              <a:rPr sz="1800" spc="-7" baseline="-13888" dirty="0">
                <a:solidFill>
                  <a:srgbClr val="FFFFFF"/>
                </a:solidFill>
                <a:latin typeface="Times New Roman"/>
                <a:cs typeface="Times New Roman"/>
              </a:rPr>
              <a:t>0</a:t>
            </a:r>
            <a:endParaRPr sz="1800" baseline="-13888">
              <a:latin typeface="Times New Roman"/>
              <a:cs typeface="Times New Roman"/>
            </a:endParaRPr>
          </a:p>
        </p:txBody>
      </p:sp>
      <p:sp>
        <p:nvSpPr>
          <p:cNvPr id="7" name="object 7"/>
          <p:cNvSpPr txBox="1"/>
          <p:nvPr/>
        </p:nvSpPr>
        <p:spPr>
          <a:xfrm>
            <a:off x="5353456" y="5684537"/>
            <a:ext cx="482600" cy="299720"/>
          </a:xfrm>
          <a:prstGeom prst="rect">
            <a:avLst/>
          </a:prstGeom>
        </p:spPr>
        <p:txBody>
          <a:bodyPr vert="horz" wrap="square" lIns="0" tIns="12700" rIns="0" bIns="0" rtlCol="0">
            <a:spAutoFit/>
          </a:bodyPr>
          <a:lstStyle/>
          <a:p>
            <a:pPr marL="38100">
              <a:lnSpc>
                <a:spcPct val="100000"/>
              </a:lnSpc>
              <a:spcBef>
                <a:spcPts val="100"/>
              </a:spcBef>
            </a:pPr>
            <a:r>
              <a:rPr sz="1800" dirty="0">
                <a:solidFill>
                  <a:srgbClr val="FFFFFF"/>
                </a:solidFill>
                <a:latin typeface="Times New Roman"/>
                <a:cs typeface="Times New Roman"/>
              </a:rPr>
              <a:t>NN</a:t>
            </a:r>
            <a:r>
              <a:rPr sz="1800" baseline="-13888" dirty="0">
                <a:solidFill>
                  <a:srgbClr val="FFFFFF"/>
                </a:solidFill>
                <a:latin typeface="Times New Roman"/>
                <a:cs typeface="Times New Roman"/>
              </a:rPr>
              <a:t>3</a:t>
            </a:r>
            <a:endParaRPr sz="1800" baseline="-13888">
              <a:latin typeface="Times New Roman"/>
              <a:cs typeface="Times New Roman"/>
            </a:endParaRPr>
          </a:p>
        </p:txBody>
      </p:sp>
      <p:sp>
        <p:nvSpPr>
          <p:cNvPr id="8" name="object 8"/>
          <p:cNvSpPr txBox="1"/>
          <p:nvPr/>
        </p:nvSpPr>
        <p:spPr>
          <a:xfrm>
            <a:off x="3318662" y="5716435"/>
            <a:ext cx="469900" cy="299720"/>
          </a:xfrm>
          <a:prstGeom prst="rect">
            <a:avLst/>
          </a:prstGeom>
        </p:spPr>
        <p:txBody>
          <a:bodyPr vert="horz" wrap="square" lIns="0" tIns="12700" rIns="0" bIns="0" rtlCol="0">
            <a:spAutoFit/>
          </a:bodyPr>
          <a:lstStyle/>
          <a:p>
            <a:pPr marL="38100">
              <a:lnSpc>
                <a:spcPct val="100000"/>
              </a:lnSpc>
              <a:spcBef>
                <a:spcPts val="100"/>
              </a:spcBef>
            </a:pPr>
            <a:r>
              <a:rPr sz="1800" spc="-5" dirty="0">
                <a:solidFill>
                  <a:srgbClr val="FFFFFF"/>
                </a:solidFill>
                <a:latin typeface="Times New Roman"/>
                <a:cs typeface="Times New Roman"/>
              </a:rPr>
              <a:t>VB</a:t>
            </a:r>
            <a:r>
              <a:rPr sz="1800" spc="-7" baseline="-13888" dirty="0">
                <a:solidFill>
                  <a:srgbClr val="FFFFFF"/>
                </a:solidFill>
                <a:latin typeface="Times New Roman"/>
                <a:cs typeface="Times New Roman"/>
              </a:rPr>
              <a:t>1</a:t>
            </a:r>
            <a:endParaRPr sz="1800" baseline="-13888">
              <a:latin typeface="Times New Roman"/>
              <a:cs typeface="Times New Roman"/>
            </a:endParaRPr>
          </a:p>
        </p:txBody>
      </p:sp>
      <p:sp>
        <p:nvSpPr>
          <p:cNvPr id="9" name="object 9"/>
          <p:cNvSpPr txBox="1"/>
          <p:nvPr/>
        </p:nvSpPr>
        <p:spPr>
          <a:xfrm>
            <a:off x="4243851" y="3658110"/>
            <a:ext cx="453390" cy="299720"/>
          </a:xfrm>
          <a:prstGeom prst="rect">
            <a:avLst/>
          </a:prstGeom>
        </p:spPr>
        <p:txBody>
          <a:bodyPr vert="horz" wrap="square" lIns="0" tIns="12700" rIns="0" bIns="0" rtlCol="0">
            <a:spAutoFit/>
          </a:bodyPr>
          <a:lstStyle/>
          <a:p>
            <a:pPr marL="38100">
              <a:lnSpc>
                <a:spcPct val="100000"/>
              </a:lnSpc>
              <a:spcBef>
                <a:spcPts val="100"/>
              </a:spcBef>
            </a:pPr>
            <a:r>
              <a:rPr sz="1800" spc="-15" dirty="0">
                <a:solidFill>
                  <a:srgbClr val="FFFFFF"/>
                </a:solidFill>
                <a:latin typeface="Times New Roman"/>
                <a:cs typeface="Times New Roman"/>
              </a:rPr>
              <a:t>TO</a:t>
            </a:r>
            <a:r>
              <a:rPr sz="1800" spc="-22" baseline="-13888" dirty="0">
                <a:solidFill>
                  <a:srgbClr val="FFFFFF"/>
                </a:solidFill>
                <a:latin typeface="Times New Roman"/>
                <a:cs typeface="Times New Roman"/>
              </a:rPr>
              <a:t>2</a:t>
            </a:r>
            <a:endParaRPr sz="1800" baseline="-13888">
              <a:latin typeface="Times New Roman"/>
              <a:cs typeface="Times New Roman"/>
            </a:endParaRPr>
          </a:p>
        </p:txBody>
      </p:sp>
      <p:sp>
        <p:nvSpPr>
          <p:cNvPr id="10" name="object 10"/>
          <p:cNvSpPr txBox="1"/>
          <p:nvPr/>
        </p:nvSpPr>
        <p:spPr>
          <a:xfrm>
            <a:off x="879855" y="2153921"/>
            <a:ext cx="6978650" cy="942975"/>
          </a:xfrm>
          <a:prstGeom prst="rect">
            <a:avLst/>
          </a:prstGeom>
        </p:spPr>
        <p:txBody>
          <a:bodyPr vert="horz" wrap="square" lIns="0" tIns="6985" rIns="0" bIns="0" rtlCol="0">
            <a:spAutoFit/>
          </a:bodyPr>
          <a:lstStyle/>
          <a:p>
            <a:pPr marL="25400" marR="17780">
              <a:lnSpc>
                <a:spcPct val="101899"/>
              </a:lnSpc>
              <a:spcBef>
                <a:spcPts val="55"/>
              </a:spcBef>
            </a:pPr>
            <a:r>
              <a:rPr sz="1800" dirty="0">
                <a:solidFill>
                  <a:srgbClr val="595959"/>
                </a:solidFill>
                <a:latin typeface="Times New Roman"/>
                <a:cs typeface="Times New Roman"/>
              </a:rPr>
              <a:t>The </a:t>
            </a:r>
            <a:r>
              <a:rPr sz="1800" spc="-5" dirty="0">
                <a:solidFill>
                  <a:srgbClr val="595959"/>
                </a:solidFill>
                <a:latin typeface="Times New Roman"/>
                <a:cs typeface="Times New Roman"/>
              </a:rPr>
              <a:t>HMM</a:t>
            </a:r>
            <a:r>
              <a:rPr sz="1800" dirty="0">
                <a:solidFill>
                  <a:srgbClr val="595959"/>
                </a:solidFill>
                <a:latin typeface="Times New Roman"/>
                <a:cs typeface="Times New Roman"/>
              </a:rPr>
              <a:t> </a:t>
            </a:r>
            <a:r>
              <a:rPr sz="1800" spc="-5" dirty="0">
                <a:solidFill>
                  <a:srgbClr val="595959"/>
                </a:solidFill>
                <a:latin typeface="Times New Roman"/>
                <a:cs typeface="Times New Roman"/>
              </a:rPr>
              <a:t>hidden</a:t>
            </a:r>
            <a:r>
              <a:rPr sz="1800" dirty="0">
                <a:solidFill>
                  <a:srgbClr val="595959"/>
                </a:solidFill>
                <a:latin typeface="Times New Roman"/>
                <a:cs typeface="Times New Roman"/>
              </a:rPr>
              <a:t> </a:t>
            </a:r>
            <a:r>
              <a:rPr sz="1800" spc="-5" dirty="0">
                <a:solidFill>
                  <a:srgbClr val="595959"/>
                </a:solidFill>
                <a:latin typeface="Times New Roman"/>
                <a:cs typeface="Times New Roman"/>
              </a:rPr>
              <a:t>states,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POS</a:t>
            </a:r>
            <a:r>
              <a:rPr sz="1800" dirty="0">
                <a:solidFill>
                  <a:srgbClr val="595959"/>
                </a:solidFill>
                <a:latin typeface="Times New Roman"/>
                <a:cs typeface="Times New Roman"/>
              </a:rPr>
              <a:t> </a:t>
            </a:r>
            <a:r>
              <a:rPr sz="1800" spc="-5" dirty="0">
                <a:solidFill>
                  <a:srgbClr val="595959"/>
                </a:solidFill>
                <a:latin typeface="Times New Roman"/>
                <a:cs typeface="Times New Roman"/>
              </a:rPr>
              <a:t>tags,</a:t>
            </a:r>
            <a:r>
              <a:rPr sz="1800" dirty="0">
                <a:solidFill>
                  <a:srgbClr val="595959"/>
                </a:solidFill>
                <a:latin typeface="Times New Roman"/>
                <a:cs typeface="Times New Roman"/>
              </a:rPr>
              <a:t> can</a:t>
            </a:r>
            <a:r>
              <a:rPr sz="1800" spc="5" dirty="0">
                <a:solidFill>
                  <a:srgbClr val="595959"/>
                </a:solidFill>
                <a:latin typeface="Times New Roman"/>
                <a:cs typeface="Times New Roman"/>
              </a:rPr>
              <a:t> </a:t>
            </a:r>
            <a:r>
              <a:rPr sz="1800" dirty="0">
                <a:solidFill>
                  <a:srgbClr val="595959"/>
                </a:solidFill>
                <a:latin typeface="Times New Roman"/>
                <a:cs typeface="Times New Roman"/>
              </a:rPr>
              <a:t>be </a:t>
            </a:r>
            <a:r>
              <a:rPr sz="1800" spc="-5" dirty="0">
                <a:solidFill>
                  <a:srgbClr val="595959"/>
                </a:solidFill>
                <a:latin typeface="Times New Roman"/>
                <a:cs typeface="Times New Roman"/>
              </a:rPr>
              <a:t>represented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dirty="0">
                <a:solidFill>
                  <a:srgbClr val="595959"/>
                </a:solidFill>
                <a:latin typeface="Times New Roman"/>
                <a:cs typeface="Times New Roman"/>
              </a:rPr>
              <a:t>graph where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edges</a:t>
            </a:r>
            <a:r>
              <a:rPr sz="1800" spc="-5" dirty="0">
                <a:solidFill>
                  <a:srgbClr val="595959"/>
                </a:solidFill>
                <a:latin typeface="Times New Roman"/>
                <a:cs typeface="Times New Roman"/>
              </a:rPr>
              <a:t> </a:t>
            </a:r>
            <a:r>
              <a:rPr sz="1800" dirty="0">
                <a:solidFill>
                  <a:srgbClr val="595959"/>
                </a:solidFill>
                <a:latin typeface="Times New Roman"/>
                <a:cs typeface="Times New Roman"/>
              </a:rPr>
              <a:t>are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transition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probabilities between</a:t>
            </a:r>
            <a:r>
              <a:rPr sz="1800" dirty="0">
                <a:solidFill>
                  <a:srgbClr val="595959"/>
                </a:solidFill>
                <a:latin typeface="Times New Roman"/>
                <a:cs typeface="Times New Roman"/>
              </a:rPr>
              <a:t> </a:t>
            </a:r>
            <a:r>
              <a:rPr sz="1800" spc="-5" dirty="0">
                <a:solidFill>
                  <a:srgbClr val="595959"/>
                </a:solidFill>
                <a:latin typeface="Times New Roman"/>
                <a:cs typeface="Times New Roman"/>
              </a:rPr>
              <a:t>POS tags.</a:t>
            </a:r>
            <a:endParaRPr sz="1800">
              <a:latin typeface="Times New Roman"/>
              <a:cs typeface="Times New Roman"/>
            </a:endParaRPr>
          </a:p>
          <a:p>
            <a:pPr marL="3500754">
              <a:lnSpc>
                <a:spcPct val="100000"/>
              </a:lnSpc>
              <a:spcBef>
                <a:spcPts val="705"/>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22</a:t>
            </a:r>
            <a:endParaRPr sz="1200">
              <a:latin typeface="Times New Roman"/>
              <a:cs typeface="Times New Roman"/>
            </a:endParaRPr>
          </a:p>
        </p:txBody>
      </p:sp>
      <p:sp>
        <p:nvSpPr>
          <p:cNvPr id="11" name="object 11"/>
          <p:cNvSpPr txBox="1"/>
          <p:nvPr/>
        </p:nvSpPr>
        <p:spPr>
          <a:xfrm>
            <a:off x="2848237" y="3986944"/>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02</a:t>
            </a:r>
            <a:endParaRPr sz="1200">
              <a:latin typeface="Times New Roman"/>
              <a:cs typeface="Times New Roman"/>
            </a:endParaRPr>
          </a:p>
        </p:txBody>
      </p:sp>
      <p:sp>
        <p:nvSpPr>
          <p:cNvPr id="12" name="object 12"/>
          <p:cNvSpPr txBox="1"/>
          <p:nvPr/>
        </p:nvSpPr>
        <p:spPr>
          <a:xfrm>
            <a:off x="2365414" y="5381700"/>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01</a:t>
            </a:r>
            <a:endParaRPr sz="1200">
              <a:latin typeface="Times New Roman"/>
              <a:cs typeface="Times New Roman"/>
            </a:endParaRPr>
          </a:p>
        </p:txBody>
      </p:sp>
      <p:sp>
        <p:nvSpPr>
          <p:cNvPr id="13" name="object 13"/>
          <p:cNvSpPr txBox="1"/>
          <p:nvPr/>
        </p:nvSpPr>
        <p:spPr>
          <a:xfrm>
            <a:off x="2211666" y="5993881"/>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03</a:t>
            </a:r>
            <a:endParaRPr sz="1200">
              <a:latin typeface="Times New Roman"/>
              <a:cs typeface="Times New Roman"/>
            </a:endParaRPr>
          </a:p>
        </p:txBody>
      </p:sp>
      <p:sp>
        <p:nvSpPr>
          <p:cNvPr id="14" name="object 14"/>
          <p:cNvSpPr txBox="1"/>
          <p:nvPr/>
        </p:nvSpPr>
        <p:spPr>
          <a:xfrm>
            <a:off x="6737188" y="5875404"/>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14</a:t>
            </a:r>
            <a:endParaRPr sz="1200">
              <a:latin typeface="Times New Roman"/>
              <a:cs typeface="Times New Roman"/>
            </a:endParaRPr>
          </a:p>
        </p:txBody>
      </p:sp>
      <p:sp>
        <p:nvSpPr>
          <p:cNvPr id="15" name="object 15"/>
          <p:cNvSpPr txBox="1"/>
          <p:nvPr/>
        </p:nvSpPr>
        <p:spPr>
          <a:xfrm>
            <a:off x="6396883" y="5289668"/>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34</a:t>
            </a:r>
            <a:endParaRPr sz="1200">
              <a:latin typeface="Times New Roman"/>
              <a:cs typeface="Times New Roman"/>
            </a:endParaRPr>
          </a:p>
        </p:txBody>
      </p:sp>
      <p:sp>
        <p:nvSpPr>
          <p:cNvPr id="16" name="object 16"/>
          <p:cNvSpPr txBox="1"/>
          <p:nvPr/>
        </p:nvSpPr>
        <p:spPr>
          <a:xfrm>
            <a:off x="5481810" y="4741527"/>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33</a:t>
            </a:r>
            <a:endParaRPr sz="1200">
              <a:latin typeface="Times New Roman"/>
              <a:cs typeface="Times New Roman"/>
            </a:endParaRPr>
          </a:p>
        </p:txBody>
      </p:sp>
      <p:sp>
        <p:nvSpPr>
          <p:cNvPr id="17" name="object 17"/>
          <p:cNvSpPr txBox="1"/>
          <p:nvPr/>
        </p:nvSpPr>
        <p:spPr>
          <a:xfrm>
            <a:off x="5809669" y="3976804"/>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24</a:t>
            </a:r>
            <a:endParaRPr sz="1200">
              <a:latin typeface="Times New Roman"/>
              <a:cs typeface="Times New Roman"/>
            </a:endParaRPr>
          </a:p>
        </p:txBody>
      </p:sp>
      <p:sp>
        <p:nvSpPr>
          <p:cNvPr id="18" name="object 18"/>
          <p:cNvSpPr txBox="1"/>
          <p:nvPr/>
        </p:nvSpPr>
        <p:spPr>
          <a:xfrm>
            <a:off x="3359292" y="4741527"/>
            <a:ext cx="332105" cy="299720"/>
          </a:xfrm>
          <a:prstGeom prst="rect">
            <a:avLst/>
          </a:prstGeom>
        </p:spPr>
        <p:txBody>
          <a:bodyPr vert="horz" wrap="square" lIns="0" tIns="12700" rIns="0" bIns="0" rtlCol="0">
            <a:spAutoFit/>
          </a:bodyPr>
          <a:lstStyle/>
          <a:p>
            <a:pPr marL="38100">
              <a:lnSpc>
                <a:spcPct val="100000"/>
              </a:lnSpc>
              <a:spcBef>
                <a:spcPts val="100"/>
              </a:spcBef>
            </a:pPr>
            <a:r>
              <a:rPr sz="2700" i="1" spc="-44" baseline="9259" dirty="0">
                <a:solidFill>
                  <a:srgbClr val="595959"/>
                </a:solidFill>
                <a:latin typeface="Times New Roman"/>
                <a:cs typeface="Times New Roman"/>
              </a:rPr>
              <a:t>a</a:t>
            </a:r>
            <a:r>
              <a:rPr sz="1200" spc="-30" dirty="0">
                <a:solidFill>
                  <a:srgbClr val="595959"/>
                </a:solidFill>
                <a:latin typeface="Times New Roman"/>
                <a:cs typeface="Times New Roman"/>
              </a:rPr>
              <a:t>11</a:t>
            </a:r>
            <a:endParaRPr sz="1200">
              <a:latin typeface="Times New Roman"/>
              <a:cs typeface="Times New Roman"/>
            </a:endParaRPr>
          </a:p>
        </p:txBody>
      </p:sp>
      <p:sp>
        <p:nvSpPr>
          <p:cNvPr id="19" name="object 19"/>
          <p:cNvSpPr txBox="1"/>
          <p:nvPr/>
        </p:nvSpPr>
        <p:spPr>
          <a:xfrm>
            <a:off x="3705505" y="4327212"/>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12</a:t>
            </a:r>
            <a:endParaRPr sz="1200">
              <a:latin typeface="Times New Roman"/>
              <a:cs typeface="Times New Roman"/>
            </a:endParaRPr>
          </a:p>
        </p:txBody>
      </p:sp>
      <p:sp>
        <p:nvSpPr>
          <p:cNvPr id="20" name="object 20"/>
          <p:cNvSpPr txBox="1"/>
          <p:nvPr/>
        </p:nvSpPr>
        <p:spPr>
          <a:xfrm>
            <a:off x="4297097" y="5027762"/>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21</a:t>
            </a:r>
            <a:endParaRPr sz="1200">
              <a:latin typeface="Times New Roman"/>
              <a:cs typeface="Times New Roman"/>
            </a:endParaRPr>
          </a:p>
        </p:txBody>
      </p:sp>
      <p:sp>
        <p:nvSpPr>
          <p:cNvPr id="21" name="object 21"/>
          <p:cNvSpPr txBox="1"/>
          <p:nvPr/>
        </p:nvSpPr>
        <p:spPr>
          <a:xfrm>
            <a:off x="4752722" y="5341415"/>
            <a:ext cx="342900" cy="299720"/>
          </a:xfrm>
          <a:prstGeom prst="rect">
            <a:avLst/>
          </a:prstGeom>
        </p:spPr>
        <p:txBody>
          <a:bodyPr vert="horz" wrap="square" lIns="0" tIns="12700" rIns="0" bIns="0" rtlCol="0">
            <a:spAutoFit/>
          </a:bodyPr>
          <a:lstStyle/>
          <a:p>
            <a:pPr marL="38100">
              <a:lnSpc>
                <a:spcPct val="100000"/>
              </a:lnSpc>
              <a:spcBef>
                <a:spcPts val="100"/>
              </a:spcBef>
            </a:pPr>
            <a:r>
              <a:rPr sz="2700" i="1" baseline="9259" dirty="0">
                <a:solidFill>
                  <a:srgbClr val="595959"/>
                </a:solidFill>
                <a:latin typeface="Times New Roman"/>
                <a:cs typeface="Times New Roman"/>
              </a:rPr>
              <a:t>a</a:t>
            </a:r>
            <a:r>
              <a:rPr sz="1200" dirty="0">
                <a:solidFill>
                  <a:srgbClr val="595959"/>
                </a:solidFill>
                <a:latin typeface="Times New Roman"/>
                <a:cs typeface="Times New Roman"/>
              </a:rPr>
              <a:t>13</a:t>
            </a:r>
            <a:endParaRPr sz="120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395720" cy="665480"/>
          </a:xfrm>
          <a:prstGeom prst="rect">
            <a:avLst/>
          </a:prstGeom>
        </p:spPr>
        <p:txBody>
          <a:bodyPr vert="horz" wrap="square" lIns="0" tIns="12700" rIns="0" bIns="0" rtlCol="0">
            <a:spAutoFit/>
          </a:bodyPr>
          <a:lstStyle/>
          <a:p>
            <a:pPr marL="12700">
              <a:lnSpc>
                <a:spcPct val="100000"/>
              </a:lnSpc>
              <a:spcBef>
                <a:spcPts val="100"/>
              </a:spcBef>
            </a:pPr>
            <a:r>
              <a:rPr spc="-10" dirty="0"/>
              <a:t>Word</a:t>
            </a:r>
            <a:r>
              <a:rPr spc="180" dirty="0"/>
              <a:t> </a:t>
            </a:r>
            <a:r>
              <a:rPr spc="85" dirty="0"/>
              <a:t>Likelihoods</a:t>
            </a:r>
            <a:r>
              <a:rPr spc="180" dirty="0"/>
              <a:t> </a:t>
            </a:r>
            <a:r>
              <a:rPr spc="65" dirty="0"/>
              <a:t>for</a:t>
            </a:r>
            <a:r>
              <a:rPr spc="180" dirty="0"/>
              <a:t> </a:t>
            </a:r>
            <a:r>
              <a:rPr spc="65" dirty="0"/>
              <a:t>HMM</a:t>
            </a:r>
          </a:p>
        </p:txBody>
      </p:sp>
      <p:sp>
        <p:nvSpPr>
          <p:cNvPr id="3" name="object 3"/>
          <p:cNvSpPr txBox="1"/>
          <p:nvPr/>
        </p:nvSpPr>
        <p:spPr>
          <a:xfrm>
            <a:off x="892555" y="2065020"/>
            <a:ext cx="5466080" cy="360680"/>
          </a:xfrm>
          <a:prstGeom prst="rect">
            <a:avLst/>
          </a:prstGeom>
        </p:spPr>
        <p:txBody>
          <a:bodyPr vert="horz" wrap="square" lIns="0" tIns="12700" rIns="0" bIns="0" rtlCol="0">
            <a:spAutoFit/>
          </a:bodyPr>
          <a:lstStyle/>
          <a:p>
            <a:pPr marL="12700">
              <a:lnSpc>
                <a:spcPct val="100000"/>
              </a:lnSpc>
              <a:spcBef>
                <a:spcPts val="100"/>
              </a:spcBef>
            </a:pPr>
            <a:r>
              <a:rPr sz="2200" dirty="0">
                <a:solidFill>
                  <a:srgbClr val="595959"/>
                </a:solidFill>
                <a:latin typeface="Times New Roman"/>
                <a:cs typeface="Times New Roman"/>
              </a:rPr>
              <a:t>For </a:t>
            </a:r>
            <a:r>
              <a:rPr sz="2200" spc="-5" dirty="0">
                <a:solidFill>
                  <a:srgbClr val="595959"/>
                </a:solidFill>
                <a:latin typeface="Times New Roman"/>
                <a:cs typeface="Times New Roman"/>
              </a:rPr>
              <a:t>each</a:t>
            </a:r>
            <a:r>
              <a:rPr sz="2200" dirty="0">
                <a:solidFill>
                  <a:srgbClr val="595959"/>
                </a:solidFill>
                <a:latin typeface="Times New Roman"/>
                <a:cs typeface="Times New Roman"/>
              </a:rPr>
              <a:t> </a:t>
            </a:r>
            <a:r>
              <a:rPr sz="2200" spc="-5" dirty="0">
                <a:solidFill>
                  <a:srgbClr val="595959"/>
                </a:solidFill>
                <a:latin typeface="Times New Roman"/>
                <a:cs typeface="Times New Roman"/>
              </a:rPr>
              <a:t>POS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tag,</a:t>
            </a:r>
            <a:r>
              <a:rPr sz="2200" dirty="0">
                <a:solidFill>
                  <a:srgbClr val="595959"/>
                </a:solidFill>
                <a:latin typeface="Times New Roman"/>
                <a:cs typeface="Times New Roman"/>
              </a:rPr>
              <a:t> give </a:t>
            </a:r>
            <a:r>
              <a:rPr sz="2200" spc="-5"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a:t>
            </a:r>
            <a:r>
              <a:rPr sz="2200" spc="-5" dirty="0">
                <a:solidFill>
                  <a:srgbClr val="595959"/>
                </a:solidFill>
                <a:latin typeface="Times New Roman"/>
                <a:cs typeface="Times New Roman"/>
              </a:rPr>
              <a:t>probabilities.</a:t>
            </a:r>
            <a:endParaRPr sz="2200">
              <a:latin typeface="Times New Roman"/>
              <a:cs typeface="Times New Roman"/>
            </a:endParaRPr>
          </a:p>
        </p:txBody>
      </p:sp>
      <p:sp>
        <p:nvSpPr>
          <p:cNvPr id="4" name="object 4"/>
          <p:cNvSpPr/>
          <p:nvPr/>
        </p:nvSpPr>
        <p:spPr>
          <a:xfrm>
            <a:off x="6731000" y="3556000"/>
            <a:ext cx="469900" cy="482600"/>
          </a:xfrm>
          <a:custGeom>
            <a:avLst/>
            <a:gdLst/>
            <a:ahLst/>
            <a:cxnLst/>
            <a:rect l="l" t="t" r="r" b="b"/>
            <a:pathLst>
              <a:path w="469900" h="482600">
                <a:moveTo>
                  <a:pt x="234950" y="0"/>
                </a:moveTo>
                <a:lnTo>
                  <a:pt x="187599" y="4902"/>
                </a:lnTo>
                <a:lnTo>
                  <a:pt x="143496" y="18962"/>
                </a:lnTo>
                <a:lnTo>
                  <a:pt x="103587" y="41210"/>
                </a:lnTo>
                <a:lnTo>
                  <a:pt x="68815" y="70675"/>
                </a:lnTo>
                <a:lnTo>
                  <a:pt x="40125" y="106386"/>
                </a:lnTo>
                <a:lnTo>
                  <a:pt x="18463" y="147375"/>
                </a:lnTo>
                <a:lnTo>
                  <a:pt x="4773" y="192669"/>
                </a:lnTo>
                <a:lnTo>
                  <a:pt x="0" y="241300"/>
                </a:lnTo>
                <a:lnTo>
                  <a:pt x="4773" y="289930"/>
                </a:lnTo>
                <a:lnTo>
                  <a:pt x="18463" y="335224"/>
                </a:lnTo>
                <a:lnTo>
                  <a:pt x="40125" y="376213"/>
                </a:lnTo>
                <a:lnTo>
                  <a:pt x="68815" y="411924"/>
                </a:lnTo>
                <a:lnTo>
                  <a:pt x="103587" y="441389"/>
                </a:lnTo>
                <a:lnTo>
                  <a:pt x="143496" y="463637"/>
                </a:lnTo>
                <a:lnTo>
                  <a:pt x="187599" y="477697"/>
                </a:lnTo>
                <a:lnTo>
                  <a:pt x="234950" y="482600"/>
                </a:lnTo>
                <a:lnTo>
                  <a:pt x="282300" y="477697"/>
                </a:lnTo>
                <a:lnTo>
                  <a:pt x="326403" y="463637"/>
                </a:lnTo>
                <a:lnTo>
                  <a:pt x="366312" y="441389"/>
                </a:lnTo>
                <a:lnTo>
                  <a:pt x="401084" y="411924"/>
                </a:lnTo>
                <a:lnTo>
                  <a:pt x="429774" y="376213"/>
                </a:lnTo>
                <a:lnTo>
                  <a:pt x="451436" y="335224"/>
                </a:lnTo>
                <a:lnTo>
                  <a:pt x="465126" y="289930"/>
                </a:lnTo>
                <a:lnTo>
                  <a:pt x="469900" y="241300"/>
                </a:lnTo>
                <a:lnTo>
                  <a:pt x="465126" y="192669"/>
                </a:lnTo>
                <a:lnTo>
                  <a:pt x="451436" y="147375"/>
                </a:lnTo>
                <a:lnTo>
                  <a:pt x="429774" y="106386"/>
                </a:lnTo>
                <a:lnTo>
                  <a:pt x="401084" y="70675"/>
                </a:lnTo>
                <a:lnTo>
                  <a:pt x="366312" y="41210"/>
                </a:lnTo>
                <a:lnTo>
                  <a:pt x="326403" y="18962"/>
                </a:lnTo>
                <a:lnTo>
                  <a:pt x="282300" y="4902"/>
                </a:lnTo>
                <a:lnTo>
                  <a:pt x="234950" y="0"/>
                </a:lnTo>
                <a:close/>
              </a:path>
            </a:pathLst>
          </a:custGeom>
          <a:solidFill>
            <a:srgbClr val="264457"/>
          </a:solidFill>
        </p:spPr>
        <p:txBody>
          <a:bodyPr wrap="square" lIns="0" tIns="0" rIns="0" bIns="0" rtlCol="0"/>
          <a:lstStyle/>
          <a:p>
            <a:endParaRPr/>
          </a:p>
        </p:txBody>
      </p:sp>
      <p:sp>
        <p:nvSpPr>
          <p:cNvPr id="5" name="object 5"/>
          <p:cNvSpPr txBox="1"/>
          <p:nvPr/>
        </p:nvSpPr>
        <p:spPr>
          <a:xfrm>
            <a:off x="6823435" y="3711167"/>
            <a:ext cx="250825"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FFFFFF"/>
                </a:solidFill>
                <a:latin typeface="Times New Roman"/>
                <a:cs typeface="Times New Roman"/>
              </a:rPr>
              <a:t>End</a:t>
            </a:r>
            <a:endParaRPr sz="1100">
              <a:latin typeface="Times New Roman"/>
              <a:cs typeface="Times New Roman"/>
            </a:endParaRPr>
          </a:p>
        </p:txBody>
      </p:sp>
      <p:sp>
        <p:nvSpPr>
          <p:cNvPr id="6" name="object 6"/>
          <p:cNvSpPr txBox="1"/>
          <p:nvPr/>
        </p:nvSpPr>
        <p:spPr>
          <a:xfrm>
            <a:off x="7048860" y="3787367"/>
            <a:ext cx="69850" cy="132080"/>
          </a:xfrm>
          <a:prstGeom prst="rect">
            <a:avLst/>
          </a:prstGeom>
        </p:spPr>
        <p:txBody>
          <a:bodyPr vert="horz" wrap="square" lIns="0" tIns="12700" rIns="0" bIns="0" rtlCol="0">
            <a:spAutoFit/>
          </a:bodyPr>
          <a:lstStyle/>
          <a:p>
            <a:pPr marL="12700">
              <a:lnSpc>
                <a:spcPct val="100000"/>
              </a:lnSpc>
              <a:spcBef>
                <a:spcPts val="100"/>
              </a:spcBef>
            </a:pPr>
            <a:r>
              <a:rPr sz="700" dirty="0">
                <a:solidFill>
                  <a:srgbClr val="FFFFFF"/>
                </a:solidFill>
                <a:latin typeface="Times New Roman"/>
                <a:cs typeface="Times New Roman"/>
              </a:rPr>
              <a:t>4</a:t>
            </a:r>
            <a:endParaRPr sz="700">
              <a:latin typeface="Times New Roman"/>
              <a:cs typeface="Times New Roman"/>
            </a:endParaRPr>
          </a:p>
        </p:txBody>
      </p:sp>
      <p:sp>
        <p:nvSpPr>
          <p:cNvPr id="7" name="object 7"/>
          <p:cNvSpPr/>
          <p:nvPr/>
        </p:nvSpPr>
        <p:spPr>
          <a:xfrm>
            <a:off x="3454400" y="3556000"/>
            <a:ext cx="469900" cy="482600"/>
          </a:xfrm>
          <a:custGeom>
            <a:avLst/>
            <a:gdLst/>
            <a:ahLst/>
            <a:cxnLst/>
            <a:rect l="l" t="t" r="r" b="b"/>
            <a:pathLst>
              <a:path w="469900" h="482600">
                <a:moveTo>
                  <a:pt x="234950" y="0"/>
                </a:moveTo>
                <a:lnTo>
                  <a:pt x="187599" y="4902"/>
                </a:lnTo>
                <a:lnTo>
                  <a:pt x="143496" y="18962"/>
                </a:lnTo>
                <a:lnTo>
                  <a:pt x="103587" y="41210"/>
                </a:lnTo>
                <a:lnTo>
                  <a:pt x="68815" y="70675"/>
                </a:lnTo>
                <a:lnTo>
                  <a:pt x="40125" y="106386"/>
                </a:lnTo>
                <a:lnTo>
                  <a:pt x="18463" y="147375"/>
                </a:lnTo>
                <a:lnTo>
                  <a:pt x="4773" y="192669"/>
                </a:lnTo>
                <a:lnTo>
                  <a:pt x="0" y="241300"/>
                </a:lnTo>
                <a:lnTo>
                  <a:pt x="4773" y="289930"/>
                </a:lnTo>
                <a:lnTo>
                  <a:pt x="18463" y="335224"/>
                </a:lnTo>
                <a:lnTo>
                  <a:pt x="40125" y="376213"/>
                </a:lnTo>
                <a:lnTo>
                  <a:pt x="68815" y="411924"/>
                </a:lnTo>
                <a:lnTo>
                  <a:pt x="103587" y="441389"/>
                </a:lnTo>
                <a:lnTo>
                  <a:pt x="143496" y="463637"/>
                </a:lnTo>
                <a:lnTo>
                  <a:pt x="187599" y="477697"/>
                </a:lnTo>
                <a:lnTo>
                  <a:pt x="234950" y="482600"/>
                </a:lnTo>
                <a:lnTo>
                  <a:pt x="282300" y="477697"/>
                </a:lnTo>
                <a:lnTo>
                  <a:pt x="326403" y="463637"/>
                </a:lnTo>
                <a:lnTo>
                  <a:pt x="366312" y="441389"/>
                </a:lnTo>
                <a:lnTo>
                  <a:pt x="401084" y="411924"/>
                </a:lnTo>
                <a:lnTo>
                  <a:pt x="429774" y="376213"/>
                </a:lnTo>
                <a:lnTo>
                  <a:pt x="451436" y="335224"/>
                </a:lnTo>
                <a:lnTo>
                  <a:pt x="465126" y="289930"/>
                </a:lnTo>
                <a:lnTo>
                  <a:pt x="469900" y="241300"/>
                </a:lnTo>
                <a:lnTo>
                  <a:pt x="465126" y="192669"/>
                </a:lnTo>
                <a:lnTo>
                  <a:pt x="451436" y="147375"/>
                </a:lnTo>
                <a:lnTo>
                  <a:pt x="429774" y="106386"/>
                </a:lnTo>
                <a:lnTo>
                  <a:pt x="401084" y="70675"/>
                </a:lnTo>
                <a:lnTo>
                  <a:pt x="366312" y="41210"/>
                </a:lnTo>
                <a:lnTo>
                  <a:pt x="326403" y="18962"/>
                </a:lnTo>
                <a:lnTo>
                  <a:pt x="282300" y="4902"/>
                </a:lnTo>
                <a:lnTo>
                  <a:pt x="234950" y="0"/>
                </a:lnTo>
                <a:close/>
              </a:path>
            </a:pathLst>
          </a:custGeom>
          <a:solidFill>
            <a:srgbClr val="264457"/>
          </a:solidFill>
        </p:spPr>
        <p:txBody>
          <a:bodyPr wrap="square" lIns="0" tIns="0" rIns="0" bIns="0" rtlCol="0"/>
          <a:lstStyle/>
          <a:p>
            <a:endParaRPr/>
          </a:p>
        </p:txBody>
      </p:sp>
      <p:sp>
        <p:nvSpPr>
          <p:cNvPr id="8" name="object 8"/>
          <p:cNvSpPr txBox="1"/>
          <p:nvPr/>
        </p:nvSpPr>
        <p:spPr>
          <a:xfrm>
            <a:off x="3525744" y="3711167"/>
            <a:ext cx="28829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FFFFFF"/>
                </a:solidFill>
                <a:latin typeface="Times New Roman"/>
                <a:cs typeface="Times New Roman"/>
              </a:rPr>
              <a:t>S</a:t>
            </a:r>
            <a:r>
              <a:rPr sz="1100" spc="-10" dirty="0">
                <a:solidFill>
                  <a:srgbClr val="FFFFFF"/>
                </a:solidFill>
                <a:latin typeface="Times New Roman"/>
                <a:cs typeface="Times New Roman"/>
              </a:rPr>
              <a:t>t</a:t>
            </a:r>
            <a:r>
              <a:rPr sz="1100" spc="-5" dirty="0">
                <a:solidFill>
                  <a:srgbClr val="FFFFFF"/>
                </a:solidFill>
                <a:latin typeface="Times New Roman"/>
                <a:cs typeface="Times New Roman"/>
              </a:rPr>
              <a:t>ar</a:t>
            </a:r>
            <a:r>
              <a:rPr sz="1100" dirty="0">
                <a:solidFill>
                  <a:srgbClr val="FFFFFF"/>
                </a:solidFill>
                <a:latin typeface="Times New Roman"/>
                <a:cs typeface="Times New Roman"/>
              </a:rPr>
              <a:t>t</a:t>
            </a:r>
            <a:endParaRPr sz="1100">
              <a:latin typeface="Times New Roman"/>
              <a:cs typeface="Times New Roman"/>
            </a:endParaRPr>
          </a:p>
        </p:txBody>
      </p:sp>
      <p:sp>
        <p:nvSpPr>
          <p:cNvPr id="9" name="object 9"/>
          <p:cNvSpPr txBox="1"/>
          <p:nvPr/>
        </p:nvSpPr>
        <p:spPr>
          <a:xfrm>
            <a:off x="3787682" y="3787367"/>
            <a:ext cx="69850" cy="132080"/>
          </a:xfrm>
          <a:prstGeom prst="rect">
            <a:avLst/>
          </a:prstGeom>
        </p:spPr>
        <p:txBody>
          <a:bodyPr vert="horz" wrap="square" lIns="0" tIns="12700" rIns="0" bIns="0" rtlCol="0">
            <a:spAutoFit/>
          </a:bodyPr>
          <a:lstStyle/>
          <a:p>
            <a:pPr marL="12700">
              <a:lnSpc>
                <a:spcPct val="100000"/>
              </a:lnSpc>
              <a:spcBef>
                <a:spcPts val="100"/>
              </a:spcBef>
            </a:pPr>
            <a:r>
              <a:rPr sz="700" dirty="0">
                <a:solidFill>
                  <a:srgbClr val="FFFFFF"/>
                </a:solidFill>
                <a:latin typeface="Times New Roman"/>
                <a:cs typeface="Times New Roman"/>
              </a:rPr>
              <a:t>0</a:t>
            </a:r>
            <a:endParaRPr sz="700">
              <a:latin typeface="Times New Roman"/>
              <a:cs typeface="Times New Roman"/>
            </a:endParaRPr>
          </a:p>
        </p:txBody>
      </p:sp>
      <p:grpSp>
        <p:nvGrpSpPr>
          <p:cNvPr id="10" name="object 10"/>
          <p:cNvGrpSpPr/>
          <p:nvPr/>
        </p:nvGrpSpPr>
        <p:grpSpPr>
          <a:xfrm>
            <a:off x="3930150" y="2641640"/>
            <a:ext cx="2815590" cy="2006600"/>
            <a:chOff x="3930150" y="2641640"/>
            <a:chExt cx="2815590" cy="2006600"/>
          </a:xfrm>
        </p:grpSpPr>
        <p:sp>
          <p:nvSpPr>
            <p:cNvPr id="11" name="object 11"/>
            <p:cNvSpPr/>
            <p:nvPr/>
          </p:nvSpPr>
          <p:spPr>
            <a:xfrm>
              <a:off x="5505018" y="3124225"/>
              <a:ext cx="1240790" cy="1280160"/>
            </a:xfrm>
            <a:custGeom>
              <a:avLst/>
              <a:gdLst/>
              <a:ahLst/>
              <a:cxnLst/>
              <a:rect l="l" t="t" r="r" b="b"/>
              <a:pathLst>
                <a:path w="1240790" h="1280160">
                  <a:moveTo>
                    <a:pt x="667131" y="950493"/>
                  </a:moveTo>
                  <a:lnTo>
                    <a:pt x="655231" y="893318"/>
                  </a:lnTo>
                  <a:lnTo>
                    <a:pt x="621118" y="843356"/>
                  </a:lnTo>
                  <a:lnTo>
                    <a:pt x="570280" y="810539"/>
                  </a:lnTo>
                  <a:lnTo>
                    <a:pt x="512787" y="800125"/>
                  </a:lnTo>
                  <a:lnTo>
                    <a:pt x="483730" y="803287"/>
                  </a:lnTo>
                  <a:lnTo>
                    <a:pt x="429298" y="826312"/>
                  </a:lnTo>
                  <a:lnTo>
                    <a:pt x="386448" y="870280"/>
                  </a:lnTo>
                  <a:lnTo>
                    <a:pt x="364832" y="925334"/>
                  </a:lnTo>
                  <a:lnTo>
                    <a:pt x="362419" y="954468"/>
                  </a:lnTo>
                  <a:lnTo>
                    <a:pt x="365658" y="984211"/>
                  </a:lnTo>
                  <a:lnTo>
                    <a:pt x="370268" y="994384"/>
                  </a:lnTo>
                  <a:lnTo>
                    <a:pt x="341858" y="1011059"/>
                  </a:lnTo>
                  <a:lnTo>
                    <a:pt x="413283" y="1057503"/>
                  </a:lnTo>
                  <a:lnTo>
                    <a:pt x="407581" y="972489"/>
                  </a:lnTo>
                  <a:lnTo>
                    <a:pt x="381279" y="987933"/>
                  </a:lnTo>
                  <a:lnTo>
                    <a:pt x="378091" y="981075"/>
                  </a:lnTo>
                  <a:lnTo>
                    <a:pt x="375119" y="954862"/>
                  </a:lnTo>
                  <a:lnTo>
                    <a:pt x="377228" y="928141"/>
                  </a:lnTo>
                  <a:lnTo>
                    <a:pt x="384454" y="902144"/>
                  </a:lnTo>
                  <a:lnTo>
                    <a:pt x="414350" y="855421"/>
                  </a:lnTo>
                  <a:lnTo>
                    <a:pt x="460019" y="823950"/>
                  </a:lnTo>
                  <a:lnTo>
                    <a:pt x="512394" y="812825"/>
                  </a:lnTo>
                  <a:lnTo>
                    <a:pt x="539115" y="814933"/>
                  </a:lnTo>
                  <a:lnTo>
                    <a:pt x="589610" y="834517"/>
                  </a:lnTo>
                  <a:lnTo>
                    <a:pt x="630110" y="873658"/>
                  </a:lnTo>
                  <a:lnTo>
                    <a:pt x="651421" y="923467"/>
                  </a:lnTo>
                  <a:lnTo>
                    <a:pt x="654431" y="950099"/>
                  </a:lnTo>
                  <a:lnTo>
                    <a:pt x="652322" y="976820"/>
                  </a:lnTo>
                  <a:lnTo>
                    <a:pt x="645096" y="1002817"/>
                  </a:lnTo>
                  <a:lnTo>
                    <a:pt x="632739" y="1027315"/>
                  </a:lnTo>
                  <a:lnTo>
                    <a:pt x="615264" y="1049464"/>
                  </a:lnTo>
                  <a:lnTo>
                    <a:pt x="586168" y="1072629"/>
                  </a:lnTo>
                  <a:lnTo>
                    <a:pt x="594080" y="1082560"/>
                  </a:lnTo>
                  <a:lnTo>
                    <a:pt x="623747" y="1058951"/>
                  </a:lnTo>
                  <a:lnTo>
                    <a:pt x="643102" y="1034681"/>
                  </a:lnTo>
                  <a:lnTo>
                    <a:pt x="656717" y="1007986"/>
                  </a:lnTo>
                  <a:lnTo>
                    <a:pt x="664730" y="979627"/>
                  </a:lnTo>
                  <a:lnTo>
                    <a:pt x="667131" y="950493"/>
                  </a:lnTo>
                  <a:close/>
                </a:path>
                <a:path w="1240790" h="1280160">
                  <a:moveTo>
                    <a:pt x="1240688" y="693280"/>
                  </a:moveTo>
                  <a:lnTo>
                    <a:pt x="1227366" y="685482"/>
                  </a:lnTo>
                  <a:lnTo>
                    <a:pt x="1236091" y="679424"/>
                  </a:lnTo>
                  <a:lnTo>
                    <a:pt x="1192060" y="664794"/>
                  </a:lnTo>
                  <a:lnTo>
                    <a:pt x="1167193" y="650201"/>
                  </a:lnTo>
                  <a:lnTo>
                    <a:pt x="1166774" y="656374"/>
                  </a:lnTo>
                  <a:lnTo>
                    <a:pt x="1155255" y="652538"/>
                  </a:lnTo>
                  <a:lnTo>
                    <a:pt x="1166215" y="664794"/>
                  </a:lnTo>
                  <a:lnTo>
                    <a:pt x="1165085" y="681888"/>
                  </a:lnTo>
                  <a:lnTo>
                    <a:pt x="1126236" y="679335"/>
                  </a:lnTo>
                  <a:lnTo>
                    <a:pt x="1014945" y="657720"/>
                  </a:lnTo>
                  <a:lnTo>
                    <a:pt x="910907" y="624141"/>
                  </a:lnTo>
                  <a:lnTo>
                    <a:pt x="817448" y="580390"/>
                  </a:lnTo>
                  <a:lnTo>
                    <a:pt x="739152" y="529132"/>
                  </a:lnTo>
                  <a:lnTo>
                    <a:pt x="706539" y="501205"/>
                  </a:lnTo>
                  <a:lnTo>
                    <a:pt x="678954" y="472160"/>
                  </a:lnTo>
                  <a:lnTo>
                    <a:pt x="640359" y="411378"/>
                  </a:lnTo>
                  <a:lnTo>
                    <a:pt x="623316" y="316953"/>
                  </a:lnTo>
                  <a:lnTo>
                    <a:pt x="612673" y="283781"/>
                  </a:lnTo>
                  <a:lnTo>
                    <a:pt x="571881" y="219316"/>
                  </a:lnTo>
                  <a:lnTo>
                    <a:pt x="543318" y="189230"/>
                  </a:lnTo>
                  <a:lnTo>
                    <a:pt x="509574" y="160350"/>
                  </a:lnTo>
                  <a:lnTo>
                    <a:pt x="430250" y="108356"/>
                  </a:lnTo>
                  <a:lnTo>
                    <a:pt x="334848" y="63690"/>
                  </a:lnTo>
                  <a:lnTo>
                    <a:pt x="229349" y="29616"/>
                  </a:lnTo>
                  <a:lnTo>
                    <a:pt x="116522" y="7708"/>
                  </a:lnTo>
                  <a:lnTo>
                    <a:pt x="850" y="0"/>
                  </a:lnTo>
                  <a:lnTo>
                    <a:pt x="0" y="12661"/>
                  </a:lnTo>
                  <a:lnTo>
                    <a:pt x="115671" y="20383"/>
                  </a:lnTo>
                  <a:lnTo>
                    <a:pt x="226923" y="42075"/>
                  </a:lnTo>
                  <a:lnTo>
                    <a:pt x="330949" y="75768"/>
                  </a:lnTo>
                  <a:lnTo>
                    <a:pt x="423659" y="119227"/>
                  </a:lnTo>
                  <a:lnTo>
                    <a:pt x="502615" y="170967"/>
                  </a:lnTo>
                  <a:lnTo>
                    <a:pt x="535051" y="198856"/>
                  </a:lnTo>
                  <a:lnTo>
                    <a:pt x="562660" y="228053"/>
                  </a:lnTo>
                  <a:lnTo>
                    <a:pt x="600760" y="288239"/>
                  </a:lnTo>
                  <a:lnTo>
                    <a:pt x="617804" y="382663"/>
                  </a:lnTo>
                  <a:lnTo>
                    <a:pt x="628446" y="415836"/>
                  </a:lnTo>
                  <a:lnTo>
                    <a:pt x="668743" y="479704"/>
                  </a:lnTo>
                  <a:lnTo>
                    <a:pt x="697331" y="509943"/>
                  </a:lnTo>
                  <a:lnTo>
                    <a:pt x="730885" y="538772"/>
                  </a:lnTo>
                  <a:lnTo>
                    <a:pt x="810869" y="591261"/>
                  </a:lnTo>
                  <a:lnTo>
                    <a:pt x="905522" y="635635"/>
                  </a:lnTo>
                  <a:lnTo>
                    <a:pt x="1011034" y="669810"/>
                  </a:lnTo>
                  <a:lnTo>
                    <a:pt x="1123810" y="691807"/>
                  </a:lnTo>
                  <a:lnTo>
                    <a:pt x="1151242" y="693661"/>
                  </a:lnTo>
                  <a:lnTo>
                    <a:pt x="1136294" y="699655"/>
                  </a:lnTo>
                  <a:lnTo>
                    <a:pt x="1091107" y="729665"/>
                  </a:lnTo>
                  <a:lnTo>
                    <a:pt x="1050721" y="768451"/>
                  </a:lnTo>
                  <a:lnTo>
                    <a:pt x="1016609" y="814298"/>
                  </a:lnTo>
                  <a:lnTo>
                    <a:pt x="990333" y="865505"/>
                  </a:lnTo>
                  <a:lnTo>
                    <a:pt x="973429" y="920381"/>
                  </a:lnTo>
                  <a:lnTo>
                    <a:pt x="961720" y="1030566"/>
                  </a:lnTo>
                  <a:lnTo>
                    <a:pt x="945426" y="1083106"/>
                  </a:lnTo>
                  <a:lnTo>
                    <a:pt x="920051" y="1132319"/>
                  </a:lnTo>
                  <a:lnTo>
                    <a:pt x="887133" y="1176439"/>
                  </a:lnTo>
                  <a:lnTo>
                    <a:pt x="848233" y="1213675"/>
                  </a:lnTo>
                  <a:lnTo>
                    <a:pt x="804964" y="1242288"/>
                  </a:lnTo>
                  <a:lnTo>
                    <a:pt x="758913" y="1260614"/>
                  </a:lnTo>
                  <a:lnTo>
                    <a:pt x="710768" y="1267180"/>
                  </a:lnTo>
                  <a:lnTo>
                    <a:pt x="712482" y="1279766"/>
                  </a:lnTo>
                  <a:lnTo>
                    <a:pt x="762889" y="1272705"/>
                  </a:lnTo>
                  <a:lnTo>
                    <a:pt x="811415" y="1253248"/>
                  </a:lnTo>
                  <a:lnTo>
                    <a:pt x="856615" y="1223238"/>
                  </a:lnTo>
                  <a:lnTo>
                    <a:pt x="897001" y="1184452"/>
                  </a:lnTo>
                  <a:lnTo>
                    <a:pt x="931100" y="1138605"/>
                  </a:lnTo>
                  <a:lnTo>
                    <a:pt x="957389" y="1087399"/>
                  </a:lnTo>
                  <a:lnTo>
                    <a:pt x="974280" y="1032522"/>
                  </a:lnTo>
                  <a:lnTo>
                    <a:pt x="986002" y="922337"/>
                  </a:lnTo>
                  <a:lnTo>
                    <a:pt x="1002296" y="869810"/>
                  </a:lnTo>
                  <a:lnTo>
                    <a:pt x="1027658" y="820585"/>
                  </a:lnTo>
                  <a:lnTo>
                    <a:pt x="1060577" y="776465"/>
                  </a:lnTo>
                  <a:lnTo>
                    <a:pt x="1099477" y="739228"/>
                  </a:lnTo>
                  <a:lnTo>
                    <a:pt x="1142758" y="710615"/>
                  </a:lnTo>
                  <a:lnTo>
                    <a:pt x="1163713" y="702284"/>
                  </a:lnTo>
                  <a:lnTo>
                    <a:pt x="1162126" y="726224"/>
                  </a:lnTo>
                  <a:lnTo>
                    <a:pt x="1168095" y="723722"/>
                  </a:lnTo>
                  <a:lnTo>
                    <a:pt x="1166075" y="727964"/>
                  </a:lnTo>
                  <a:lnTo>
                    <a:pt x="1178471" y="719378"/>
                  </a:lnTo>
                  <a:lnTo>
                    <a:pt x="1240688" y="693280"/>
                  </a:lnTo>
                  <a:close/>
                </a:path>
              </a:pathLst>
            </a:custGeom>
            <a:solidFill>
              <a:srgbClr val="000000"/>
            </a:solidFill>
          </p:spPr>
          <p:txBody>
            <a:bodyPr wrap="square" lIns="0" tIns="0" rIns="0" bIns="0" rtlCol="0"/>
            <a:lstStyle/>
            <a:p>
              <a:endParaRPr/>
            </a:p>
          </p:txBody>
        </p:sp>
        <p:sp>
          <p:nvSpPr>
            <p:cNvPr id="12" name="object 12"/>
            <p:cNvSpPr/>
            <p:nvPr/>
          </p:nvSpPr>
          <p:spPr>
            <a:xfrm>
              <a:off x="5740400" y="4165600"/>
              <a:ext cx="469900" cy="482600"/>
            </a:xfrm>
            <a:custGeom>
              <a:avLst/>
              <a:gdLst/>
              <a:ahLst/>
              <a:cxnLst/>
              <a:rect l="l" t="t" r="r" b="b"/>
              <a:pathLst>
                <a:path w="469900" h="482600">
                  <a:moveTo>
                    <a:pt x="234950" y="0"/>
                  </a:moveTo>
                  <a:lnTo>
                    <a:pt x="187599" y="4902"/>
                  </a:lnTo>
                  <a:lnTo>
                    <a:pt x="143496" y="18962"/>
                  </a:lnTo>
                  <a:lnTo>
                    <a:pt x="103587" y="41210"/>
                  </a:lnTo>
                  <a:lnTo>
                    <a:pt x="68815" y="70675"/>
                  </a:lnTo>
                  <a:lnTo>
                    <a:pt x="40125" y="106386"/>
                  </a:lnTo>
                  <a:lnTo>
                    <a:pt x="18463" y="147375"/>
                  </a:lnTo>
                  <a:lnTo>
                    <a:pt x="4773" y="192669"/>
                  </a:lnTo>
                  <a:lnTo>
                    <a:pt x="0" y="241300"/>
                  </a:lnTo>
                  <a:lnTo>
                    <a:pt x="4773" y="289930"/>
                  </a:lnTo>
                  <a:lnTo>
                    <a:pt x="18463" y="335224"/>
                  </a:lnTo>
                  <a:lnTo>
                    <a:pt x="40125" y="376213"/>
                  </a:lnTo>
                  <a:lnTo>
                    <a:pt x="68815" y="411924"/>
                  </a:lnTo>
                  <a:lnTo>
                    <a:pt x="103587" y="441389"/>
                  </a:lnTo>
                  <a:lnTo>
                    <a:pt x="143496" y="463637"/>
                  </a:lnTo>
                  <a:lnTo>
                    <a:pt x="187599" y="477697"/>
                  </a:lnTo>
                  <a:lnTo>
                    <a:pt x="234950" y="482600"/>
                  </a:lnTo>
                  <a:lnTo>
                    <a:pt x="282300" y="477697"/>
                  </a:lnTo>
                  <a:lnTo>
                    <a:pt x="326403" y="463637"/>
                  </a:lnTo>
                  <a:lnTo>
                    <a:pt x="366312" y="441389"/>
                  </a:lnTo>
                  <a:lnTo>
                    <a:pt x="401084" y="411924"/>
                  </a:lnTo>
                  <a:lnTo>
                    <a:pt x="429774" y="376213"/>
                  </a:lnTo>
                  <a:lnTo>
                    <a:pt x="451436" y="335224"/>
                  </a:lnTo>
                  <a:lnTo>
                    <a:pt x="465126" y="289930"/>
                  </a:lnTo>
                  <a:lnTo>
                    <a:pt x="469900" y="241300"/>
                  </a:lnTo>
                  <a:lnTo>
                    <a:pt x="465126" y="192669"/>
                  </a:lnTo>
                  <a:lnTo>
                    <a:pt x="451436" y="147375"/>
                  </a:lnTo>
                  <a:lnTo>
                    <a:pt x="429774" y="106386"/>
                  </a:lnTo>
                  <a:lnTo>
                    <a:pt x="401084" y="70675"/>
                  </a:lnTo>
                  <a:lnTo>
                    <a:pt x="366312" y="41210"/>
                  </a:lnTo>
                  <a:lnTo>
                    <a:pt x="326403" y="18962"/>
                  </a:lnTo>
                  <a:lnTo>
                    <a:pt x="282300" y="4902"/>
                  </a:lnTo>
                  <a:lnTo>
                    <a:pt x="234950" y="0"/>
                  </a:lnTo>
                  <a:close/>
                </a:path>
              </a:pathLst>
            </a:custGeom>
            <a:solidFill>
              <a:srgbClr val="264457"/>
            </a:solidFill>
          </p:spPr>
          <p:txBody>
            <a:bodyPr wrap="square" lIns="0" tIns="0" rIns="0" bIns="0" rtlCol="0"/>
            <a:lstStyle/>
            <a:p>
              <a:endParaRPr/>
            </a:p>
          </p:txBody>
        </p:sp>
        <p:sp>
          <p:nvSpPr>
            <p:cNvPr id="13" name="object 13"/>
            <p:cNvSpPr/>
            <p:nvPr/>
          </p:nvSpPr>
          <p:spPr>
            <a:xfrm>
              <a:off x="3930142" y="2641650"/>
              <a:ext cx="1505585" cy="1797050"/>
            </a:xfrm>
            <a:custGeom>
              <a:avLst/>
              <a:gdLst/>
              <a:ahLst/>
              <a:cxnLst/>
              <a:rect l="l" t="t" r="r" b="b"/>
              <a:pathLst>
                <a:path w="1505585" h="1797050">
                  <a:moveTo>
                    <a:pt x="895807" y="1445768"/>
                  </a:moveTo>
                  <a:lnTo>
                    <a:pt x="883907" y="1388592"/>
                  </a:lnTo>
                  <a:lnTo>
                    <a:pt x="849795" y="1338630"/>
                  </a:lnTo>
                  <a:lnTo>
                    <a:pt x="798957" y="1305814"/>
                  </a:lnTo>
                  <a:lnTo>
                    <a:pt x="741464" y="1295400"/>
                  </a:lnTo>
                  <a:lnTo>
                    <a:pt x="712406" y="1298562"/>
                  </a:lnTo>
                  <a:lnTo>
                    <a:pt x="657974" y="1321587"/>
                  </a:lnTo>
                  <a:lnTo>
                    <a:pt x="615124" y="1365554"/>
                  </a:lnTo>
                  <a:lnTo>
                    <a:pt x="593509" y="1420609"/>
                  </a:lnTo>
                  <a:lnTo>
                    <a:pt x="591096" y="1449743"/>
                  </a:lnTo>
                  <a:lnTo>
                    <a:pt x="594334" y="1479486"/>
                  </a:lnTo>
                  <a:lnTo>
                    <a:pt x="598944" y="1489659"/>
                  </a:lnTo>
                  <a:lnTo>
                    <a:pt x="570534" y="1506334"/>
                  </a:lnTo>
                  <a:lnTo>
                    <a:pt x="641959" y="1552778"/>
                  </a:lnTo>
                  <a:lnTo>
                    <a:pt x="636257" y="1467764"/>
                  </a:lnTo>
                  <a:lnTo>
                    <a:pt x="609955" y="1483207"/>
                  </a:lnTo>
                  <a:lnTo>
                    <a:pt x="606767" y="1476349"/>
                  </a:lnTo>
                  <a:lnTo>
                    <a:pt x="603796" y="1450136"/>
                  </a:lnTo>
                  <a:lnTo>
                    <a:pt x="605904" y="1423416"/>
                  </a:lnTo>
                  <a:lnTo>
                    <a:pt x="613130" y="1397419"/>
                  </a:lnTo>
                  <a:lnTo>
                    <a:pt x="643026" y="1350695"/>
                  </a:lnTo>
                  <a:lnTo>
                    <a:pt x="688695" y="1319225"/>
                  </a:lnTo>
                  <a:lnTo>
                    <a:pt x="741070" y="1308100"/>
                  </a:lnTo>
                  <a:lnTo>
                    <a:pt x="767791" y="1310208"/>
                  </a:lnTo>
                  <a:lnTo>
                    <a:pt x="818286" y="1329791"/>
                  </a:lnTo>
                  <a:lnTo>
                    <a:pt x="858786" y="1368933"/>
                  </a:lnTo>
                  <a:lnTo>
                    <a:pt x="880097" y="1418742"/>
                  </a:lnTo>
                  <a:lnTo>
                    <a:pt x="883107" y="1445374"/>
                  </a:lnTo>
                  <a:lnTo>
                    <a:pt x="880999" y="1472095"/>
                  </a:lnTo>
                  <a:lnTo>
                    <a:pt x="873772" y="1498092"/>
                  </a:lnTo>
                  <a:lnTo>
                    <a:pt x="861415" y="1522590"/>
                  </a:lnTo>
                  <a:lnTo>
                    <a:pt x="843940" y="1544739"/>
                  </a:lnTo>
                  <a:lnTo>
                    <a:pt x="814844" y="1567903"/>
                  </a:lnTo>
                  <a:lnTo>
                    <a:pt x="822756" y="1577835"/>
                  </a:lnTo>
                  <a:lnTo>
                    <a:pt x="852424" y="1554226"/>
                  </a:lnTo>
                  <a:lnTo>
                    <a:pt x="871778" y="1529956"/>
                  </a:lnTo>
                  <a:lnTo>
                    <a:pt x="885393" y="1503260"/>
                  </a:lnTo>
                  <a:lnTo>
                    <a:pt x="893406" y="1474901"/>
                  </a:lnTo>
                  <a:lnTo>
                    <a:pt x="895807" y="1445768"/>
                  </a:lnTo>
                  <a:close/>
                </a:path>
                <a:path w="1505585" h="1797050">
                  <a:moveTo>
                    <a:pt x="1111580" y="488899"/>
                  </a:moveTo>
                  <a:lnTo>
                    <a:pt x="1032802" y="456450"/>
                  </a:lnTo>
                  <a:lnTo>
                    <a:pt x="1035113" y="488137"/>
                  </a:lnTo>
                  <a:lnTo>
                    <a:pt x="1006627" y="490258"/>
                  </a:lnTo>
                  <a:lnTo>
                    <a:pt x="905471" y="511860"/>
                  </a:lnTo>
                  <a:lnTo>
                    <a:pt x="810844" y="545414"/>
                  </a:lnTo>
                  <a:lnTo>
                    <a:pt x="725944" y="588975"/>
                  </a:lnTo>
                  <a:lnTo>
                    <a:pt x="654227" y="640486"/>
                  </a:lnTo>
                  <a:lnTo>
                    <a:pt x="624141" y="668782"/>
                  </a:lnTo>
                  <a:lnTo>
                    <a:pt x="598512" y="698449"/>
                  </a:lnTo>
                  <a:lnTo>
                    <a:pt x="562432" y="761034"/>
                  </a:lnTo>
                  <a:lnTo>
                    <a:pt x="546595" y="855954"/>
                  </a:lnTo>
                  <a:lnTo>
                    <a:pt x="537616" y="886167"/>
                  </a:lnTo>
                  <a:lnTo>
                    <a:pt x="503491" y="945159"/>
                  </a:lnTo>
                  <a:lnTo>
                    <a:pt x="449808" y="1001039"/>
                  </a:lnTo>
                  <a:lnTo>
                    <a:pt x="379120" y="1051737"/>
                  </a:lnTo>
                  <a:lnTo>
                    <a:pt x="296227" y="1094270"/>
                  </a:lnTo>
                  <a:lnTo>
                    <a:pt x="203161" y="1127264"/>
                  </a:lnTo>
                  <a:lnTo>
                    <a:pt x="103657" y="1148511"/>
                  </a:lnTo>
                  <a:lnTo>
                    <a:pt x="3187" y="1155852"/>
                  </a:lnTo>
                  <a:lnTo>
                    <a:pt x="1003" y="1155674"/>
                  </a:lnTo>
                  <a:lnTo>
                    <a:pt x="965" y="1156017"/>
                  </a:lnTo>
                  <a:lnTo>
                    <a:pt x="38" y="1156081"/>
                  </a:lnTo>
                  <a:lnTo>
                    <a:pt x="482" y="1162202"/>
                  </a:lnTo>
                  <a:lnTo>
                    <a:pt x="0" y="1168336"/>
                  </a:lnTo>
                  <a:lnTo>
                    <a:pt x="939" y="1168412"/>
                  </a:lnTo>
                  <a:lnTo>
                    <a:pt x="965" y="1168742"/>
                  </a:lnTo>
                  <a:lnTo>
                    <a:pt x="3136" y="1168590"/>
                  </a:lnTo>
                  <a:lnTo>
                    <a:pt x="45720" y="1171943"/>
                  </a:lnTo>
                  <a:lnTo>
                    <a:pt x="91084" y="1182446"/>
                  </a:lnTo>
                  <a:lnTo>
                    <a:pt x="135369" y="1199311"/>
                  </a:lnTo>
                  <a:lnTo>
                    <a:pt x="178689" y="1222159"/>
                  </a:lnTo>
                  <a:lnTo>
                    <a:pt x="220662" y="1250543"/>
                  </a:lnTo>
                  <a:lnTo>
                    <a:pt x="260934" y="1284020"/>
                  </a:lnTo>
                  <a:lnTo>
                    <a:pt x="334632" y="1364234"/>
                  </a:lnTo>
                  <a:lnTo>
                    <a:pt x="397192" y="1459445"/>
                  </a:lnTo>
                  <a:lnTo>
                    <a:pt x="445643" y="1566202"/>
                  </a:lnTo>
                  <a:lnTo>
                    <a:pt x="463384" y="1622132"/>
                  </a:lnTo>
                  <a:lnTo>
                    <a:pt x="476554" y="1679651"/>
                  </a:lnTo>
                  <a:lnTo>
                    <a:pt x="481634" y="1721053"/>
                  </a:lnTo>
                  <a:lnTo>
                    <a:pt x="450659" y="1723148"/>
                  </a:lnTo>
                  <a:lnTo>
                    <a:pt x="493826" y="1796592"/>
                  </a:lnTo>
                  <a:lnTo>
                    <a:pt x="526681" y="1717992"/>
                  </a:lnTo>
                  <a:lnTo>
                    <a:pt x="494309" y="1720189"/>
                  </a:lnTo>
                  <a:lnTo>
                    <a:pt x="488937" y="1676806"/>
                  </a:lnTo>
                  <a:lnTo>
                    <a:pt x="475488" y="1618284"/>
                  </a:lnTo>
                  <a:lnTo>
                    <a:pt x="457212" y="1560957"/>
                  </a:lnTo>
                  <a:lnTo>
                    <a:pt x="408546" y="1453743"/>
                  </a:lnTo>
                  <a:lnTo>
                    <a:pt x="344970" y="1356829"/>
                  </a:lnTo>
                  <a:lnTo>
                    <a:pt x="269049" y="1274241"/>
                  </a:lnTo>
                  <a:lnTo>
                    <a:pt x="227774" y="1240015"/>
                  </a:lnTo>
                  <a:lnTo>
                    <a:pt x="184594" y="1210919"/>
                  </a:lnTo>
                  <a:lnTo>
                    <a:pt x="139877" y="1187437"/>
                  </a:lnTo>
                  <a:lnTo>
                    <a:pt x="93954" y="1170076"/>
                  </a:lnTo>
                  <a:lnTo>
                    <a:pt x="67310" y="1163916"/>
                  </a:lnTo>
                  <a:lnTo>
                    <a:pt x="104584" y="1161186"/>
                  </a:lnTo>
                  <a:lnTo>
                    <a:pt x="205816" y="1139685"/>
                  </a:lnTo>
                  <a:lnTo>
                    <a:pt x="300456" y="1106246"/>
                  </a:lnTo>
                  <a:lnTo>
                    <a:pt x="386130" y="1062342"/>
                  </a:lnTo>
                  <a:lnTo>
                    <a:pt x="457200" y="1011364"/>
                  </a:lnTo>
                  <a:lnTo>
                    <a:pt x="487489" y="983005"/>
                  </a:lnTo>
                  <a:lnTo>
                    <a:pt x="513092" y="953465"/>
                  </a:lnTo>
                  <a:lnTo>
                    <a:pt x="549643" y="890282"/>
                  </a:lnTo>
                  <a:lnTo>
                    <a:pt x="565480" y="795362"/>
                  </a:lnTo>
                  <a:lnTo>
                    <a:pt x="574459" y="765149"/>
                  </a:lnTo>
                  <a:lnTo>
                    <a:pt x="609041" y="705561"/>
                  </a:lnTo>
                  <a:lnTo>
                    <a:pt x="662927" y="649744"/>
                  </a:lnTo>
                  <a:lnTo>
                    <a:pt x="732955" y="599579"/>
                  </a:lnTo>
                  <a:lnTo>
                    <a:pt x="816635" y="556717"/>
                  </a:lnTo>
                  <a:lnTo>
                    <a:pt x="909713" y="523836"/>
                  </a:lnTo>
                  <a:lnTo>
                    <a:pt x="1009281" y="502678"/>
                  </a:lnTo>
                  <a:lnTo>
                    <a:pt x="1036040" y="500761"/>
                  </a:lnTo>
                  <a:lnTo>
                    <a:pt x="1038352" y="532447"/>
                  </a:lnTo>
                  <a:lnTo>
                    <a:pt x="1111580" y="488899"/>
                  </a:lnTo>
                  <a:close/>
                </a:path>
                <a:path w="1505585" h="1797050">
                  <a:moveTo>
                    <a:pt x="1505407" y="150368"/>
                  </a:moveTo>
                  <a:lnTo>
                    <a:pt x="1493507" y="93192"/>
                  </a:lnTo>
                  <a:lnTo>
                    <a:pt x="1459395" y="43230"/>
                  </a:lnTo>
                  <a:lnTo>
                    <a:pt x="1408557" y="10414"/>
                  </a:lnTo>
                  <a:lnTo>
                    <a:pt x="1351064" y="0"/>
                  </a:lnTo>
                  <a:lnTo>
                    <a:pt x="1322006" y="3162"/>
                  </a:lnTo>
                  <a:lnTo>
                    <a:pt x="1267574" y="26187"/>
                  </a:lnTo>
                  <a:lnTo>
                    <a:pt x="1224724" y="70154"/>
                  </a:lnTo>
                  <a:lnTo>
                    <a:pt x="1203109" y="125209"/>
                  </a:lnTo>
                  <a:lnTo>
                    <a:pt x="1200696" y="154343"/>
                  </a:lnTo>
                  <a:lnTo>
                    <a:pt x="1203934" y="184086"/>
                  </a:lnTo>
                  <a:lnTo>
                    <a:pt x="1208544" y="194259"/>
                  </a:lnTo>
                  <a:lnTo>
                    <a:pt x="1180134" y="210934"/>
                  </a:lnTo>
                  <a:lnTo>
                    <a:pt x="1251559" y="257378"/>
                  </a:lnTo>
                  <a:lnTo>
                    <a:pt x="1245857" y="172364"/>
                  </a:lnTo>
                  <a:lnTo>
                    <a:pt x="1219555" y="187807"/>
                  </a:lnTo>
                  <a:lnTo>
                    <a:pt x="1216367" y="180949"/>
                  </a:lnTo>
                  <a:lnTo>
                    <a:pt x="1213396" y="154736"/>
                  </a:lnTo>
                  <a:lnTo>
                    <a:pt x="1215504" y="128016"/>
                  </a:lnTo>
                  <a:lnTo>
                    <a:pt x="1222730" y="102019"/>
                  </a:lnTo>
                  <a:lnTo>
                    <a:pt x="1252626" y="55295"/>
                  </a:lnTo>
                  <a:lnTo>
                    <a:pt x="1298295" y="23825"/>
                  </a:lnTo>
                  <a:lnTo>
                    <a:pt x="1350670" y="12700"/>
                  </a:lnTo>
                  <a:lnTo>
                    <a:pt x="1377391" y="14808"/>
                  </a:lnTo>
                  <a:lnTo>
                    <a:pt x="1427886" y="34391"/>
                  </a:lnTo>
                  <a:lnTo>
                    <a:pt x="1468386" y="73533"/>
                  </a:lnTo>
                  <a:lnTo>
                    <a:pt x="1489697" y="123342"/>
                  </a:lnTo>
                  <a:lnTo>
                    <a:pt x="1492707" y="149974"/>
                  </a:lnTo>
                  <a:lnTo>
                    <a:pt x="1490599" y="176695"/>
                  </a:lnTo>
                  <a:lnTo>
                    <a:pt x="1483372" y="202692"/>
                  </a:lnTo>
                  <a:lnTo>
                    <a:pt x="1471015" y="227190"/>
                  </a:lnTo>
                  <a:lnTo>
                    <a:pt x="1453540" y="249339"/>
                  </a:lnTo>
                  <a:lnTo>
                    <a:pt x="1424444" y="272503"/>
                  </a:lnTo>
                  <a:lnTo>
                    <a:pt x="1432356" y="282435"/>
                  </a:lnTo>
                  <a:lnTo>
                    <a:pt x="1462024" y="258826"/>
                  </a:lnTo>
                  <a:lnTo>
                    <a:pt x="1481378" y="234556"/>
                  </a:lnTo>
                  <a:lnTo>
                    <a:pt x="1494993" y="207860"/>
                  </a:lnTo>
                  <a:lnTo>
                    <a:pt x="1503006" y="179501"/>
                  </a:lnTo>
                  <a:lnTo>
                    <a:pt x="1505407" y="150368"/>
                  </a:lnTo>
                  <a:close/>
                </a:path>
              </a:pathLst>
            </a:custGeom>
            <a:solidFill>
              <a:srgbClr val="000000"/>
            </a:solidFill>
          </p:spPr>
          <p:txBody>
            <a:bodyPr wrap="square" lIns="0" tIns="0" rIns="0" bIns="0" rtlCol="0"/>
            <a:lstStyle/>
            <a:p>
              <a:endParaRPr/>
            </a:p>
          </p:txBody>
        </p:sp>
      </p:grpSp>
      <p:sp>
        <p:nvSpPr>
          <p:cNvPr id="14" name="object 14"/>
          <p:cNvSpPr txBox="1"/>
          <p:nvPr/>
        </p:nvSpPr>
        <p:spPr>
          <a:xfrm>
            <a:off x="5841442" y="4325485"/>
            <a:ext cx="323850" cy="193040"/>
          </a:xfrm>
          <a:prstGeom prst="rect">
            <a:avLst/>
          </a:prstGeom>
        </p:spPr>
        <p:txBody>
          <a:bodyPr vert="horz" wrap="square" lIns="0" tIns="12700" rIns="0" bIns="0" rtlCol="0">
            <a:spAutoFit/>
          </a:bodyPr>
          <a:lstStyle/>
          <a:p>
            <a:pPr marL="38100">
              <a:lnSpc>
                <a:spcPct val="100000"/>
              </a:lnSpc>
              <a:spcBef>
                <a:spcPts val="100"/>
              </a:spcBef>
            </a:pPr>
            <a:r>
              <a:rPr sz="1100" dirty="0">
                <a:solidFill>
                  <a:srgbClr val="FFFFFF"/>
                </a:solidFill>
                <a:latin typeface="Times New Roman"/>
                <a:cs typeface="Times New Roman"/>
              </a:rPr>
              <a:t>NN</a:t>
            </a:r>
            <a:r>
              <a:rPr sz="1050" baseline="-15873" dirty="0">
                <a:solidFill>
                  <a:srgbClr val="FFFFFF"/>
                </a:solidFill>
                <a:latin typeface="Times New Roman"/>
                <a:cs typeface="Times New Roman"/>
              </a:rPr>
              <a:t>3</a:t>
            </a:r>
            <a:endParaRPr sz="1050" baseline="-15873">
              <a:latin typeface="Times New Roman"/>
              <a:cs typeface="Times New Roman"/>
            </a:endParaRPr>
          </a:p>
        </p:txBody>
      </p:sp>
      <p:sp>
        <p:nvSpPr>
          <p:cNvPr id="15" name="object 15"/>
          <p:cNvSpPr/>
          <p:nvPr/>
        </p:nvSpPr>
        <p:spPr>
          <a:xfrm>
            <a:off x="4445000" y="4191000"/>
            <a:ext cx="469900" cy="482600"/>
          </a:xfrm>
          <a:custGeom>
            <a:avLst/>
            <a:gdLst/>
            <a:ahLst/>
            <a:cxnLst/>
            <a:rect l="l" t="t" r="r" b="b"/>
            <a:pathLst>
              <a:path w="469900" h="482600">
                <a:moveTo>
                  <a:pt x="234950" y="0"/>
                </a:moveTo>
                <a:lnTo>
                  <a:pt x="187599" y="4902"/>
                </a:lnTo>
                <a:lnTo>
                  <a:pt x="143496" y="18962"/>
                </a:lnTo>
                <a:lnTo>
                  <a:pt x="103587" y="41210"/>
                </a:lnTo>
                <a:lnTo>
                  <a:pt x="68815" y="70675"/>
                </a:lnTo>
                <a:lnTo>
                  <a:pt x="40125" y="106386"/>
                </a:lnTo>
                <a:lnTo>
                  <a:pt x="18463" y="147375"/>
                </a:lnTo>
                <a:lnTo>
                  <a:pt x="4773" y="192669"/>
                </a:lnTo>
                <a:lnTo>
                  <a:pt x="0" y="241300"/>
                </a:lnTo>
                <a:lnTo>
                  <a:pt x="4773" y="289930"/>
                </a:lnTo>
                <a:lnTo>
                  <a:pt x="18463" y="335224"/>
                </a:lnTo>
                <a:lnTo>
                  <a:pt x="40125" y="376213"/>
                </a:lnTo>
                <a:lnTo>
                  <a:pt x="68815" y="411924"/>
                </a:lnTo>
                <a:lnTo>
                  <a:pt x="103587" y="441389"/>
                </a:lnTo>
                <a:lnTo>
                  <a:pt x="143496" y="463637"/>
                </a:lnTo>
                <a:lnTo>
                  <a:pt x="187599" y="477697"/>
                </a:lnTo>
                <a:lnTo>
                  <a:pt x="234950" y="482600"/>
                </a:lnTo>
                <a:lnTo>
                  <a:pt x="282300" y="477697"/>
                </a:lnTo>
                <a:lnTo>
                  <a:pt x="326403" y="463637"/>
                </a:lnTo>
                <a:lnTo>
                  <a:pt x="366312" y="441389"/>
                </a:lnTo>
                <a:lnTo>
                  <a:pt x="401084" y="411924"/>
                </a:lnTo>
                <a:lnTo>
                  <a:pt x="429774" y="376213"/>
                </a:lnTo>
                <a:lnTo>
                  <a:pt x="451436" y="335224"/>
                </a:lnTo>
                <a:lnTo>
                  <a:pt x="465126" y="289930"/>
                </a:lnTo>
                <a:lnTo>
                  <a:pt x="469900" y="241300"/>
                </a:lnTo>
                <a:lnTo>
                  <a:pt x="465126" y="192669"/>
                </a:lnTo>
                <a:lnTo>
                  <a:pt x="451436" y="147375"/>
                </a:lnTo>
                <a:lnTo>
                  <a:pt x="429774" y="106386"/>
                </a:lnTo>
                <a:lnTo>
                  <a:pt x="401084" y="70675"/>
                </a:lnTo>
                <a:lnTo>
                  <a:pt x="366312" y="41210"/>
                </a:lnTo>
                <a:lnTo>
                  <a:pt x="326403" y="18962"/>
                </a:lnTo>
                <a:lnTo>
                  <a:pt x="282300" y="4902"/>
                </a:lnTo>
                <a:lnTo>
                  <a:pt x="234950" y="0"/>
                </a:lnTo>
                <a:close/>
              </a:path>
            </a:pathLst>
          </a:custGeom>
          <a:solidFill>
            <a:srgbClr val="264457"/>
          </a:solidFill>
        </p:spPr>
        <p:txBody>
          <a:bodyPr wrap="square" lIns="0" tIns="0" rIns="0" bIns="0" rtlCol="0"/>
          <a:lstStyle/>
          <a:p>
            <a:endParaRPr/>
          </a:p>
        </p:txBody>
      </p:sp>
      <p:sp>
        <p:nvSpPr>
          <p:cNvPr id="16" name="object 16"/>
          <p:cNvSpPr txBox="1"/>
          <p:nvPr/>
        </p:nvSpPr>
        <p:spPr>
          <a:xfrm>
            <a:off x="4548297" y="4345758"/>
            <a:ext cx="316230" cy="193040"/>
          </a:xfrm>
          <a:prstGeom prst="rect">
            <a:avLst/>
          </a:prstGeom>
        </p:spPr>
        <p:txBody>
          <a:bodyPr vert="horz" wrap="square" lIns="0" tIns="12700" rIns="0" bIns="0" rtlCol="0">
            <a:spAutoFit/>
          </a:bodyPr>
          <a:lstStyle/>
          <a:p>
            <a:pPr marL="38100">
              <a:lnSpc>
                <a:spcPct val="100000"/>
              </a:lnSpc>
              <a:spcBef>
                <a:spcPts val="100"/>
              </a:spcBef>
            </a:pPr>
            <a:r>
              <a:rPr sz="1100" dirty="0">
                <a:solidFill>
                  <a:srgbClr val="FFFFFF"/>
                </a:solidFill>
                <a:latin typeface="Times New Roman"/>
                <a:cs typeface="Times New Roman"/>
              </a:rPr>
              <a:t>VB</a:t>
            </a:r>
            <a:r>
              <a:rPr sz="1050" baseline="-15873" dirty="0">
                <a:solidFill>
                  <a:srgbClr val="FFFFFF"/>
                </a:solidFill>
                <a:latin typeface="Times New Roman"/>
                <a:cs typeface="Times New Roman"/>
              </a:rPr>
              <a:t>1</a:t>
            </a:r>
            <a:endParaRPr sz="1050" baseline="-15873">
              <a:latin typeface="Times New Roman"/>
              <a:cs typeface="Times New Roman"/>
            </a:endParaRPr>
          </a:p>
        </p:txBody>
      </p:sp>
      <p:grpSp>
        <p:nvGrpSpPr>
          <p:cNvPr id="17" name="object 17"/>
          <p:cNvGrpSpPr/>
          <p:nvPr/>
        </p:nvGrpSpPr>
        <p:grpSpPr>
          <a:xfrm>
            <a:off x="4846967" y="2882900"/>
            <a:ext cx="1017905" cy="1407160"/>
            <a:chOff x="4846967" y="2882900"/>
            <a:chExt cx="1017905" cy="1407160"/>
          </a:xfrm>
        </p:grpSpPr>
        <p:sp>
          <p:nvSpPr>
            <p:cNvPr id="18" name="object 18"/>
            <p:cNvSpPr/>
            <p:nvPr/>
          </p:nvSpPr>
          <p:spPr>
            <a:xfrm>
              <a:off x="4846967" y="3321011"/>
              <a:ext cx="1017905" cy="969010"/>
            </a:xfrm>
            <a:custGeom>
              <a:avLst/>
              <a:gdLst/>
              <a:ahLst/>
              <a:cxnLst/>
              <a:rect l="l" t="t" r="r" b="b"/>
              <a:pathLst>
                <a:path w="1017904" h="969010">
                  <a:moveTo>
                    <a:pt x="365264" y="42100"/>
                  </a:moveTo>
                  <a:lnTo>
                    <a:pt x="281089" y="55219"/>
                  </a:lnTo>
                  <a:lnTo>
                    <a:pt x="299859" y="81610"/>
                  </a:lnTo>
                  <a:lnTo>
                    <a:pt x="278041" y="98856"/>
                  </a:lnTo>
                  <a:lnTo>
                    <a:pt x="238277" y="138938"/>
                  </a:lnTo>
                  <a:lnTo>
                    <a:pt x="200723" y="184035"/>
                  </a:lnTo>
                  <a:lnTo>
                    <a:pt x="133083" y="287413"/>
                  </a:lnTo>
                  <a:lnTo>
                    <a:pt x="76873" y="405472"/>
                  </a:lnTo>
                  <a:lnTo>
                    <a:pt x="34480" y="534022"/>
                  </a:lnTo>
                  <a:lnTo>
                    <a:pt x="8102" y="669086"/>
                  </a:lnTo>
                  <a:lnTo>
                    <a:pt x="1600" y="738047"/>
                  </a:lnTo>
                  <a:lnTo>
                    <a:pt x="0" y="806932"/>
                  </a:lnTo>
                  <a:lnTo>
                    <a:pt x="3530" y="875474"/>
                  </a:lnTo>
                  <a:lnTo>
                    <a:pt x="12496" y="943165"/>
                  </a:lnTo>
                  <a:lnTo>
                    <a:pt x="25082" y="941489"/>
                  </a:lnTo>
                  <a:lnTo>
                    <a:pt x="16217" y="874814"/>
                  </a:lnTo>
                  <a:lnTo>
                    <a:pt x="12687" y="807224"/>
                  </a:lnTo>
                  <a:lnTo>
                    <a:pt x="14249" y="739228"/>
                  </a:lnTo>
                  <a:lnTo>
                    <a:pt x="20561" y="671525"/>
                  </a:lnTo>
                  <a:lnTo>
                    <a:pt x="46545" y="537997"/>
                  </a:lnTo>
                  <a:lnTo>
                    <a:pt x="88353" y="410921"/>
                  </a:lnTo>
                  <a:lnTo>
                    <a:pt x="143713" y="294373"/>
                  </a:lnTo>
                  <a:lnTo>
                    <a:pt x="210477" y="192163"/>
                  </a:lnTo>
                  <a:lnTo>
                    <a:pt x="247294" y="147866"/>
                  </a:lnTo>
                  <a:lnTo>
                    <a:pt x="285915" y="108813"/>
                  </a:lnTo>
                  <a:lnTo>
                    <a:pt x="307225" y="91973"/>
                  </a:lnTo>
                  <a:lnTo>
                    <a:pt x="325247" y="117309"/>
                  </a:lnTo>
                  <a:lnTo>
                    <a:pt x="365264" y="42100"/>
                  </a:lnTo>
                  <a:close/>
                </a:path>
                <a:path w="1017904" h="969010">
                  <a:moveTo>
                    <a:pt x="413207" y="185229"/>
                  </a:moveTo>
                  <a:lnTo>
                    <a:pt x="409054" y="114858"/>
                  </a:lnTo>
                  <a:lnTo>
                    <a:pt x="398957" y="45339"/>
                  </a:lnTo>
                  <a:lnTo>
                    <a:pt x="386397" y="47167"/>
                  </a:lnTo>
                  <a:lnTo>
                    <a:pt x="396367" y="115608"/>
                  </a:lnTo>
                  <a:lnTo>
                    <a:pt x="400519" y="184962"/>
                  </a:lnTo>
                  <a:lnTo>
                    <a:pt x="399122" y="254723"/>
                  </a:lnTo>
                  <a:lnTo>
                    <a:pt x="392506" y="324370"/>
                  </a:lnTo>
                  <a:lnTo>
                    <a:pt x="380949" y="393382"/>
                  </a:lnTo>
                  <a:lnTo>
                    <a:pt x="364832" y="461035"/>
                  </a:lnTo>
                  <a:lnTo>
                    <a:pt x="319811" y="591235"/>
                  </a:lnTo>
                  <a:lnTo>
                    <a:pt x="259969" y="710590"/>
                  </a:lnTo>
                  <a:lnTo>
                    <a:pt x="187604" y="815187"/>
                  </a:lnTo>
                  <a:lnTo>
                    <a:pt x="147650" y="860488"/>
                  </a:lnTo>
                  <a:lnTo>
                    <a:pt x="105664" y="900417"/>
                  </a:lnTo>
                  <a:lnTo>
                    <a:pt x="78600" y="920597"/>
                  </a:lnTo>
                  <a:lnTo>
                    <a:pt x="61518" y="894702"/>
                  </a:lnTo>
                  <a:lnTo>
                    <a:pt x="18910" y="968476"/>
                  </a:lnTo>
                  <a:lnTo>
                    <a:pt x="103492" y="958303"/>
                  </a:lnTo>
                  <a:lnTo>
                    <a:pt x="85610" y="931214"/>
                  </a:lnTo>
                  <a:lnTo>
                    <a:pt x="113258" y="910602"/>
                  </a:lnTo>
                  <a:lnTo>
                    <a:pt x="156400" y="869696"/>
                  </a:lnTo>
                  <a:lnTo>
                    <a:pt x="197129" y="823582"/>
                  </a:lnTo>
                  <a:lnTo>
                    <a:pt x="270408" y="717816"/>
                  </a:lnTo>
                  <a:lnTo>
                    <a:pt x="331165" y="596925"/>
                  </a:lnTo>
                  <a:lnTo>
                    <a:pt x="376834" y="465188"/>
                  </a:lnTo>
                  <a:lnTo>
                    <a:pt x="393306" y="396328"/>
                  </a:lnTo>
                  <a:lnTo>
                    <a:pt x="405028" y="326466"/>
                  </a:lnTo>
                  <a:lnTo>
                    <a:pt x="411772" y="255930"/>
                  </a:lnTo>
                  <a:lnTo>
                    <a:pt x="413207" y="185229"/>
                  </a:lnTo>
                  <a:close/>
                </a:path>
                <a:path w="1017904" h="969010">
                  <a:moveTo>
                    <a:pt x="1017676" y="804113"/>
                  </a:moveTo>
                  <a:lnTo>
                    <a:pt x="985342" y="800912"/>
                  </a:lnTo>
                  <a:lnTo>
                    <a:pt x="986802" y="764133"/>
                  </a:lnTo>
                  <a:lnTo>
                    <a:pt x="982103" y="703935"/>
                  </a:lnTo>
                  <a:lnTo>
                    <a:pt x="971778" y="642493"/>
                  </a:lnTo>
                  <a:lnTo>
                    <a:pt x="935177" y="517918"/>
                  </a:lnTo>
                  <a:lnTo>
                    <a:pt x="878624" y="394220"/>
                  </a:lnTo>
                  <a:lnTo>
                    <a:pt x="803871" y="276110"/>
                  </a:lnTo>
                  <a:lnTo>
                    <a:pt x="760056" y="220383"/>
                  </a:lnTo>
                  <a:lnTo>
                    <a:pt x="712419" y="167906"/>
                  </a:lnTo>
                  <a:lnTo>
                    <a:pt x="661060" y="119062"/>
                  </a:lnTo>
                  <a:lnTo>
                    <a:pt x="606183" y="74422"/>
                  </a:lnTo>
                  <a:lnTo>
                    <a:pt x="547992" y="34544"/>
                  </a:lnTo>
                  <a:lnTo>
                    <a:pt x="486676" y="0"/>
                  </a:lnTo>
                  <a:lnTo>
                    <a:pt x="480441" y="11074"/>
                  </a:lnTo>
                  <a:lnTo>
                    <a:pt x="540816" y="45021"/>
                  </a:lnTo>
                  <a:lnTo>
                    <a:pt x="598170" y="84264"/>
                  </a:lnTo>
                  <a:lnTo>
                    <a:pt x="652322" y="128270"/>
                  </a:lnTo>
                  <a:lnTo>
                    <a:pt x="703021" y="176441"/>
                  </a:lnTo>
                  <a:lnTo>
                    <a:pt x="750074" y="228244"/>
                  </a:lnTo>
                  <a:lnTo>
                    <a:pt x="793140" y="282917"/>
                  </a:lnTo>
                  <a:lnTo>
                    <a:pt x="867079" y="399503"/>
                  </a:lnTo>
                  <a:lnTo>
                    <a:pt x="923124" y="521944"/>
                  </a:lnTo>
                  <a:lnTo>
                    <a:pt x="959256" y="644613"/>
                  </a:lnTo>
                  <a:lnTo>
                    <a:pt x="969441" y="704938"/>
                  </a:lnTo>
                  <a:lnTo>
                    <a:pt x="974115" y="763625"/>
                  </a:lnTo>
                  <a:lnTo>
                    <a:pt x="972680" y="799655"/>
                  </a:lnTo>
                  <a:lnTo>
                    <a:pt x="941844" y="796607"/>
                  </a:lnTo>
                  <a:lnTo>
                    <a:pt x="971169" y="873379"/>
                  </a:lnTo>
                  <a:lnTo>
                    <a:pt x="923061" y="844969"/>
                  </a:lnTo>
                  <a:lnTo>
                    <a:pt x="865378" y="804392"/>
                  </a:lnTo>
                  <a:lnTo>
                    <a:pt x="810590" y="759409"/>
                  </a:lnTo>
                  <a:lnTo>
                    <a:pt x="759079" y="710730"/>
                  </a:lnTo>
                  <a:lnTo>
                    <a:pt x="666102" y="603732"/>
                  </a:lnTo>
                  <a:lnTo>
                    <a:pt x="588530" y="487984"/>
                  </a:lnTo>
                  <a:lnTo>
                    <a:pt x="528218" y="367931"/>
                  </a:lnTo>
                  <a:lnTo>
                    <a:pt x="486943" y="247827"/>
                  </a:lnTo>
                  <a:lnTo>
                    <a:pt x="474078" y="189344"/>
                  </a:lnTo>
                  <a:lnTo>
                    <a:pt x="466661" y="132740"/>
                  </a:lnTo>
                  <a:lnTo>
                    <a:pt x="466356" y="101714"/>
                  </a:lnTo>
                  <a:lnTo>
                    <a:pt x="497370" y="103111"/>
                  </a:lnTo>
                  <a:lnTo>
                    <a:pt x="462762" y="25273"/>
                  </a:lnTo>
                  <a:lnTo>
                    <a:pt x="421246" y="99669"/>
                  </a:lnTo>
                  <a:lnTo>
                    <a:pt x="453656" y="101130"/>
                  </a:lnTo>
                  <a:lnTo>
                    <a:pt x="453961" y="132867"/>
                  </a:lnTo>
                  <a:lnTo>
                    <a:pt x="461479" y="190982"/>
                  </a:lnTo>
                  <a:lnTo>
                    <a:pt x="474535" y="250545"/>
                  </a:lnTo>
                  <a:lnTo>
                    <a:pt x="516204" y="372059"/>
                  </a:lnTo>
                  <a:lnTo>
                    <a:pt x="577176" y="493674"/>
                  </a:lnTo>
                  <a:lnTo>
                    <a:pt x="655561" y="610793"/>
                  </a:lnTo>
                  <a:lnTo>
                    <a:pt x="749490" y="719061"/>
                  </a:lnTo>
                  <a:lnTo>
                    <a:pt x="801865" y="768629"/>
                  </a:lnTo>
                  <a:lnTo>
                    <a:pt x="857313" y="814197"/>
                  </a:lnTo>
                  <a:lnTo>
                    <a:pt x="915758" y="855345"/>
                  </a:lnTo>
                  <a:lnTo>
                    <a:pt x="976947" y="891527"/>
                  </a:lnTo>
                  <a:lnTo>
                    <a:pt x="983411" y="880592"/>
                  </a:lnTo>
                  <a:lnTo>
                    <a:pt x="973239" y="874598"/>
                  </a:lnTo>
                  <a:lnTo>
                    <a:pt x="1017676" y="804113"/>
                  </a:lnTo>
                  <a:close/>
                </a:path>
              </a:pathLst>
            </a:custGeom>
            <a:solidFill>
              <a:srgbClr val="000000"/>
            </a:solidFill>
          </p:spPr>
          <p:txBody>
            <a:bodyPr wrap="square" lIns="0" tIns="0" rIns="0" bIns="0" rtlCol="0"/>
            <a:lstStyle/>
            <a:p>
              <a:endParaRPr/>
            </a:p>
          </p:txBody>
        </p:sp>
        <p:sp>
          <p:nvSpPr>
            <p:cNvPr id="19" name="object 19"/>
            <p:cNvSpPr/>
            <p:nvPr/>
          </p:nvSpPr>
          <p:spPr>
            <a:xfrm>
              <a:off x="5029200" y="2882900"/>
              <a:ext cx="469900" cy="482600"/>
            </a:xfrm>
            <a:custGeom>
              <a:avLst/>
              <a:gdLst/>
              <a:ahLst/>
              <a:cxnLst/>
              <a:rect l="l" t="t" r="r" b="b"/>
              <a:pathLst>
                <a:path w="469900" h="482600">
                  <a:moveTo>
                    <a:pt x="234950" y="0"/>
                  </a:moveTo>
                  <a:lnTo>
                    <a:pt x="187599" y="4902"/>
                  </a:lnTo>
                  <a:lnTo>
                    <a:pt x="143496" y="18962"/>
                  </a:lnTo>
                  <a:lnTo>
                    <a:pt x="103587" y="41210"/>
                  </a:lnTo>
                  <a:lnTo>
                    <a:pt x="68815" y="70675"/>
                  </a:lnTo>
                  <a:lnTo>
                    <a:pt x="40125" y="106386"/>
                  </a:lnTo>
                  <a:lnTo>
                    <a:pt x="18463" y="147375"/>
                  </a:lnTo>
                  <a:lnTo>
                    <a:pt x="4773" y="192669"/>
                  </a:lnTo>
                  <a:lnTo>
                    <a:pt x="0" y="241300"/>
                  </a:lnTo>
                  <a:lnTo>
                    <a:pt x="4773" y="289930"/>
                  </a:lnTo>
                  <a:lnTo>
                    <a:pt x="18463" y="335224"/>
                  </a:lnTo>
                  <a:lnTo>
                    <a:pt x="40125" y="376213"/>
                  </a:lnTo>
                  <a:lnTo>
                    <a:pt x="68815" y="411924"/>
                  </a:lnTo>
                  <a:lnTo>
                    <a:pt x="103587" y="441389"/>
                  </a:lnTo>
                  <a:lnTo>
                    <a:pt x="143496" y="463637"/>
                  </a:lnTo>
                  <a:lnTo>
                    <a:pt x="187599" y="477697"/>
                  </a:lnTo>
                  <a:lnTo>
                    <a:pt x="234950" y="482600"/>
                  </a:lnTo>
                  <a:lnTo>
                    <a:pt x="282300" y="477697"/>
                  </a:lnTo>
                  <a:lnTo>
                    <a:pt x="326403" y="463637"/>
                  </a:lnTo>
                  <a:lnTo>
                    <a:pt x="366312" y="441389"/>
                  </a:lnTo>
                  <a:lnTo>
                    <a:pt x="401084" y="411924"/>
                  </a:lnTo>
                  <a:lnTo>
                    <a:pt x="429774" y="376213"/>
                  </a:lnTo>
                  <a:lnTo>
                    <a:pt x="451436" y="335224"/>
                  </a:lnTo>
                  <a:lnTo>
                    <a:pt x="465126" y="289930"/>
                  </a:lnTo>
                  <a:lnTo>
                    <a:pt x="469900" y="241300"/>
                  </a:lnTo>
                  <a:lnTo>
                    <a:pt x="465126" y="192669"/>
                  </a:lnTo>
                  <a:lnTo>
                    <a:pt x="451436" y="147375"/>
                  </a:lnTo>
                  <a:lnTo>
                    <a:pt x="429774" y="106386"/>
                  </a:lnTo>
                  <a:lnTo>
                    <a:pt x="401084" y="70675"/>
                  </a:lnTo>
                  <a:lnTo>
                    <a:pt x="366312" y="41210"/>
                  </a:lnTo>
                  <a:lnTo>
                    <a:pt x="326403" y="18962"/>
                  </a:lnTo>
                  <a:lnTo>
                    <a:pt x="282300" y="4902"/>
                  </a:lnTo>
                  <a:lnTo>
                    <a:pt x="234950" y="0"/>
                  </a:lnTo>
                  <a:close/>
                </a:path>
              </a:pathLst>
            </a:custGeom>
            <a:solidFill>
              <a:srgbClr val="264457"/>
            </a:solidFill>
          </p:spPr>
          <p:txBody>
            <a:bodyPr wrap="square" lIns="0" tIns="0" rIns="0" bIns="0" rtlCol="0"/>
            <a:lstStyle/>
            <a:p>
              <a:endParaRPr/>
            </a:p>
          </p:txBody>
        </p:sp>
      </p:grpSp>
      <p:sp>
        <p:nvSpPr>
          <p:cNvPr id="20" name="object 20"/>
          <p:cNvSpPr txBox="1"/>
          <p:nvPr/>
        </p:nvSpPr>
        <p:spPr>
          <a:xfrm>
            <a:off x="5136269" y="3037658"/>
            <a:ext cx="307975" cy="193040"/>
          </a:xfrm>
          <a:prstGeom prst="rect">
            <a:avLst/>
          </a:prstGeom>
        </p:spPr>
        <p:txBody>
          <a:bodyPr vert="horz" wrap="square" lIns="0" tIns="12700" rIns="0" bIns="0" rtlCol="0">
            <a:spAutoFit/>
          </a:bodyPr>
          <a:lstStyle/>
          <a:p>
            <a:pPr marL="38100">
              <a:lnSpc>
                <a:spcPct val="100000"/>
              </a:lnSpc>
              <a:spcBef>
                <a:spcPts val="100"/>
              </a:spcBef>
            </a:pPr>
            <a:r>
              <a:rPr sz="1100" dirty="0">
                <a:solidFill>
                  <a:srgbClr val="FFFFFF"/>
                </a:solidFill>
                <a:latin typeface="Times New Roman"/>
                <a:cs typeface="Times New Roman"/>
              </a:rPr>
              <a:t>TO</a:t>
            </a:r>
            <a:r>
              <a:rPr sz="1050" baseline="-15873" dirty="0">
                <a:solidFill>
                  <a:srgbClr val="FFFFFF"/>
                </a:solidFill>
                <a:latin typeface="Times New Roman"/>
                <a:cs typeface="Times New Roman"/>
              </a:rPr>
              <a:t>2</a:t>
            </a:r>
            <a:endParaRPr sz="1050" baseline="-15873">
              <a:latin typeface="Times New Roman"/>
              <a:cs typeface="Times New Roman"/>
            </a:endParaRPr>
          </a:p>
        </p:txBody>
      </p:sp>
      <p:sp>
        <p:nvSpPr>
          <p:cNvPr id="21" name="object 21"/>
          <p:cNvSpPr/>
          <p:nvPr/>
        </p:nvSpPr>
        <p:spPr>
          <a:xfrm>
            <a:off x="3657651" y="4044429"/>
            <a:ext cx="3333115" cy="779145"/>
          </a:xfrm>
          <a:custGeom>
            <a:avLst/>
            <a:gdLst/>
            <a:ahLst/>
            <a:cxnLst/>
            <a:rect l="l" t="t" r="r" b="b"/>
            <a:pathLst>
              <a:path w="3333115" h="779145">
                <a:moveTo>
                  <a:pt x="2090153" y="360794"/>
                </a:moveTo>
                <a:lnTo>
                  <a:pt x="2083092" y="350240"/>
                </a:lnTo>
                <a:lnTo>
                  <a:pt x="2075383" y="355396"/>
                </a:lnTo>
                <a:lnTo>
                  <a:pt x="2037041" y="281838"/>
                </a:lnTo>
                <a:lnTo>
                  <a:pt x="2018093" y="308000"/>
                </a:lnTo>
                <a:lnTo>
                  <a:pt x="1998014" y="294792"/>
                </a:lnTo>
                <a:lnTo>
                  <a:pt x="1901126" y="251828"/>
                </a:lnTo>
                <a:lnTo>
                  <a:pt x="1794065" y="224523"/>
                </a:lnTo>
                <a:lnTo>
                  <a:pt x="1680959" y="213601"/>
                </a:lnTo>
                <a:lnTo>
                  <a:pt x="1565744" y="219748"/>
                </a:lnTo>
                <a:lnTo>
                  <a:pt x="1508340" y="229463"/>
                </a:lnTo>
                <a:lnTo>
                  <a:pt x="1452118" y="243700"/>
                </a:lnTo>
                <a:lnTo>
                  <a:pt x="1397355" y="262547"/>
                </a:lnTo>
                <a:lnTo>
                  <a:pt x="1344536" y="286118"/>
                </a:lnTo>
                <a:lnTo>
                  <a:pt x="1294168" y="314502"/>
                </a:lnTo>
                <a:lnTo>
                  <a:pt x="1246746" y="347789"/>
                </a:lnTo>
                <a:lnTo>
                  <a:pt x="1254048" y="358178"/>
                </a:lnTo>
                <a:lnTo>
                  <a:pt x="1300403" y="325564"/>
                </a:lnTo>
                <a:lnTo>
                  <a:pt x="1349717" y="297713"/>
                </a:lnTo>
                <a:lnTo>
                  <a:pt x="1401495" y="274548"/>
                </a:lnTo>
                <a:lnTo>
                  <a:pt x="1455242" y="256006"/>
                </a:lnTo>
                <a:lnTo>
                  <a:pt x="1510461" y="241985"/>
                </a:lnTo>
                <a:lnTo>
                  <a:pt x="1566418" y="232422"/>
                </a:lnTo>
                <a:lnTo>
                  <a:pt x="1680210" y="226288"/>
                </a:lnTo>
                <a:lnTo>
                  <a:pt x="1791411" y="236943"/>
                </a:lnTo>
                <a:lnTo>
                  <a:pt x="1896465" y="263652"/>
                </a:lnTo>
                <a:lnTo>
                  <a:pt x="1991474" y="305689"/>
                </a:lnTo>
                <a:lnTo>
                  <a:pt x="2010638" y="318300"/>
                </a:lnTo>
                <a:lnTo>
                  <a:pt x="1992363" y="343560"/>
                </a:lnTo>
                <a:lnTo>
                  <a:pt x="2073198" y="356857"/>
                </a:lnTo>
                <a:lnTo>
                  <a:pt x="2035467" y="382092"/>
                </a:lnTo>
                <a:lnTo>
                  <a:pt x="1985035" y="409613"/>
                </a:lnTo>
                <a:lnTo>
                  <a:pt x="1932279" y="432841"/>
                </a:lnTo>
                <a:lnTo>
                  <a:pt x="1877910" y="451802"/>
                </a:lnTo>
                <a:lnTo>
                  <a:pt x="1765261" y="477418"/>
                </a:lnTo>
                <a:lnTo>
                  <a:pt x="1651304" y="486867"/>
                </a:lnTo>
                <a:lnTo>
                  <a:pt x="1539608" y="480568"/>
                </a:lnTo>
                <a:lnTo>
                  <a:pt x="1435061" y="459193"/>
                </a:lnTo>
                <a:lnTo>
                  <a:pt x="1341170" y="423252"/>
                </a:lnTo>
                <a:lnTo>
                  <a:pt x="1325778" y="414134"/>
                </a:lnTo>
                <a:lnTo>
                  <a:pt x="1342771" y="387908"/>
                </a:lnTo>
                <a:lnTo>
                  <a:pt x="1258100" y="378460"/>
                </a:lnTo>
                <a:lnTo>
                  <a:pt x="1301330" y="451866"/>
                </a:lnTo>
                <a:lnTo>
                  <a:pt x="1318869" y="424802"/>
                </a:lnTo>
                <a:lnTo>
                  <a:pt x="1335151" y="434454"/>
                </a:lnTo>
                <a:lnTo>
                  <a:pt x="1431010" y="471246"/>
                </a:lnTo>
                <a:lnTo>
                  <a:pt x="1537525" y="493115"/>
                </a:lnTo>
                <a:lnTo>
                  <a:pt x="1650593" y="499541"/>
                </a:lnTo>
                <a:lnTo>
                  <a:pt x="1766303" y="490080"/>
                </a:lnTo>
                <a:lnTo>
                  <a:pt x="1880730" y="464185"/>
                </a:lnTo>
                <a:lnTo>
                  <a:pt x="1936445" y="444842"/>
                </a:lnTo>
                <a:lnTo>
                  <a:pt x="1990140" y="421233"/>
                </a:lnTo>
                <a:lnTo>
                  <a:pt x="2041550" y="393242"/>
                </a:lnTo>
                <a:lnTo>
                  <a:pt x="2090153" y="360794"/>
                </a:lnTo>
                <a:close/>
              </a:path>
              <a:path w="3333115" h="779145">
                <a:moveTo>
                  <a:pt x="3332823" y="85026"/>
                </a:moveTo>
                <a:lnTo>
                  <a:pt x="3327514" y="0"/>
                </a:lnTo>
                <a:lnTo>
                  <a:pt x="3262668" y="55257"/>
                </a:lnTo>
                <a:lnTo>
                  <a:pt x="3291929" y="67678"/>
                </a:lnTo>
                <a:lnTo>
                  <a:pt x="3291167" y="69481"/>
                </a:lnTo>
                <a:lnTo>
                  <a:pt x="3253498" y="137922"/>
                </a:lnTo>
                <a:lnTo>
                  <a:pt x="3209137" y="202844"/>
                </a:lnTo>
                <a:lnTo>
                  <a:pt x="3158566" y="264236"/>
                </a:lnTo>
                <a:lnTo>
                  <a:pt x="3102241" y="322110"/>
                </a:lnTo>
                <a:lnTo>
                  <a:pt x="3040672" y="376466"/>
                </a:lnTo>
                <a:lnTo>
                  <a:pt x="2974314" y="427291"/>
                </a:lnTo>
                <a:lnTo>
                  <a:pt x="2903690" y="474573"/>
                </a:lnTo>
                <a:lnTo>
                  <a:pt x="2829255" y="518337"/>
                </a:lnTo>
                <a:lnTo>
                  <a:pt x="2751645" y="558495"/>
                </a:lnTo>
                <a:lnTo>
                  <a:pt x="2588171" y="628345"/>
                </a:lnTo>
                <a:lnTo>
                  <a:pt x="2417343" y="684034"/>
                </a:lnTo>
                <a:lnTo>
                  <a:pt x="2243086" y="725589"/>
                </a:lnTo>
                <a:lnTo>
                  <a:pt x="2069338" y="753033"/>
                </a:lnTo>
                <a:lnTo>
                  <a:pt x="1900008" y="766381"/>
                </a:lnTo>
                <a:lnTo>
                  <a:pt x="1738896" y="765683"/>
                </a:lnTo>
                <a:lnTo>
                  <a:pt x="1662785" y="760069"/>
                </a:lnTo>
                <a:lnTo>
                  <a:pt x="1639849" y="757199"/>
                </a:lnTo>
                <a:lnTo>
                  <a:pt x="1640166" y="757161"/>
                </a:lnTo>
                <a:lnTo>
                  <a:pt x="1723517" y="743648"/>
                </a:lnTo>
                <a:lnTo>
                  <a:pt x="1804390" y="724687"/>
                </a:lnTo>
                <a:lnTo>
                  <a:pt x="1882368" y="700024"/>
                </a:lnTo>
                <a:lnTo>
                  <a:pt x="1957019" y="669417"/>
                </a:lnTo>
                <a:lnTo>
                  <a:pt x="2027885" y="632637"/>
                </a:lnTo>
                <a:lnTo>
                  <a:pt x="2094560" y="589419"/>
                </a:lnTo>
                <a:lnTo>
                  <a:pt x="2097201" y="587298"/>
                </a:lnTo>
                <a:lnTo>
                  <a:pt x="2117128" y="612051"/>
                </a:lnTo>
                <a:lnTo>
                  <a:pt x="2152599" y="534581"/>
                </a:lnTo>
                <a:lnTo>
                  <a:pt x="2069350" y="552691"/>
                </a:lnTo>
                <a:lnTo>
                  <a:pt x="2089277" y="577443"/>
                </a:lnTo>
                <a:lnTo>
                  <a:pt x="2087651" y="578764"/>
                </a:lnTo>
                <a:lnTo>
                  <a:pt x="2022030" y="621360"/>
                </a:lnTo>
                <a:lnTo>
                  <a:pt x="1952193" y="657669"/>
                </a:lnTo>
                <a:lnTo>
                  <a:pt x="1878533" y="687920"/>
                </a:lnTo>
                <a:lnTo>
                  <a:pt x="1801495" y="712317"/>
                </a:lnTo>
                <a:lnTo>
                  <a:pt x="1721485" y="731113"/>
                </a:lnTo>
                <a:lnTo>
                  <a:pt x="1638935" y="744524"/>
                </a:lnTo>
                <a:lnTo>
                  <a:pt x="1584198" y="749858"/>
                </a:lnTo>
                <a:lnTo>
                  <a:pt x="1521777" y="738390"/>
                </a:lnTo>
                <a:lnTo>
                  <a:pt x="1457883" y="722337"/>
                </a:lnTo>
                <a:lnTo>
                  <a:pt x="1399044" y="702856"/>
                </a:lnTo>
                <a:lnTo>
                  <a:pt x="1345780" y="679958"/>
                </a:lnTo>
                <a:lnTo>
                  <a:pt x="1298562" y="653707"/>
                </a:lnTo>
                <a:lnTo>
                  <a:pt x="1257541" y="623798"/>
                </a:lnTo>
                <a:lnTo>
                  <a:pt x="1223810" y="590842"/>
                </a:lnTo>
                <a:lnTo>
                  <a:pt x="1197140" y="554126"/>
                </a:lnTo>
                <a:lnTo>
                  <a:pt x="1186865" y="561581"/>
                </a:lnTo>
                <a:lnTo>
                  <a:pt x="1213853" y="598728"/>
                </a:lnTo>
                <a:lnTo>
                  <a:pt x="1248981" y="633209"/>
                </a:lnTo>
                <a:lnTo>
                  <a:pt x="1291082" y="663968"/>
                </a:lnTo>
                <a:lnTo>
                  <a:pt x="1339596" y="691057"/>
                </a:lnTo>
                <a:lnTo>
                  <a:pt x="1394028" y="714527"/>
                </a:lnTo>
                <a:lnTo>
                  <a:pt x="1453883" y="734402"/>
                </a:lnTo>
                <a:lnTo>
                  <a:pt x="1518678" y="750697"/>
                </a:lnTo>
                <a:lnTo>
                  <a:pt x="1534109" y="753541"/>
                </a:lnTo>
                <a:lnTo>
                  <a:pt x="1467967" y="756081"/>
                </a:lnTo>
                <a:lnTo>
                  <a:pt x="1380540" y="754722"/>
                </a:lnTo>
                <a:lnTo>
                  <a:pt x="1203388" y="738797"/>
                </a:lnTo>
                <a:lnTo>
                  <a:pt x="1026464" y="706882"/>
                </a:lnTo>
                <a:lnTo>
                  <a:pt x="853198" y="660844"/>
                </a:lnTo>
                <a:lnTo>
                  <a:pt x="687070" y="602551"/>
                </a:lnTo>
                <a:lnTo>
                  <a:pt x="531507" y="533920"/>
                </a:lnTo>
                <a:lnTo>
                  <a:pt x="389864" y="456755"/>
                </a:lnTo>
                <a:lnTo>
                  <a:pt x="325437" y="415645"/>
                </a:lnTo>
                <a:lnTo>
                  <a:pt x="265811" y="373138"/>
                </a:lnTo>
                <a:lnTo>
                  <a:pt x="211429" y="329488"/>
                </a:lnTo>
                <a:lnTo>
                  <a:pt x="162712" y="284949"/>
                </a:lnTo>
                <a:lnTo>
                  <a:pt x="120091" y="239776"/>
                </a:lnTo>
                <a:lnTo>
                  <a:pt x="83985" y="194233"/>
                </a:lnTo>
                <a:lnTo>
                  <a:pt x="54800" y="148590"/>
                </a:lnTo>
                <a:lnTo>
                  <a:pt x="32816" y="102666"/>
                </a:lnTo>
                <a:lnTo>
                  <a:pt x="18707" y="57505"/>
                </a:lnTo>
                <a:lnTo>
                  <a:pt x="12585" y="12369"/>
                </a:lnTo>
                <a:lnTo>
                  <a:pt x="0" y="14084"/>
                </a:lnTo>
                <a:lnTo>
                  <a:pt x="6184" y="59740"/>
                </a:lnTo>
                <a:lnTo>
                  <a:pt x="20828" y="106883"/>
                </a:lnTo>
                <a:lnTo>
                  <a:pt x="43357" y="154076"/>
                </a:lnTo>
                <a:lnTo>
                  <a:pt x="73279" y="201066"/>
                </a:lnTo>
                <a:lnTo>
                  <a:pt x="110134" y="247662"/>
                </a:lnTo>
                <a:lnTo>
                  <a:pt x="153466" y="293662"/>
                </a:lnTo>
                <a:lnTo>
                  <a:pt x="202857" y="338861"/>
                </a:lnTo>
                <a:lnTo>
                  <a:pt x="257860" y="383032"/>
                </a:lnTo>
                <a:lnTo>
                  <a:pt x="318058" y="425983"/>
                </a:lnTo>
                <a:lnTo>
                  <a:pt x="383032" y="467461"/>
                </a:lnTo>
                <a:lnTo>
                  <a:pt x="525437" y="545071"/>
                </a:lnTo>
                <a:lnTo>
                  <a:pt x="681939" y="614172"/>
                </a:lnTo>
                <a:lnTo>
                  <a:pt x="848995" y="672820"/>
                </a:lnTo>
                <a:lnTo>
                  <a:pt x="1023200" y="719162"/>
                </a:lnTo>
                <a:lnTo>
                  <a:pt x="1201140" y="751306"/>
                </a:lnTo>
                <a:lnTo>
                  <a:pt x="1379410" y="767372"/>
                </a:lnTo>
                <a:lnTo>
                  <a:pt x="1467764" y="768781"/>
                </a:lnTo>
                <a:lnTo>
                  <a:pt x="1554772" y="765454"/>
                </a:lnTo>
                <a:lnTo>
                  <a:pt x="1583575" y="762660"/>
                </a:lnTo>
                <a:lnTo>
                  <a:pt x="1587944" y="763460"/>
                </a:lnTo>
                <a:lnTo>
                  <a:pt x="1661198" y="772668"/>
                </a:lnTo>
                <a:lnTo>
                  <a:pt x="1737969" y="778344"/>
                </a:lnTo>
                <a:lnTo>
                  <a:pt x="1899958" y="779081"/>
                </a:lnTo>
                <a:lnTo>
                  <a:pt x="2070328" y="765695"/>
                </a:lnTo>
                <a:lnTo>
                  <a:pt x="2245068" y="738136"/>
                </a:lnTo>
                <a:lnTo>
                  <a:pt x="2420289" y="696391"/>
                </a:lnTo>
                <a:lnTo>
                  <a:pt x="2592108" y="640410"/>
                </a:lnTo>
                <a:lnTo>
                  <a:pt x="2756636" y="570166"/>
                </a:lnTo>
                <a:lnTo>
                  <a:pt x="2835084" y="529615"/>
                </a:lnTo>
                <a:lnTo>
                  <a:pt x="2910116" y="485521"/>
                </a:lnTo>
                <a:lnTo>
                  <a:pt x="2981388" y="437845"/>
                </a:lnTo>
                <a:lnTo>
                  <a:pt x="3048393" y="386549"/>
                </a:lnTo>
                <a:lnTo>
                  <a:pt x="3110649" y="331635"/>
                </a:lnTo>
                <a:lnTo>
                  <a:pt x="3167659" y="273100"/>
                </a:lnTo>
                <a:lnTo>
                  <a:pt x="3218942" y="210921"/>
                </a:lnTo>
                <a:lnTo>
                  <a:pt x="3263976" y="145097"/>
                </a:lnTo>
                <a:lnTo>
                  <a:pt x="3302279" y="75615"/>
                </a:lnTo>
                <a:lnTo>
                  <a:pt x="3303562" y="72618"/>
                </a:lnTo>
                <a:lnTo>
                  <a:pt x="3332823" y="85026"/>
                </a:lnTo>
                <a:close/>
              </a:path>
            </a:pathLst>
          </a:custGeom>
          <a:solidFill>
            <a:srgbClr val="000000"/>
          </a:solidFill>
        </p:spPr>
        <p:txBody>
          <a:bodyPr wrap="square" lIns="0" tIns="0" rIns="0" bIns="0" rtlCol="0"/>
          <a:lstStyle/>
          <a:p>
            <a:endParaRPr/>
          </a:p>
        </p:txBody>
      </p:sp>
      <p:sp>
        <p:nvSpPr>
          <p:cNvPr id="22" name="object 22"/>
          <p:cNvSpPr txBox="1"/>
          <p:nvPr/>
        </p:nvSpPr>
        <p:spPr>
          <a:xfrm>
            <a:off x="1689100" y="2692400"/>
            <a:ext cx="1257300" cy="1638300"/>
          </a:xfrm>
          <a:prstGeom prst="rect">
            <a:avLst/>
          </a:prstGeom>
          <a:solidFill>
            <a:srgbClr val="264457"/>
          </a:solidFill>
        </p:spPr>
        <p:txBody>
          <a:bodyPr vert="horz" wrap="square" lIns="0" tIns="47625" rIns="0" bIns="0" rtlCol="0">
            <a:spAutoFit/>
          </a:bodyPr>
          <a:lstStyle/>
          <a:p>
            <a:pPr algn="ctr">
              <a:lnSpc>
                <a:spcPct val="100000"/>
              </a:lnSpc>
              <a:spcBef>
                <a:spcPts val="375"/>
              </a:spcBef>
            </a:pPr>
            <a:r>
              <a:rPr sz="1000" b="1" spc="-5" dirty="0">
                <a:solidFill>
                  <a:srgbClr val="FFFFFF"/>
                </a:solidFill>
                <a:latin typeface="Times New Roman"/>
                <a:cs typeface="Times New Roman"/>
              </a:rPr>
              <a:t>B</a:t>
            </a:r>
            <a:r>
              <a:rPr sz="1050" b="1" spc="-7" baseline="-15873" dirty="0">
                <a:solidFill>
                  <a:srgbClr val="FFFFFF"/>
                </a:solidFill>
                <a:latin typeface="Times New Roman"/>
                <a:cs typeface="Times New Roman"/>
              </a:rPr>
              <a:t>2</a:t>
            </a:r>
            <a:endParaRPr sz="1050" baseline="-15873">
              <a:latin typeface="Times New Roman"/>
              <a:cs typeface="Times New Roman"/>
            </a:endParaRPr>
          </a:p>
          <a:p>
            <a:pPr marL="8699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(“aardvark”</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TO)</a:t>
            </a:r>
            <a:endParaRPr sz="1000">
              <a:latin typeface="Times New Roman"/>
              <a:cs typeface="Times New Roman"/>
            </a:endParaRPr>
          </a:p>
          <a:p>
            <a:pPr marL="86995">
              <a:lnSpc>
                <a:spcPct val="100000"/>
              </a:lnSpc>
            </a:pPr>
            <a:r>
              <a:rPr sz="1000" dirty="0">
                <a:solidFill>
                  <a:srgbClr val="FFFFFF"/>
                </a:solidFill>
                <a:latin typeface="Times New Roman"/>
                <a:cs typeface="Times New Roman"/>
              </a:rPr>
              <a:t>…</a:t>
            </a:r>
            <a:endParaRPr sz="1000">
              <a:latin typeface="Times New Roman"/>
              <a:cs typeface="Times New Roman"/>
            </a:endParaRPr>
          </a:p>
          <a:p>
            <a:pPr marL="8699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(“race”</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TO)</a:t>
            </a:r>
            <a:endParaRPr sz="1000">
              <a:latin typeface="Times New Roman"/>
              <a:cs typeface="Times New Roman"/>
            </a:endParaRPr>
          </a:p>
          <a:p>
            <a:pPr marL="86995">
              <a:lnSpc>
                <a:spcPct val="100000"/>
              </a:lnSpc>
            </a:pPr>
            <a:r>
              <a:rPr sz="1000" dirty="0">
                <a:solidFill>
                  <a:srgbClr val="FFFFFF"/>
                </a:solidFill>
                <a:latin typeface="Times New Roman"/>
                <a:cs typeface="Times New Roman"/>
              </a:rPr>
              <a:t>…</a:t>
            </a:r>
            <a:endParaRPr sz="1000">
              <a:latin typeface="Times New Roman"/>
              <a:cs typeface="Times New Roman"/>
            </a:endParaRPr>
          </a:p>
          <a:p>
            <a:pPr marL="8699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(“the”</a:t>
            </a:r>
            <a:r>
              <a:rPr sz="1000" spc="-15"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TO)</a:t>
            </a:r>
            <a:endParaRPr sz="1000">
              <a:latin typeface="Times New Roman"/>
              <a:cs typeface="Times New Roman"/>
            </a:endParaRPr>
          </a:p>
          <a:p>
            <a:pPr marL="86995">
              <a:lnSpc>
                <a:spcPct val="100000"/>
              </a:lnSpc>
            </a:pPr>
            <a:r>
              <a:rPr sz="1000" dirty="0">
                <a:solidFill>
                  <a:srgbClr val="FFFFFF"/>
                </a:solidFill>
                <a:latin typeface="Times New Roman"/>
                <a:cs typeface="Times New Roman"/>
              </a:rPr>
              <a:t>…</a:t>
            </a:r>
            <a:endParaRPr sz="1000">
              <a:latin typeface="Times New Roman"/>
              <a:cs typeface="Times New Roman"/>
            </a:endParaRPr>
          </a:p>
          <a:p>
            <a:pPr marL="8699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(“to”</a:t>
            </a:r>
            <a:r>
              <a:rPr sz="1000" spc="-15"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TO)</a:t>
            </a:r>
            <a:endParaRPr sz="1000">
              <a:latin typeface="Times New Roman"/>
              <a:cs typeface="Times New Roman"/>
            </a:endParaRPr>
          </a:p>
          <a:p>
            <a:pPr marL="86995">
              <a:lnSpc>
                <a:spcPct val="100000"/>
              </a:lnSpc>
            </a:pPr>
            <a:r>
              <a:rPr sz="1000" dirty="0">
                <a:solidFill>
                  <a:srgbClr val="FFFFFF"/>
                </a:solidFill>
                <a:latin typeface="Times New Roman"/>
                <a:cs typeface="Times New Roman"/>
              </a:rPr>
              <a:t>…</a:t>
            </a:r>
            <a:endParaRPr sz="1000">
              <a:latin typeface="Times New Roman"/>
              <a:cs typeface="Times New Roman"/>
            </a:endParaRPr>
          </a:p>
          <a:p>
            <a:pPr marL="8699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(“zebra”</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TO)</a:t>
            </a:r>
            <a:endParaRPr sz="1000">
              <a:latin typeface="Times New Roman"/>
              <a:cs typeface="Times New Roman"/>
            </a:endParaRPr>
          </a:p>
        </p:txBody>
      </p:sp>
      <p:sp>
        <p:nvSpPr>
          <p:cNvPr id="23" name="object 23"/>
          <p:cNvSpPr txBox="1"/>
          <p:nvPr/>
        </p:nvSpPr>
        <p:spPr>
          <a:xfrm>
            <a:off x="2971800" y="4800600"/>
            <a:ext cx="1257300" cy="1638300"/>
          </a:xfrm>
          <a:prstGeom prst="rect">
            <a:avLst/>
          </a:prstGeom>
          <a:solidFill>
            <a:srgbClr val="264457"/>
          </a:solidFill>
        </p:spPr>
        <p:txBody>
          <a:bodyPr vert="horz" wrap="square" lIns="0" tIns="48895" rIns="0" bIns="0" rtlCol="0">
            <a:spAutoFit/>
          </a:bodyPr>
          <a:lstStyle/>
          <a:p>
            <a:pPr marL="2540" algn="ctr">
              <a:lnSpc>
                <a:spcPct val="100000"/>
              </a:lnSpc>
              <a:spcBef>
                <a:spcPts val="385"/>
              </a:spcBef>
            </a:pPr>
            <a:r>
              <a:rPr sz="1000" b="1" spc="-5" dirty="0">
                <a:solidFill>
                  <a:srgbClr val="FFFFFF"/>
                </a:solidFill>
                <a:latin typeface="Times New Roman"/>
                <a:cs typeface="Times New Roman"/>
              </a:rPr>
              <a:t>B</a:t>
            </a:r>
            <a:r>
              <a:rPr sz="1050" b="1" spc="-7" baseline="-15873" dirty="0">
                <a:solidFill>
                  <a:srgbClr val="FFFFFF"/>
                </a:solidFill>
                <a:latin typeface="Times New Roman"/>
                <a:cs typeface="Times New Roman"/>
              </a:rPr>
              <a:t>1</a:t>
            </a:r>
            <a:endParaRPr sz="1050" baseline="-15873">
              <a:latin typeface="Times New Roman"/>
              <a:cs typeface="Times New Roman"/>
            </a:endParaRPr>
          </a:p>
          <a:p>
            <a:pPr marL="9588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(“aardvark”</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0" dirty="0">
                <a:solidFill>
                  <a:srgbClr val="FFFFFF"/>
                </a:solidFill>
                <a:latin typeface="Times New Roman"/>
                <a:cs typeface="Times New Roman"/>
              </a:rPr>
              <a:t> </a:t>
            </a:r>
            <a:r>
              <a:rPr sz="1000" spc="-5" dirty="0">
                <a:solidFill>
                  <a:srgbClr val="FFFFFF"/>
                </a:solidFill>
                <a:latin typeface="Times New Roman"/>
                <a:cs typeface="Times New Roman"/>
              </a:rPr>
              <a:t>VB)</a:t>
            </a:r>
            <a:endParaRPr sz="1000">
              <a:latin typeface="Times New Roman"/>
              <a:cs typeface="Times New Roman"/>
            </a:endParaRPr>
          </a:p>
          <a:p>
            <a:pPr marL="95885">
              <a:lnSpc>
                <a:spcPct val="100000"/>
              </a:lnSpc>
            </a:pPr>
            <a:r>
              <a:rPr sz="1000" dirty="0">
                <a:solidFill>
                  <a:srgbClr val="FFFFFF"/>
                </a:solidFill>
                <a:latin typeface="Times New Roman"/>
                <a:cs typeface="Times New Roman"/>
              </a:rPr>
              <a:t>…</a:t>
            </a:r>
            <a:endParaRPr sz="1000">
              <a:latin typeface="Times New Roman"/>
              <a:cs typeface="Times New Roman"/>
            </a:endParaRPr>
          </a:p>
          <a:p>
            <a:pPr marL="9588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(“race”</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0" dirty="0">
                <a:solidFill>
                  <a:srgbClr val="FFFFFF"/>
                </a:solidFill>
                <a:latin typeface="Times New Roman"/>
                <a:cs typeface="Times New Roman"/>
              </a:rPr>
              <a:t> </a:t>
            </a:r>
            <a:r>
              <a:rPr sz="1000" spc="-5" dirty="0">
                <a:solidFill>
                  <a:srgbClr val="FFFFFF"/>
                </a:solidFill>
                <a:latin typeface="Times New Roman"/>
                <a:cs typeface="Times New Roman"/>
              </a:rPr>
              <a:t>VB)</a:t>
            </a:r>
            <a:endParaRPr sz="1000">
              <a:latin typeface="Times New Roman"/>
              <a:cs typeface="Times New Roman"/>
            </a:endParaRPr>
          </a:p>
          <a:p>
            <a:pPr marL="95885">
              <a:lnSpc>
                <a:spcPct val="100000"/>
              </a:lnSpc>
            </a:pPr>
            <a:r>
              <a:rPr sz="1000" dirty="0">
                <a:solidFill>
                  <a:srgbClr val="FFFFFF"/>
                </a:solidFill>
                <a:latin typeface="Times New Roman"/>
                <a:cs typeface="Times New Roman"/>
              </a:rPr>
              <a:t>…</a:t>
            </a:r>
            <a:endParaRPr sz="1000">
              <a:latin typeface="Times New Roman"/>
              <a:cs typeface="Times New Roman"/>
            </a:endParaRPr>
          </a:p>
          <a:p>
            <a:pPr marL="9588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(“the”</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spc="-5" dirty="0">
                <a:solidFill>
                  <a:srgbClr val="FFFFFF"/>
                </a:solidFill>
                <a:latin typeface="Times New Roman"/>
                <a:cs typeface="Times New Roman"/>
              </a:rPr>
              <a:t>VB)</a:t>
            </a:r>
            <a:endParaRPr sz="1000">
              <a:latin typeface="Times New Roman"/>
              <a:cs typeface="Times New Roman"/>
            </a:endParaRPr>
          </a:p>
          <a:p>
            <a:pPr marL="95885">
              <a:lnSpc>
                <a:spcPct val="100000"/>
              </a:lnSpc>
            </a:pPr>
            <a:r>
              <a:rPr sz="1000" dirty="0">
                <a:solidFill>
                  <a:srgbClr val="FFFFFF"/>
                </a:solidFill>
                <a:latin typeface="Times New Roman"/>
                <a:cs typeface="Times New Roman"/>
              </a:rPr>
              <a:t>…</a:t>
            </a:r>
            <a:endParaRPr sz="1000">
              <a:latin typeface="Times New Roman"/>
              <a:cs typeface="Times New Roman"/>
            </a:endParaRPr>
          </a:p>
          <a:p>
            <a:pPr marL="9588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(“to”</a:t>
            </a:r>
            <a:r>
              <a:rPr sz="1000" spc="-15"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spc="-5" dirty="0">
                <a:solidFill>
                  <a:srgbClr val="FFFFFF"/>
                </a:solidFill>
                <a:latin typeface="Times New Roman"/>
                <a:cs typeface="Times New Roman"/>
              </a:rPr>
              <a:t>VB)</a:t>
            </a:r>
            <a:endParaRPr sz="1000">
              <a:latin typeface="Times New Roman"/>
              <a:cs typeface="Times New Roman"/>
            </a:endParaRPr>
          </a:p>
          <a:p>
            <a:pPr marL="95885">
              <a:lnSpc>
                <a:spcPct val="100000"/>
              </a:lnSpc>
            </a:pPr>
            <a:r>
              <a:rPr sz="1000" dirty="0">
                <a:solidFill>
                  <a:srgbClr val="FFFFFF"/>
                </a:solidFill>
                <a:latin typeface="Times New Roman"/>
                <a:cs typeface="Times New Roman"/>
              </a:rPr>
              <a:t>…</a:t>
            </a:r>
            <a:endParaRPr sz="1000">
              <a:latin typeface="Times New Roman"/>
              <a:cs typeface="Times New Roman"/>
            </a:endParaRPr>
          </a:p>
          <a:p>
            <a:pPr marL="9588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(“zebra”</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0" dirty="0">
                <a:solidFill>
                  <a:srgbClr val="FFFFFF"/>
                </a:solidFill>
                <a:latin typeface="Times New Roman"/>
                <a:cs typeface="Times New Roman"/>
              </a:rPr>
              <a:t> </a:t>
            </a:r>
            <a:r>
              <a:rPr sz="1000" spc="-5" dirty="0">
                <a:solidFill>
                  <a:srgbClr val="FFFFFF"/>
                </a:solidFill>
                <a:latin typeface="Times New Roman"/>
                <a:cs typeface="Times New Roman"/>
              </a:rPr>
              <a:t>VB)</a:t>
            </a:r>
            <a:endParaRPr sz="1000">
              <a:latin typeface="Times New Roman"/>
              <a:cs typeface="Times New Roman"/>
            </a:endParaRPr>
          </a:p>
        </p:txBody>
      </p:sp>
      <p:sp>
        <p:nvSpPr>
          <p:cNvPr id="24" name="object 24"/>
          <p:cNvSpPr txBox="1"/>
          <p:nvPr/>
        </p:nvSpPr>
        <p:spPr>
          <a:xfrm>
            <a:off x="6019800" y="4800600"/>
            <a:ext cx="1270000" cy="1638300"/>
          </a:xfrm>
          <a:prstGeom prst="rect">
            <a:avLst/>
          </a:prstGeom>
          <a:solidFill>
            <a:srgbClr val="264457"/>
          </a:solidFill>
        </p:spPr>
        <p:txBody>
          <a:bodyPr vert="horz" wrap="square" lIns="0" tIns="48895" rIns="0" bIns="0" rtlCol="0">
            <a:spAutoFit/>
          </a:bodyPr>
          <a:lstStyle/>
          <a:p>
            <a:pPr marL="3810" algn="ctr">
              <a:lnSpc>
                <a:spcPct val="100000"/>
              </a:lnSpc>
              <a:spcBef>
                <a:spcPts val="385"/>
              </a:spcBef>
            </a:pPr>
            <a:r>
              <a:rPr sz="1000" b="1" spc="-5" dirty="0">
                <a:solidFill>
                  <a:srgbClr val="FFFFFF"/>
                </a:solidFill>
                <a:latin typeface="Times New Roman"/>
                <a:cs typeface="Times New Roman"/>
              </a:rPr>
              <a:t>B</a:t>
            </a:r>
            <a:r>
              <a:rPr sz="1050" b="1" spc="-7" baseline="-15873" dirty="0">
                <a:solidFill>
                  <a:srgbClr val="FFFFFF"/>
                </a:solidFill>
                <a:latin typeface="Times New Roman"/>
                <a:cs typeface="Times New Roman"/>
              </a:rPr>
              <a:t>3</a:t>
            </a:r>
            <a:endParaRPr sz="1050" baseline="-15873">
              <a:latin typeface="Times New Roman"/>
              <a:cs typeface="Times New Roman"/>
            </a:endParaRPr>
          </a:p>
          <a:p>
            <a:pPr marL="9461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(“aardvark”</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NN)</a:t>
            </a:r>
            <a:endParaRPr sz="1000">
              <a:latin typeface="Times New Roman"/>
              <a:cs typeface="Times New Roman"/>
            </a:endParaRPr>
          </a:p>
          <a:p>
            <a:pPr marL="94615">
              <a:lnSpc>
                <a:spcPct val="100000"/>
              </a:lnSpc>
            </a:pPr>
            <a:r>
              <a:rPr sz="1000" dirty="0">
                <a:solidFill>
                  <a:srgbClr val="FFFFFF"/>
                </a:solidFill>
                <a:latin typeface="Times New Roman"/>
                <a:cs typeface="Times New Roman"/>
              </a:rPr>
              <a:t>…</a:t>
            </a:r>
            <a:endParaRPr sz="1000">
              <a:latin typeface="Times New Roman"/>
              <a:cs typeface="Times New Roman"/>
            </a:endParaRPr>
          </a:p>
          <a:p>
            <a:pPr marL="9461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(“race”</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NN)</a:t>
            </a:r>
            <a:endParaRPr sz="1000">
              <a:latin typeface="Times New Roman"/>
              <a:cs typeface="Times New Roman"/>
            </a:endParaRPr>
          </a:p>
          <a:p>
            <a:pPr marL="94615">
              <a:lnSpc>
                <a:spcPct val="100000"/>
              </a:lnSpc>
            </a:pPr>
            <a:r>
              <a:rPr sz="1000" dirty="0">
                <a:solidFill>
                  <a:srgbClr val="FFFFFF"/>
                </a:solidFill>
                <a:latin typeface="Times New Roman"/>
                <a:cs typeface="Times New Roman"/>
              </a:rPr>
              <a:t>…</a:t>
            </a:r>
            <a:endParaRPr sz="1000">
              <a:latin typeface="Times New Roman"/>
              <a:cs typeface="Times New Roman"/>
            </a:endParaRPr>
          </a:p>
          <a:p>
            <a:pPr marL="9461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(“the”</a:t>
            </a:r>
            <a:r>
              <a:rPr sz="1000" spc="-15"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NN)</a:t>
            </a:r>
            <a:endParaRPr sz="1000">
              <a:latin typeface="Times New Roman"/>
              <a:cs typeface="Times New Roman"/>
            </a:endParaRPr>
          </a:p>
          <a:p>
            <a:pPr marL="94615">
              <a:lnSpc>
                <a:spcPct val="100000"/>
              </a:lnSpc>
            </a:pPr>
            <a:r>
              <a:rPr sz="1000" dirty="0">
                <a:solidFill>
                  <a:srgbClr val="FFFFFF"/>
                </a:solidFill>
                <a:latin typeface="Times New Roman"/>
                <a:cs typeface="Times New Roman"/>
              </a:rPr>
              <a:t>…</a:t>
            </a:r>
            <a:endParaRPr sz="1000">
              <a:latin typeface="Times New Roman"/>
              <a:cs typeface="Times New Roman"/>
            </a:endParaRPr>
          </a:p>
          <a:p>
            <a:pPr marL="9461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(“to”</a:t>
            </a:r>
            <a:r>
              <a:rPr sz="1000" spc="-15"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NN)</a:t>
            </a:r>
            <a:endParaRPr sz="1000">
              <a:latin typeface="Times New Roman"/>
              <a:cs typeface="Times New Roman"/>
            </a:endParaRPr>
          </a:p>
          <a:p>
            <a:pPr marL="94615">
              <a:lnSpc>
                <a:spcPct val="100000"/>
              </a:lnSpc>
            </a:pPr>
            <a:r>
              <a:rPr sz="1000" dirty="0">
                <a:solidFill>
                  <a:srgbClr val="FFFFFF"/>
                </a:solidFill>
                <a:latin typeface="Times New Roman"/>
                <a:cs typeface="Times New Roman"/>
              </a:rPr>
              <a:t>…</a:t>
            </a:r>
            <a:endParaRPr sz="1000">
              <a:latin typeface="Times New Roman"/>
              <a:cs typeface="Times New Roman"/>
            </a:endParaRPr>
          </a:p>
          <a:p>
            <a:pPr marL="94615">
              <a:lnSpc>
                <a:spcPct val="100000"/>
              </a:lnSpc>
            </a:pPr>
            <a:r>
              <a:rPr sz="1000" i="1" dirty="0">
                <a:solidFill>
                  <a:srgbClr val="FFFFFF"/>
                </a:solidFill>
                <a:latin typeface="Times New Roman"/>
                <a:cs typeface="Times New Roman"/>
              </a:rPr>
              <a:t>P</a:t>
            </a:r>
            <a:r>
              <a:rPr sz="1000" dirty="0">
                <a:solidFill>
                  <a:srgbClr val="FFFFFF"/>
                </a:solidFill>
                <a:latin typeface="Times New Roman"/>
                <a:cs typeface="Times New Roman"/>
              </a:rPr>
              <a:t>(“zebra”</a:t>
            </a:r>
            <a:r>
              <a:rPr sz="1000" spc="-10" dirty="0">
                <a:solidFill>
                  <a:srgbClr val="FFFFFF"/>
                </a:solidFill>
                <a:latin typeface="Times New Roman"/>
                <a:cs typeface="Times New Roman"/>
              </a:rPr>
              <a:t> </a:t>
            </a:r>
            <a:r>
              <a:rPr sz="1000" dirty="0">
                <a:solidFill>
                  <a:srgbClr val="FFFFFF"/>
                </a:solidFill>
                <a:latin typeface="Times New Roman"/>
                <a:cs typeface="Times New Roman"/>
              </a:rPr>
              <a:t>I</a:t>
            </a:r>
            <a:r>
              <a:rPr sz="1000" spc="-15" dirty="0">
                <a:solidFill>
                  <a:srgbClr val="FFFFFF"/>
                </a:solidFill>
                <a:latin typeface="Times New Roman"/>
                <a:cs typeface="Times New Roman"/>
              </a:rPr>
              <a:t> </a:t>
            </a:r>
            <a:r>
              <a:rPr sz="1000" dirty="0">
                <a:solidFill>
                  <a:srgbClr val="FFFFFF"/>
                </a:solidFill>
                <a:latin typeface="Times New Roman"/>
                <a:cs typeface="Times New Roman"/>
              </a:rPr>
              <a:t>NN)</a:t>
            </a:r>
            <a:endParaRPr sz="1000">
              <a:latin typeface="Times New Roman"/>
              <a:cs typeface="Times New Roman"/>
            </a:endParaRPr>
          </a:p>
        </p:txBody>
      </p:sp>
      <p:sp>
        <p:nvSpPr>
          <p:cNvPr id="25" name="object 25"/>
          <p:cNvSpPr/>
          <p:nvPr/>
        </p:nvSpPr>
        <p:spPr>
          <a:xfrm>
            <a:off x="2946400" y="2984499"/>
            <a:ext cx="3896360" cy="1815464"/>
          </a:xfrm>
          <a:custGeom>
            <a:avLst/>
            <a:gdLst/>
            <a:ahLst/>
            <a:cxnLst/>
            <a:rect l="l" t="t" r="r" b="b"/>
            <a:pathLst>
              <a:path w="3896359" h="1815464">
                <a:moveTo>
                  <a:pt x="1550809" y="1586852"/>
                </a:moveTo>
                <a:lnTo>
                  <a:pt x="1542757" y="1562760"/>
                </a:lnTo>
                <a:lnTo>
                  <a:pt x="931837" y="1766900"/>
                </a:lnTo>
                <a:lnTo>
                  <a:pt x="923798" y="1742808"/>
                </a:lnTo>
                <a:lnTo>
                  <a:pt x="863600" y="1803095"/>
                </a:lnTo>
                <a:lnTo>
                  <a:pt x="947940" y="1815084"/>
                </a:lnTo>
                <a:lnTo>
                  <a:pt x="939888" y="1790992"/>
                </a:lnTo>
                <a:lnTo>
                  <a:pt x="1550809" y="1586852"/>
                </a:lnTo>
                <a:close/>
              </a:path>
              <a:path w="3896359" h="1815464">
                <a:moveTo>
                  <a:pt x="2106549" y="25412"/>
                </a:moveTo>
                <a:lnTo>
                  <a:pt x="76200" y="25400"/>
                </a:lnTo>
                <a:lnTo>
                  <a:pt x="76200" y="0"/>
                </a:lnTo>
                <a:lnTo>
                  <a:pt x="0" y="38100"/>
                </a:lnTo>
                <a:lnTo>
                  <a:pt x="76200" y="76200"/>
                </a:lnTo>
                <a:lnTo>
                  <a:pt x="76200" y="50800"/>
                </a:lnTo>
                <a:lnTo>
                  <a:pt x="2106549" y="50812"/>
                </a:lnTo>
                <a:lnTo>
                  <a:pt x="2106549" y="25412"/>
                </a:lnTo>
                <a:close/>
              </a:path>
              <a:path w="3896359" h="1815464">
                <a:moveTo>
                  <a:pt x="3896283" y="1803095"/>
                </a:moveTo>
                <a:lnTo>
                  <a:pt x="3836085" y="1742808"/>
                </a:lnTo>
                <a:lnTo>
                  <a:pt x="3828046" y="1766900"/>
                </a:lnTo>
                <a:lnTo>
                  <a:pt x="3217113" y="1562760"/>
                </a:lnTo>
                <a:lnTo>
                  <a:pt x="3209074" y="1586852"/>
                </a:lnTo>
                <a:lnTo>
                  <a:pt x="3819995" y="1790992"/>
                </a:lnTo>
                <a:lnTo>
                  <a:pt x="3811943" y="1815084"/>
                </a:lnTo>
                <a:lnTo>
                  <a:pt x="3896283" y="1803095"/>
                </a:lnTo>
                <a:close/>
              </a:path>
            </a:pathLst>
          </a:custGeom>
          <a:solidFill>
            <a:srgbClr val="000000"/>
          </a:solidFill>
        </p:spPr>
        <p:txBody>
          <a:bodyPr wrap="square" lIns="0" tIns="0" rIns="0" bIns="0" rtlCol="0"/>
          <a:lstStyle/>
          <a:p>
            <a:endParaRPr/>
          </a:p>
        </p:txBody>
      </p:sp>
      <p:sp>
        <p:nvSpPr>
          <p:cNvPr id="26" name="object 2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27" name="object 27"/>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4</a:t>
            </a:r>
            <a:endParaRPr sz="8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3740" y="989584"/>
            <a:ext cx="7364095" cy="665480"/>
          </a:xfrm>
          <a:prstGeom prst="rect">
            <a:avLst/>
          </a:prstGeom>
        </p:spPr>
        <p:txBody>
          <a:bodyPr vert="horz" wrap="square" lIns="0" tIns="12700" rIns="0" bIns="0" rtlCol="0">
            <a:spAutoFit/>
          </a:bodyPr>
          <a:lstStyle/>
          <a:p>
            <a:pPr marL="12700">
              <a:lnSpc>
                <a:spcPct val="100000"/>
              </a:lnSpc>
              <a:spcBef>
                <a:spcPts val="100"/>
              </a:spcBef>
            </a:pPr>
            <a:r>
              <a:rPr spc="65" dirty="0"/>
              <a:t>The</a:t>
            </a:r>
            <a:r>
              <a:rPr spc="-50" dirty="0"/>
              <a:t> </a:t>
            </a:r>
            <a:r>
              <a:rPr dirty="0"/>
              <a:t>A</a:t>
            </a:r>
            <a:r>
              <a:rPr spc="-40" dirty="0"/>
              <a:t> </a:t>
            </a:r>
            <a:r>
              <a:rPr spc="80" dirty="0"/>
              <a:t>Matrix</a:t>
            </a:r>
            <a:r>
              <a:rPr spc="185" dirty="0"/>
              <a:t> </a:t>
            </a:r>
            <a:r>
              <a:rPr spc="65" dirty="0"/>
              <a:t>for</a:t>
            </a:r>
            <a:r>
              <a:rPr spc="185" dirty="0"/>
              <a:t> </a:t>
            </a:r>
            <a:r>
              <a:rPr spc="65" dirty="0"/>
              <a:t>the</a:t>
            </a:r>
            <a:r>
              <a:rPr spc="185" dirty="0"/>
              <a:t> </a:t>
            </a:r>
            <a:r>
              <a:rPr spc="65" dirty="0"/>
              <a:t>POS</a:t>
            </a:r>
            <a:r>
              <a:rPr spc="185" dirty="0"/>
              <a:t> </a:t>
            </a:r>
            <a:r>
              <a:rPr spc="65" dirty="0"/>
              <a:t>HMM</a:t>
            </a:r>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5</a:t>
            </a:r>
            <a:endParaRPr sz="800">
              <a:latin typeface="Times New Roman"/>
              <a:cs typeface="Times New Roman"/>
            </a:endParaRPr>
          </a:p>
        </p:txBody>
      </p:sp>
      <p:sp>
        <p:nvSpPr>
          <p:cNvPr id="3" name="object 3"/>
          <p:cNvSpPr txBox="1"/>
          <p:nvPr/>
        </p:nvSpPr>
        <p:spPr>
          <a:xfrm>
            <a:off x="892555" y="2026920"/>
            <a:ext cx="7034530" cy="107442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Example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tag</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transition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probabilities represented</a:t>
            </a:r>
            <a:r>
              <a:rPr sz="2200" spc="10"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matrix,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usually called</a:t>
            </a:r>
            <a:r>
              <a:rPr sz="2200" dirty="0">
                <a:solidFill>
                  <a:srgbClr val="595959"/>
                </a:solidFill>
                <a:latin typeface="Times New Roman"/>
                <a:cs typeface="Times New Roman"/>
              </a:rPr>
              <a:t> the</a:t>
            </a:r>
            <a:r>
              <a:rPr sz="2200" spc="-125" dirty="0">
                <a:solidFill>
                  <a:srgbClr val="595959"/>
                </a:solidFill>
                <a:latin typeface="Times New Roman"/>
                <a:cs typeface="Times New Roman"/>
              </a:rPr>
              <a:t> </a:t>
            </a:r>
            <a:r>
              <a:rPr sz="2200" dirty="0">
                <a:solidFill>
                  <a:srgbClr val="595959"/>
                </a:solidFill>
                <a:latin typeface="Times New Roman"/>
                <a:cs typeface="Times New Roman"/>
              </a:rPr>
              <a:t>A</a:t>
            </a:r>
            <a:r>
              <a:rPr sz="2200" spc="-125" dirty="0">
                <a:solidFill>
                  <a:srgbClr val="595959"/>
                </a:solidFill>
                <a:latin typeface="Times New Roman"/>
                <a:cs typeface="Times New Roman"/>
              </a:rPr>
              <a:t> </a:t>
            </a:r>
            <a:r>
              <a:rPr sz="2200" spc="-5" dirty="0">
                <a:solidFill>
                  <a:srgbClr val="595959"/>
                </a:solidFill>
                <a:latin typeface="Times New Roman"/>
                <a:cs typeface="Times New Roman"/>
              </a:rPr>
              <a:t>matrix</a:t>
            </a:r>
            <a:r>
              <a:rPr sz="2200" dirty="0">
                <a:solidFill>
                  <a:srgbClr val="595959"/>
                </a:solidFill>
                <a:latin typeface="Times New Roman"/>
                <a:cs typeface="Times New Roman"/>
              </a:rPr>
              <a:t> in </a:t>
            </a:r>
            <a:r>
              <a:rPr sz="2200" spc="-5" dirty="0">
                <a:solidFill>
                  <a:srgbClr val="595959"/>
                </a:solidFill>
                <a:latin typeface="Times New Roman"/>
                <a:cs typeface="Times New Roman"/>
              </a:rPr>
              <a:t>an</a:t>
            </a:r>
            <a:r>
              <a:rPr sz="2200" dirty="0">
                <a:solidFill>
                  <a:srgbClr val="595959"/>
                </a:solidFill>
                <a:latin typeface="Times New Roman"/>
                <a:cs typeface="Times New Roman"/>
              </a:rPr>
              <a:t> </a:t>
            </a:r>
            <a:r>
              <a:rPr sz="2200" spc="-10" dirty="0">
                <a:solidFill>
                  <a:srgbClr val="595959"/>
                </a:solidFill>
                <a:latin typeface="Times New Roman"/>
                <a:cs typeface="Times New Roman"/>
              </a:rPr>
              <a:t>HMM:</a:t>
            </a:r>
            <a:endParaRPr sz="2200">
              <a:latin typeface="Times New Roman"/>
              <a:cs typeface="Times New Roman"/>
            </a:endParaRPr>
          </a:p>
          <a:p>
            <a:pPr marL="49530">
              <a:lnSpc>
                <a:spcPct val="100000"/>
              </a:lnSpc>
              <a:spcBef>
                <a:spcPts val="760"/>
              </a:spcBef>
            </a:pPr>
            <a:r>
              <a:rPr sz="1800" spc="-10" dirty="0">
                <a:solidFill>
                  <a:srgbClr val="002060"/>
                </a:solidFill>
                <a:latin typeface="Impact"/>
                <a:cs typeface="Impact"/>
              </a:rPr>
              <a:t>­</a:t>
            </a:r>
            <a:r>
              <a:rPr sz="1800" spc="240" dirty="0">
                <a:solidFill>
                  <a:srgbClr val="002060"/>
                </a:solidFill>
                <a:latin typeface="Impact"/>
                <a:cs typeface="Impact"/>
              </a:rPr>
              <a:t> </a:t>
            </a:r>
            <a:r>
              <a:rPr sz="1800" dirty="0">
                <a:solidFill>
                  <a:srgbClr val="595959"/>
                </a:solidFill>
                <a:latin typeface="Times New Roman"/>
                <a:cs typeface="Times New Roman"/>
              </a:rPr>
              <a:t>The</a:t>
            </a:r>
            <a:r>
              <a:rPr sz="1800" spc="-5" dirty="0">
                <a:solidFill>
                  <a:srgbClr val="595959"/>
                </a:solidFill>
                <a:latin typeface="Times New Roman"/>
                <a:cs typeface="Times New Roman"/>
              </a:rPr>
              <a:t> probability</a:t>
            </a:r>
            <a:r>
              <a:rPr sz="180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40" dirty="0">
                <a:solidFill>
                  <a:srgbClr val="595959"/>
                </a:solidFill>
                <a:latin typeface="Times New Roman"/>
                <a:cs typeface="Times New Roman"/>
              </a:rPr>
              <a:t> </a:t>
            </a:r>
            <a:r>
              <a:rPr sz="1800" dirty="0">
                <a:solidFill>
                  <a:srgbClr val="595959"/>
                </a:solidFill>
                <a:latin typeface="Times New Roman"/>
                <a:cs typeface="Times New Roman"/>
              </a:rPr>
              <a:t>VB</a:t>
            </a:r>
            <a:r>
              <a:rPr sz="1800" spc="-5" dirty="0">
                <a:solidFill>
                  <a:srgbClr val="595959"/>
                </a:solidFill>
                <a:latin typeface="Times New Roman"/>
                <a:cs typeface="Times New Roman"/>
              </a:rPr>
              <a:t> follows &lt;s&gt;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is </a:t>
            </a:r>
            <a:r>
              <a:rPr sz="1800" dirty="0">
                <a:solidFill>
                  <a:srgbClr val="595959"/>
                </a:solidFill>
                <a:latin typeface="Times New Roman"/>
                <a:cs typeface="Times New Roman"/>
              </a:rPr>
              <a:t>.019,…</a:t>
            </a:r>
            <a:endParaRPr sz="1800">
              <a:latin typeface="Times New Roman"/>
              <a:cs typeface="Times New Roman"/>
            </a:endParaRPr>
          </a:p>
        </p:txBody>
      </p:sp>
      <p:graphicFrame>
        <p:nvGraphicFramePr>
          <p:cNvPr id="4" name="object 4"/>
          <p:cNvGraphicFramePr>
            <a:graphicFrameLocks noGrp="1"/>
          </p:cNvGraphicFramePr>
          <p:nvPr/>
        </p:nvGraphicFramePr>
        <p:xfrm>
          <a:off x="894304" y="3279206"/>
          <a:ext cx="6875780" cy="2919730"/>
        </p:xfrm>
        <a:graphic>
          <a:graphicData uri="http://schemas.openxmlformats.org/drawingml/2006/table">
            <a:tbl>
              <a:tblPr firstRow="1" bandRow="1">
                <a:tableStyleId>{2D5ABB26-0587-4C30-8999-92F81FD0307C}</a:tableStyleId>
              </a:tblPr>
              <a:tblGrid>
                <a:gridCol w="1369695">
                  <a:extLst>
                    <a:ext uri="{9D8B030D-6E8A-4147-A177-3AD203B41FA5}">
                      <a16:colId xmlns:a16="http://schemas.microsoft.com/office/drawing/2014/main" val="20000"/>
                    </a:ext>
                  </a:extLst>
                </a:gridCol>
                <a:gridCol w="1369695">
                  <a:extLst>
                    <a:ext uri="{9D8B030D-6E8A-4147-A177-3AD203B41FA5}">
                      <a16:colId xmlns:a16="http://schemas.microsoft.com/office/drawing/2014/main" val="20001"/>
                    </a:ext>
                  </a:extLst>
                </a:gridCol>
                <a:gridCol w="1369694">
                  <a:extLst>
                    <a:ext uri="{9D8B030D-6E8A-4147-A177-3AD203B41FA5}">
                      <a16:colId xmlns:a16="http://schemas.microsoft.com/office/drawing/2014/main" val="20002"/>
                    </a:ext>
                  </a:extLst>
                </a:gridCol>
                <a:gridCol w="1369695">
                  <a:extLst>
                    <a:ext uri="{9D8B030D-6E8A-4147-A177-3AD203B41FA5}">
                      <a16:colId xmlns:a16="http://schemas.microsoft.com/office/drawing/2014/main" val="20003"/>
                    </a:ext>
                  </a:extLst>
                </a:gridCol>
                <a:gridCol w="1369695">
                  <a:extLst>
                    <a:ext uri="{9D8B030D-6E8A-4147-A177-3AD203B41FA5}">
                      <a16:colId xmlns:a16="http://schemas.microsoft.com/office/drawing/2014/main" val="20004"/>
                    </a:ext>
                  </a:extLst>
                </a:gridCol>
              </a:tblGrid>
              <a:tr h="335279">
                <a:tc>
                  <a:txBody>
                    <a:bodyPr/>
                    <a:lstStyle/>
                    <a:p>
                      <a:pPr>
                        <a:lnSpc>
                          <a:spcPct val="100000"/>
                        </a:lnSpc>
                      </a:pPr>
                      <a:endParaRPr sz="16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tc>
                  <a:txBody>
                    <a:bodyPr/>
                    <a:lstStyle/>
                    <a:p>
                      <a:pPr algn="ctr">
                        <a:lnSpc>
                          <a:spcPct val="100000"/>
                        </a:lnSpc>
                        <a:spcBef>
                          <a:spcPts val="260"/>
                        </a:spcBef>
                      </a:pPr>
                      <a:r>
                        <a:rPr sz="1600" b="1" spc="-10" dirty="0">
                          <a:solidFill>
                            <a:srgbClr val="FFFFFF"/>
                          </a:solidFill>
                          <a:latin typeface="Times New Roman"/>
                          <a:cs typeface="Times New Roman"/>
                        </a:rPr>
                        <a:t>VB</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tc>
                  <a:txBody>
                    <a:bodyPr/>
                    <a:lstStyle/>
                    <a:p>
                      <a:pPr algn="ctr">
                        <a:lnSpc>
                          <a:spcPct val="100000"/>
                        </a:lnSpc>
                        <a:spcBef>
                          <a:spcPts val="260"/>
                        </a:spcBef>
                      </a:pPr>
                      <a:r>
                        <a:rPr sz="1600" b="1" spc="-35" dirty="0">
                          <a:solidFill>
                            <a:srgbClr val="FFFFFF"/>
                          </a:solidFill>
                          <a:latin typeface="Times New Roman"/>
                          <a:cs typeface="Times New Roman"/>
                        </a:rPr>
                        <a:t>TO</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tc>
                  <a:txBody>
                    <a:bodyPr/>
                    <a:lstStyle/>
                    <a:p>
                      <a:pPr algn="ctr">
                        <a:lnSpc>
                          <a:spcPct val="100000"/>
                        </a:lnSpc>
                        <a:spcBef>
                          <a:spcPts val="260"/>
                        </a:spcBef>
                      </a:pPr>
                      <a:r>
                        <a:rPr sz="1600" b="1" spc="-10" dirty="0">
                          <a:solidFill>
                            <a:srgbClr val="FFFFFF"/>
                          </a:solidFill>
                          <a:latin typeface="Times New Roman"/>
                          <a:cs typeface="Times New Roman"/>
                        </a:rPr>
                        <a:t>NN</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tc>
                  <a:txBody>
                    <a:bodyPr/>
                    <a:lstStyle/>
                    <a:p>
                      <a:pPr marL="447675">
                        <a:lnSpc>
                          <a:spcPct val="100000"/>
                        </a:lnSpc>
                        <a:spcBef>
                          <a:spcPts val="260"/>
                        </a:spcBef>
                      </a:pPr>
                      <a:r>
                        <a:rPr sz="1600" b="1" spc="-5" dirty="0">
                          <a:solidFill>
                            <a:srgbClr val="FFFFFF"/>
                          </a:solidFill>
                          <a:latin typeface="Times New Roman"/>
                          <a:cs typeface="Times New Roman"/>
                        </a:rPr>
                        <a:t>PPSS</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extLst>
                  <a:ext uri="{0D108BD9-81ED-4DB2-BD59-A6C34878D82A}">
                    <a16:rowId xmlns:a16="http://schemas.microsoft.com/office/drawing/2014/main" val="10000"/>
                  </a:ext>
                </a:extLst>
              </a:tr>
              <a:tr h="304799">
                <a:tc>
                  <a:txBody>
                    <a:bodyPr/>
                    <a:lstStyle/>
                    <a:p>
                      <a:pPr algn="ctr">
                        <a:lnSpc>
                          <a:spcPct val="100000"/>
                        </a:lnSpc>
                        <a:spcBef>
                          <a:spcPts val="359"/>
                        </a:spcBef>
                      </a:pPr>
                      <a:r>
                        <a:rPr sz="1400" dirty="0">
                          <a:solidFill>
                            <a:srgbClr val="595959"/>
                          </a:solidFill>
                          <a:latin typeface="Times New Roman"/>
                          <a:cs typeface="Times New Roman"/>
                        </a:rPr>
                        <a:t>&lt;</a:t>
                      </a:r>
                      <a:r>
                        <a:rPr sz="1400" b="1" dirty="0">
                          <a:solidFill>
                            <a:srgbClr val="595959"/>
                          </a:solidFill>
                          <a:latin typeface="Times New Roman"/>
                          <a:cs typeface="Times New Roman"/>
                        </a:rPr>
                        <a:t>s</a:t>
                      </a:r>
                      <a:r>
                        <a:rPr sz="1400" dirty="0">
                          <a:solidFill>
                            <a:srgbClr val="595959"/>
                          </a:solidFill>
                          <a:latin typeface="Times New Roman"/>
                          <a:cs typeface="Times New Roman"/>
                        </a:rPr>
                        <a:t>&gt;</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760">
                        <a:lnSpc>
                          <a:spcPct val="100000"/>
                        </a:lnSpc>
                        <a:spcBef>
                          <a:spcPts val="359"/>
                        </a:spcBef>
                      </a:pPr>
                      <a:r>
                        <a:rPr sz="1400" dirty="0">
                          <a:solidFill>
                            <a:srgbClr val="595959"/>
                          </a:solidFill>
                          <a:latin typeface="Times New Roman"/>
                          <a:cs typeface="Times New Roman"/>
                        </a:rPr>
                        <a:t>.019</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.0043</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.041</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.067</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04800">
                <a:tc>
                  <a:txBody>
                    <a:bodyPr/>
                    <a:lstStyle/>
                    <a:p>
                      <a:pPr algn="ctr">
                        <a:lnSpc>
                          <a:spcPct val="100000"/>
                        </a:lnSpc>
                        <a:spcBef>
                          <a:spcPts val="360"/>
                        </a:spcBef>
                      </a:pPr>
                      <a:r>
                        <a:rPr sz="1400" b="1" dirty="0">
                          <a:solidFill>
                            <a:srgbClr val="595959"/>
                          </a:solidFill>
                          <a:latin typeface="Times New Roman"/>
                          <a:cs typeface="Times New Roman"/>
                        </a:rPr>
                        <a:t>VB</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760">
                        <a:lnSpc>
                          <a:spcPct val="100000"/>
                        </a:lnSpc>
                        <a:spcBef>
                          <a:spcPts val="360"/>
                        </a:spcBef>
                      </a:pPr>
                      <a:r>
                        <a:rPr sz="1400" dirty="0">
                          <a:solidFill>
                            <a:srgbClr val="595959"/>
                          </a:solidFill>
                          <a:latin typeface="Times New Roman"/>
                          <a:cs typeface="Times New Roman"/>
                        </a:rPr>
                        <a:t>.0038</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.035</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.047</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.0070</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304800">
                <a:tc>
                  <a:txBody>
                    <a:bodyPr/>
                    <a:lstStyle/>
                    <a:p>
                      <a:pPr algn="ctr">
                        <a:lnSpc>
                          <a:spcPct val="100000"/>
                        </a:lnSpc>
                        <a:spcBef>
                          <a:spcPts val="360"/>
                        </a:spcBef>
                      </a:pPr>
                      <a:r>
                        <a:rPr sz="1400" b="1" spc="-25" dirty="0">
                          <a:solidFill>
                            <a:srgbClr val="595959"/>
                          </a:solidFill>
                          <a:latin typeface="Times New Roman"/>
                          <a:cs typeface="Times New Roman"/>
                        </a:rPr>
                        <a:t>TO</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760">
                        <a:lnSpc>
                          <a:spcPct val="100000"/>
                        </a:lnSpc>
                        <a:spcBef>
                          <a:spcPts val="360"/>
                        </a:spcBef>
                      </a:pPr>
                      <a:r>
                        <a:rPr sz="1400" dirty="0">
                          <a:solidFill>
                            <a:srgbClr val="595959"/>
                          </a:solidFill>
                          <a:latin typeface="Times New Roman"/>
                          <a:cs typeface="Times New Roman"/>
                        </a:rPr>
                        <a:t>.83</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.00047</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304800">
                <a:tc>
                  <a:txBody>
                    <a:bodyPr/>
                    <a:lstStyle/>
                    <a:p>
                      <a:pPr algn="ctr">
                        <a:lnSpc>
                          <a:spcPct val="100000"/>
                        </a:lnSpc>
                        <a:spcBef>
                          <a:spcPts val="359"/>
                        </a:spcBef>
                      </a:pPr>
                      <a:r>
                        <a:rPr sz="1400" b="1" dirty="0">
                          <a:solidFill>
                            <a:srgbClr val="595959"/>
                          </a:solidFill>
                          <a:latin typeface="Times New Roman"/>
                          <a:cs typeface="Times New Roman"/>
                        </a:rPr>
                        <a:t>NN</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760">
                        <a:lnSpc>
                          <a:spcPct val="100000"/>
                        </a:lnSpc>
                        <a:spcBef>
                          <a:spcPts val="359"/>
                        </a:spcBef>
                      </a:pPr>
                      <a:r>
                        <a:rPr sz="1400" dirty="0">
                          <a:solidFill>
                            <a:srgbClr val="595959"/>
                          </a:solidFill>
                          <a:latin typeface="Times New Roman"/>
                          <a:cs typeface="Times New Roman"/>
                        </a:rPr>
                        <a:t>.0040</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.016</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.087</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.0045</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304800">
                <a:tc>
                  <a:txBody>
                    <a:bodyPr/>
                    <a:lstStyle/>
                    <a:p>
                      <a:pPr algn="ctr">
                        <a:lnSpc>
                          <a:spcPct val="100000"/>
                        </a:lnSpc>
                        <a:spcBef>
                          <a:spcPts val="359"/>
                        </a:spcBef>
                      </a:pPr>
                      <a:r>
                        <a:rPr sz="1400" b="1" spc="-10" dirty="0">
                          <a:solidFill>
                            <a:srgbClr val="595959"/>
                          </a:solidFill>
                          <a:latin typeface="Times New Roman"/>
                          <a:cs typeface="Times New Roman"/>
                        </a:rPr>
                        <a:t>PPSS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760">
                        <a:lnSpc>
                          <a:spcPct val="100000"/>
                        </a:lnSpc>
                        <a:spcBef>
                          <a:spcPts val="359"/>
                        </a:spcBef>
                      </a:pPr>
                      <a:r>
                        <a:rPr sz="1400" dirty="0">
                          <a:solidFill>
                            <a:srgbClr val="595959"/>
                          </a:solidFill>
                          <a:latin typeface="Times New Roman"/>
                          <a:cs typeface="Times New Roman"/>
                        </a:rPr>
                        <a:t>.23</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.00079</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.0012</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.00014</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r h="304800">
                <a:tc gridSpan="5">
                  <a:txBody>
                    <a:bodyPr/>
                    <a:lstStyle/>
                    <a:p>
                      <a:pPr>
                        <a:lnSpc>
                          <a:spcPct val="100000"/>
                        </a:lnSpc>
                      </a:pPr>
                      <a:endParaRPr sz="16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6"/>
                  </a:ext>
                </a:extLst>
              </a:tr>
              <a:tr h="736204">
                <a:tc gridSpan="5">
                  <a:txBody>
                    <a:bodyPr/>
                    <a:lstStyle/>
                    <a:p>
                      <a:pPr marL="90805">
                        <a:lnSpc>
                          <a:spcPts val="1639"/>
                        </a:lnSpc>
                        <a:spcBef>
                          <a:spcPts val="359"/>
                        </a:spcBef>
                      </a:pPr>
                      <a:r>
                        <a:rPr sz="1400" b="1" spc="-10" dirty="0">
                          <a:solidFill>
                            <a:srgbClr val="595959"/>
                          </a:solidFill>
                          <a:latin typeface="Times New Roman"/>
                          <a:cs typeface="Times New Roman"/>
                        </a:rPr>
                        <a:t>Figure</a:t>
                      </a:r>
                      <a:r>
                        <a:rPr sz="1400" b="1" dirty="0">
                          <a:solidFill>
                            <a:srgbClr val="595959"/>
                          </a:solidFill>
                          <a:latin typeface="Times New Roman"/>
                          <a:cs typeface="Times New Roman"/>
                        </a:rPr>
                        <a:t> 4.15.</a:t>
                      </a:r>
                      <a:r>
                        <a:rPr sz="1400" b="1" spc="5" dirty="0">
                          <a:solidFill>
                            <a:srgbClr val="595959"/>
                          </a:solidFill>
                          <a:latin typeface="Times New Roman"/>
                          <a:cs typeface="Times New Roman"/>
                        </a:rPr>
                        <a:t> </a:t>
                      </a:r>
                      <a:r>
                        <a:rPr sz="1400" spc="-35" dirty="0">
                          <a:solidFill>
                            <a:srgbClr val="595959"/>
                          </a:solidFill>
                          <a:latin typeface="Times New Roman"/>
                          <a:cs typeface="Times New Roman"/>
                        </a:rPr>
                        <a:t>Tag</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transition</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probabilities</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(the</a:t>
                      </a:r>
                      <a:r>
                        <a:rPr sz="1400" spc="5" dirty="0">
                          <a:solidFill>
                            <a:srgbClr val="595959"/>
                          </a:solidFill>
                          <a:latin typeface="Times New Roman"/>
                          <a:cs typeface="Times New Roman"/>
                        </a:rPr>
                        <a:t> </a:t>
                      </a:r>
                      <a:r>
                        <a:rPr sz="1400" i="1" dirty="0">
                          <a:solidFill>
                            <a:srgbClr val="595959"/>
                          </a:solidFill>
                          <a:latin typeface="Times New Roman"/>
                          <a:cs typeface="Times New Roman"/>
                        </a:rPr>
                        <a:t>a</a:t>
                      </a:r>
                      <a:r>
                        <a:rPr sz="1400" i="1" spc="5" dirty="0">
                          <a:solidFill>
                            <a:srgbClr val="595959"/>
                          </a:solidFill>
                          <a:latin typeface="Times New Roman"/>
                          <a:cs typeface="Times New Roman"/>
                        </a:rPr>
                        <a:t> </a:t>
                      </a:r>
                      <a:r>
                        <a:rPr sz="1400" spc="-20" dirty="0">
                          <a:solidFill>
                            <a:srgbClr val="595959"/>
                          </a:solidFill>
                          <a:latin typeface="Times New Roman"/>
                          <a:cs typeface="Times New Roman"/>
                        </a:rPr>
                        <a:t>array,</a:t>
                      </a:r>
                      <a:r>
                        <a:rPr sz="1400" spc="-5" dirty="0">
                          <a:solidFill>
                            <a:srgbClr val="595959"/>
                          </a:solidFill>
                          <a:latin typeface="Times New Roman"/>
                          <a:cs typeface="Times New Roman"/>
                        </a:rPr>
                        <a:t> </a:t>
                      </a:r>
                      <a:r>
                        <a:rPr sz="1400" i="1" dirty="0">
                          <a:solidFill>
                            <a:srgbClr val="595959"/>
                          </a:solidFill>
                          <a:latin typeface="Times New Roman"/>
                          <a:cs typeface="Times New Roman"/>
                        </a:rPr>
                        <a:t>P</a:t>
                      </a:r>
                      <a:r>
                        <a:rPr sz="1400" dirty="0">
                          <a:solidFill>
                            <a:srgbClr val="595959"/>
                          </a:solidFill>
                          <a:latin typeface="Times New Roman"/>
                          <a:cs typeface="Times New Roman"/>
                        </a:rPr>
                        <a:t>(</a:t>
                      </a:r>
                      <a:r>
                        <a:rPr sz="1400" i="1" dirty="0">
                          <a:solidFill>
                            <a:srgbClr val="595959"/>
                          </a:solidFill>
                          <a:latin typeface="Times New Roman"/>
                          <a:cs typeface="Times New Roman"/>
                        </a:rPr>
                        <a:t>t</a:t>
                      </a:r>
                      <a:r>
                        <a:rPr sz="1350" i="1" baseline="-18518" dirty="0">
                          <a:solidFill>
                            <a:srgbClr val="595959"/>
                          </a:solidFill>
                          <a:latin typeface="Times New Roman"/>
                          <a:cs typeface="Times New Roman"/>
                        </a:rPr>
                        <a:t>i</a:t>
                      </a:r>
                      <a:r>
                        <a:rPr sz="1400" dirty="0">
                          <a:solidFill>
                            <a:srgbClr val="595959"/>
                          </a:solidFill>
                          <a:latin typeface="Times New Roman"/>
                          <a:cs typeface="Times New Roman"/>
                        </a:rPr>
                        <a:t>|</a:t>
                      </a:r>
                      <a:r>
                        <a:rPr sz="1400" i="1" dirty="0">
                          <a:solidFill>
                            <a:srgbClr val="595959"/>
                          </a:solidFill>
                          <a:latin typeface="Times New Roman"/>
                          <a:cs typeface="Times New Roman"/>
                        </a:rPr>
                        <a:t>t</a:t>
                      </a:r>
                      <a:r>
                        <a:rPr sz="1350" i="1" baseline="-18518" dirty="0">
                          <a:solidFill>
                            <a:srgbClr val="595959"/>
                          </a:solidFill>
                          <a:latin typeface="Times New Roman"/>
                          <a:cs typeface="Times New Roman"/>
                        </a:rPr>
                        <a:t>i–</a:t>
                      </a:r>
                      <a:r>
                        <a:rPr sz="1350" baseline="-18518" dirty="0">
                          <a:solidFill>
                            <a:srgbClr val="595959"/>
                          </a:solidFill>
                          <a:latin typeface="Times New Roman"/>
                          <a:cs typeface="Times New Roman"/>
                        </a:rPr>
                        <a:t>1</a:t>
                      </a:r>
                      <a:r>
                        <a:rPr sz="1400" dirty="0">
                          <a:solidFill>
                            <a:srgbClr val="595959"/>
                          </a:solidFill>
                          <a:latin typeface="Times New Roman"/>
                          <a:cs typeface="Times New Roman"/>
                        </a:rPr>
                        <a:t>) </a:t>
                      </a:r>
                      <a:r>
                        <a:rPr sz="1400" spc="-5" dirty="0">
                          <a:solidFill>
                            <a:srgbClr val="595959"/>
                          </a:solidFill>
                          <a:latin typeface="Times New Roman"/>
                          <a:cs typeface="Times New Roman"/>
                        </a:rPr>
                        <a:t>computed</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from</a:t>
                      </a:r>
                      <a:r>
                        <a:rPr sz="1400" dirty="0">
                          <a:solidFill>
                            <a:srgbClr val="595959"/>
                          </a:solidFill>
                          <a:latin typeface="Times New Roman"/>
                          <a:cs typeface="Times New Roman"/>
                        </a:rPr>
                        <a:t> </a:t>
                      </a:r>
                      <a:r>
                        <a:rPr sz="1400" spc="-5" dirty="0">
                          <a:solidFill>
                            <a:srgbClr val="595959"/>
                          </a:solidFill>
                          <a:latin typeface="Times New Roman"/>
                          <a:cs typeface="Times New Roman"/>
                        </a:rPr>
                        <a:t>the</a:t>
                      </a:r>
                      <a:endParaRPr sz="1400">
                        <a:latin typeface="Times New Roman"/>
                        <a:cs typeface="Times New Roman"/>
                      </a:endParaRPr>
                    </a:p>
                    <a:p>
                      <a:pPr marL="90805" marR="135890">
                        <a:lnSpc>
                          <a:spcPts val="1700"/>
                        </a:lnSpc>
                      </a:pPr>
                      <a:r>
                        <a:rPr sz="1400" spc="-5" dirty="0">
                          <a:solidFill>
                            <a:srgbClr val="595959"/>
                          </a:solidFill>
                          <a:latin typeface="Times New Roman"/>
                          <a:cs typeface="Times New Roman"/>
                        </a:rPr>
                        <a:t>87-tag</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Brown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Corpus</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without</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smoothing.</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The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rows</a:t>
                      </a:r>
                      <a:r>
                        <a:rPr sz="1400" spc="20" dirty="0">
                          <a:solidFill>
                            <a:srgbClr val="595959"/>
                          </a:solidFill>
                          <a:latin typeface="Times New Roman"/>
                          <a:cs typeface="Times New Roman"/>
                        </a:rPr>
                        <a:t> </a:t>
                      </a:r>
                      <a:r>
                        <a:rPr sz="1400" spc="-5" dirty="0">
                          <a:solidFill>
                            <a:srgbClr val="595959"/>
                          </a:solidFill>
                          <a:latin typeface="Times New Roman"/>
                          <a:cs typeface="Times New Roman"/>
                        </a:rPr>
                        <a:t>are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labeled</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with</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the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conditioning</a:t>
                      </a:r>
                      <a:r>
                        <a:rPr sz="1400" spc="10" dirty="0">
                          <a:solidFill>
                            <a:srgbClr val="595959"/>
                          </a:solidFill>
                          <a:latin typeface="Times New Roman"/>
                          <a:cs typeface="Times New Roman"/>
                        </a:rPr>
                        <a:t> </a:t>
                      </a:r>
                      <a:r>
                        <a:rPr sz="1400" dirty="0">
                          <a:solidFill>
                            <a:srgbClr val="595959"/>
                          </a:solidFill>
                          <a:latin typeface="Times New Roman"/>
                          <a:cs typeface="Times New Roman"/>
                        </a:rPr>
                        <a:t>events;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thus</a:t>
                      </a:r>
                      <a:r>
                        <a:rPr sz="1400" spc="5" dirty="0">
                          <a:solidFill>
                            <a:srgbClr val="595959"/>
                          </a:solidFill>
                          <a:latin typeface="Times New Roman"/>
                          <a:cs typeface="Times New Roman"/>
                        </a:rPr>
                        <a:t> </a:t>
                      </a:r>
                      <a:r>
                        <a:rPr sz="1400" i="1" spc="-5" dirty="0">
                          <a:solidFill>
                            <a:srgbClr val="595959"/>
                          </a:solidFill>
                          <a:latin typeface="Times New Roman"/>
                          <a:cs typeface="Times New Roman"/>
                        </a:rPr>
                        <a:t>P</a:t>
                      </a:r>
                      <a:r>
                        <a:rPr sz="1400" spc="-5" dirty="0">
                          <a:solidFill>
                            <a:srgbClr val="595959"/>
                          </a:solidFill>
                          <a:latin typeface="Times New Roman"/>
                          <a:cs typeface="Times New Roman"/>
                        </a:rPr>
                        <a:t>(</a:t>
                      </a:r>
                      <a:r>
                        <a:rPr sz="1400" i="1" spc="-5" dirty="0">
                          <a:solidFill>
                            <a:srgbClr val="595959"/>
                          </a:solidFill>
                          <a:latin typeface="Times New Roman"/>
                          <a:cs typeface="Times New Roman"/>
                        </a:rPr>
                        <a:t>PPSS</a:t>
                      </a:r>
                      <a:r>
                        <a:rPr sz="1400" spc="-5" dirty="0">
                          <a:solidFill>
                            <a:srgbClr val="595959"/>
                          </a:solidFill>
                          <a:latin typeface="Times New Roman"/>
                          <a:cs typeface="Times New Roman"/>
                        </a:rPr>
                        <a:t>|VB) is</a:t>
                      </a:r>
                      <a:r>
                        <a:rPr sz="1400" spc="5" dirty="0">
                          <a:solidFill>
                            <a:srgbClr val="595959"/>
                          </a:solidFill>
                          <a:latin typeface="Times New Roman"/>
                          <a:cs typeface="Times New Roman"/>
                        </a:rPr>
                        <a:t> </a:t>
                      </a:r>
                      <a:r>
                        <a:rPr sz="1400" dirty="0">
                          <a:solidFill>
                            <a:srgbClr val="595959"/>
                          </a:solidFill>
                          <a:latin typeface="Times New Roman"/>
                          <a:cs typeface="Times New Roman"/>
                        </a:rPr>
                        <a:t>.0070.</a:t>
                      </a:r>
                      <a:r>
                        <a:rPr sz="1400" spc="-30" dirty="0">
                          <a:solidFill>
                            <a:srgbClr val="595959"/>
                          </a:solidFill>
                          <a:latin typeface="Times New Roman"/>
                          <a:cs typeface="Times New Roman"/>
                        </a:rPr>
                        <a:t> </a:t>
                      </a:r>
                      <a:r>
                        <a:rPr sz="1400" spc="-5" dirty="0">
                          <a:solidFill>
                            <a:srgbClr val="595959"/>
                          </a:solidFill>
                          <a:latin typeface="Times New Roman"/>
                          <a:cs typeface="Times New Roman"/>
                        </a:rPr>
                        <a:t>The</a:t>
                      </a:r>
                      <a:r>
                        <a:rPr sz="1400" dirty="0">
                          <a:solidFill>
                            <a:srgbClr val="595959"/>
                          </a:solidFill>
                          <a:latin typeface="Times New Roman"/>
                          <a:cs typeface="Times New Roman"/>
                        </a:rPr>
                        <a:t> symbol &lt;s&gt;</a:t>
                      </a:r>
                      <a:r>
                        <a:rPr sz="1400" spc="-5" dirty="0">
                          <a:solidFill>
                            <a:srgbClr val="595959"/>
                          </a:solidFill>
                          <a:latin typeface="Times New Roman"/>
                          <a:cs typeface="Times New Roman"/>
                        </a:rPr>
                        <a:t> is</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the</a:t>
                      </a:r>
                      <a:r>
                        <a:rPr sz="1400" dirty="0">
                          <a:solidFill>
                            <a:srgbClr val="595959"/>
                          </a:solidFill>
                          <a:latin typeface="Times New Roman"/>
                          <a:cs typeface="Times New Roman"/>
                        </a:rPr>
                        <a:t> </a:t>
                      </a:r>
                      <a:r>
                        <a:rPr sz="1400" spc="-5" dirty="0">
                          <a:solidFill>
                            <a:srgbClr val="595959"/>
                          </a:solidFill>
                          <a:latin typeface="Times New Roman"/>
                          <a:cs typeface="Times New Roman"/>
                        </a:rPr>
                        <a:t>start-of-sentence</a:t>
                      </a:r>
                      <a:r>
                        <a:rPr sz="1400" dirty="0">
                          <a:solidFill>
                            <a:srgbClr val="595959"/>
                          </a:solidFill>
                          <a:latin typeface="Times New Roman"/>
                          <a:cs typeface="Times New Roman"/>
                        </a:rPr>
                        <a:t> </a:t>
                      </a:r>
                      <a:r>
                        <a:rPr sz="1400" spc="-5" dirty="0">
                          <a:solidFill>
                            <a:srgbClr val="595959"/>
                          </a:solidFill>
                          <a:latin typeface="Times New Roman"/>
                          <a:cs typeface="Times New Roman"/>
                        </a:rPr>
                        <a:t>symbol.</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sp>
        <p:nvSpPr>
          <p:cNvPr id="5" name="object 5"/>
          <p:cNvSpPr txBox="1"/>
          <p:nvPr/>
        </p:nvSpPr>
        <p:spPr>
          <a:xfrm>
            <a:off x="980439" y="6217920"/>
            <a:ext cx="1153160" cy="238760"/>
          </a:xfrm>
          <a:prstGeom prst="rect">
            <a:avLst/>
          </a:prstGeom>
        </p:spPr>
        <p:txBody>
          <a:bodyPr vert="horz" wrap="square" lIns="0" tIns="12700" rIns="0" bIns="0" rtlCol="0">
            <a:spAutoFit/>
          </a:bodyPr>
          <a:lstStyle/>
          <a:p>
            <a:pPr marL="12700">
              <a:lnSpc>
                <a:spcPct val="100000"/>
              </a:lnSpc>
              <a:spcBef>
                <a:spcPts val="100"/>
              </a:spcBef>
            </a:pPr>
            <a:r>
              <a:rPr sz="1400" spc="-260" dirty="0">
                <a:latin typeface="Arial"/>
                <a:cs typeface="Arial"/>
              </a:rPr>
              <a:t>F</a:t>
            </a:r>
            <a:r>
              <a:rPr sz="1400" spc="-35" dirty="0">
                <a:latin typeface="Arial"/>
                <a:cs typeface="Arial"/>
              </a:rPr>
              <a:t>r</a:t>
            </a:r>
            <a:r>
              <a:rPr sz="1400" spc="-160" dirty="0">
                <a:latin typeface="Arial"/>
                <a:cs typeface="Arial"/>
              </a:rPr>
              <a:t>om</a:t>
            </a:r>
            <a:r>
              <a:rPr sz="1400" dirty="0">
                <a:latin typeface="Arial"/>
                <a:cs typeface="Arial"/>
              </a:rPr>
              <a:t> </a:t>
            </a:r>
            <a:r>
              <a:rPr sz="1400" spc="-170" dirty="0">
                <a:latin typeface="Arial"/>
                <a:cs typeface="Arial"/>
              </a:rPr>
              <a:t>J</a:t>
            </a:r>
            <a:r>
              <a:rPr sz="1400" dirty="0">
                <a:latin typeface="Arial"/>
                <a:cs typeface="Arial"/>
              </a:rPr>
              <a:t>i</a:t>
            </a:r>
            <a:r>
              <a:rPr sz="1400" spc="-235" dirty="0">
                <a:latin typeface="Arial"/>
                <a:cs typeface="Arial"/>
              </a:rPr>
              <a:t>m</a:t>
            </a:r>
            <a:r>
              <a:rPr sz="1400" dirty="0">
                <a:latin typeface="Arial"/>
                <a:cs typeface="Arial"/>
              </a:rPr>
              <a:t> </a:t>
            </a:r>
            <a:r>
              <a:rPr sz="1400" spc="-95" dirty="0">
                <a:latin typeface="Arial"/>
                <a:cs typeface="Arial"/>
              </a:rPr>
              <a:t>M</a:t>
            </a:r>
            <a:r>
              <a:rPr sz="1400" spc="-10" dirty="0">
                <a:latin typeface="Arial"/>
                <a:cs typeface="Arial"/>
              </a:rPr>
              <a:t>a</a:t>
            </a:r>
            <a:r>
              <a:rPr sz="1400" spc="20" dirty="0">
                <a:latin typeface="Arial"/>
                <a:cs typeface="Arial"/>
              </a:rPr>
              <a:t>r</a:t>
            </a:r>
            <a:r>
              <a:rPr sz="1400" spc="-15" dirty="0">
                <a:latin typeface="Arial"/>
                <a:cs typeface="Arial"/>
              </a:rPr>
              <a:t>t</a:t>
            </a:r>
            <a:r>
              <a:rPr sz="1400" dirty="0">
                <a:latin typeface="Arial"/>
                <a:cs typeface="Arial"/>
              </a:rPr>
              <a:t>i</a:t>
            </a:r>
            <a:r>
              <a:rPr sz="1400" spc="-170" dirty="0">
                <a:latin typeface="Arial"/>
                <a:cs typeface="Arial"/>
              </a:rPr>
              <a:t>n</a:t>
            </a:r>
            <a:endParaRPr sz="140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640" y="989584"/>
            <a:ext cx="7392670" cy="665480"/>
          </a:xfrm>
          <a:prstGeom prst="rect">
            <a:avLst/>
          </a:prstGeom>
        </p:spPr>
        <p:txBody>
          <a:bodyPr vert="horz" wrap="square" lIns="0" tIns="12700" rIns="0" bIns="0" rtlCol="0">
            <a:spAutoFit/>
          </a:bodyPr>
          <a:lstStyle/>
          <a:p>
            <a:pPr marL="12700">
              <a:lnSpc>
                <a:spcPct val="100000"/>
              </a:lnSpc>
              <a:spcBef>
                <a:spcPts val="100"/>
              </a:spcBef>
            </a:pPr>
            <a:r>
              <a:rPr spc="65" dirty="0"/>
              <a:t>The</a:t>
            </a:r>
            <a:r>
              <a:rPr spc="180" dirty="0"/>
              <a:t> </a:t>
            </a:r>
            <a:r>
              <a:rPr dirty="0"/>
              <a:t>B</a:t>
            </a:r>
            <a:r>
              <a:rPr spc="185" dirty="0"/>
              <a:t> </a:t>
            </a:r>
            <a:r>
              <a:rPr spc="80" dirty="0"/>
              <a:t>Matrix</a:t>
            </a:r>
            <a:r>
              <a:rPr spc="190" dirty="0"/>
              <a:t> </a:t>
            </a:r>
            <a:r>
              <a:rPr spc="65" dirty="0"/>
              <a:t>for</a:t>
            </a:r>
            <a:r>
              <a:rPr spc="185" dirty="0"/>
              <a:t> </a:t>
            </a:r>
            <a:r>
              <a:rPr spc="65" dirty="0"/>
              <a:t>the</a:t>
            </a:r>
            <a:r>
              <a:rPr spc="180" dirty="0"/>
              <a:t> </a:t>
            </a:r>
            <a:r>
              <a:rPr spc="65" dirty="0"/>
              <a:t>POS</a:t>
            </a:r>
            <a:r>
              <a:rPr spc="190" dirty="0"/>
              <a:t> </a:t>
            </a:r>
            <a:r>
              <a:rPr spc="65" dirty="0"/>
              <a:t>HMM</a:t>
            </a:r>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6</a:t>
            </a:r>
            <a:endParaRPr sz="800">
              <a:latin typeface="Times New Roman"/>
              <a:cs typeface="Times New Roman"/>
            </a:endParaRPr>
          </a:p>
        </p:txBody>
      </p:sp>
      <p:sp>
        <p:nvSpPr>
          <p:cNvPr id="3" name="object 3"/>
          <p:cNvSpPr txBox="1"/>
          <p:nvPr/>
        </p:nvSpPr>
        <p:spPr>
          <a:xfrm>
            <a:off x="892555" y="2103120"/>
            <a:ext cx="7078345" cy="1033780"/>
          </a:xfrm>
          <a:prstGeom prst="rect">
            <a:avLst/>
          </a:prstGeom>
        </p:spPr>
        <p:txBody>
          <a:bodyPr vert="horz" wrap="square" lIns="0" tIns="11430" rIns="0" bIns="0" rtlCol="0">
            <a:spAutoFit/>
          </a:bodyPr>
          <a:lstStyle/>
          <a:p>
            <a:pPr marL="12700" marR="5080">
              <a:lnSpc>
                <a:spcPct val="100400"/>
              </a:lnSpc>
              <a:spcBef>
                <a:spcPts val="90"/>
              </a:spcBef>
            </a:pPr>
            <a:r>
              <a:rPr sz="2200" spc="-45" dirty="0">
                <a:solidFill>
                  <a:srgbClr val="595959"/>
                </a:solidFill>
                <a:latin typeface="Times New Roman"/>
                <a:cs typeface="Times New Roman"/>
              </a:rPr>
              <a:t>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likelihood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probabilities are</a:t>
            </a:r>
            <a:r>
              <a:rPr sz="2200" dirty="0">
                <a:solidFill>
                  <a:srgbClr val="595959"/>
                </a:solidFill>
                <a:latin typeface="Times New Roman"/>
                <a:cs typeface="Times New Roman"/>
              </a:rPr>
              <a:t> </a:t>
            </a:r>
            <a:r>
              <a:rPr sz="2200" spc="-5" dirty="0">
                <a:solidFill>
                  <a:srgbClr val="595959"/>
                </a:solidFill>
                <a:latin typeface="Times New Roman"/>
                <a:cs typeface="Times New Roman"/>
              </a:rPr>
              <a:t>represented</a:t>
            </a:r>
            <a:r>
              <a:rPr sz="2200" spc="5"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matrix, </a:t>
            </a:r>
            <a:r>
              <a:rPr sz="2200" dirty="0">
                <a:solidFill>
                  <a:srgbClr val="595959"/>
                </a:solidFill>
                <a:latin typeface="Times New Roman"/>
                <a:cs typeface="Times New Roman"/>
              </a:rPr>
              <a:t> </a:t>
            </a:r>
            <a:r>
              <a:rPr sz="2200" spc="-5" dirty="0">
                <a:solidFill>
                  <a:srgbClr val="595959"/>
                </a:solidFill>
                <a:latin typeface="Times New Roman"/>
                <a:cs typeface="Times New Roman"/>
              </a:rPr>
              <a:t>where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each</a:t>
            </a:r>
            <a:r>
              <a:rPr sz="2200" dirty="0">
                <a:solidFill>
                  <a:srgbClr val="595959"/>
                </a:solidFill>
                <a:latin typeface="Times New Roman"/>
                <a:cs typeface="Times New Roman"/>
              </a:rPr>
              <a:t> </a:t>
            </a:r>
            <a:r>
              <a:rPr sz="2200" spc="-5" dirty="0">
                <a:solidFill>
                  <a:srgbClr val="595959"/>
                </a:solidFill>
                <a:latin typeface="Times New Roman"/>
                <a:cs typeface="Times New Roman"/>
              </a:rPr>
              <a:t>tag,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show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probability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tag</a:t>
            </a:r>
            <a:r>
              <a:rPr sz="2200" spc="5" dirty="0">
                <a:solidFill>
                  <a:srgbClr val="595959"/>
                </a:solidFill>
                <a:latin typeface="Times New Roman"/>
                <a:cs typeface="Times New Roman"/>
              </a:rPr>
              <a:t> </a:t>
            </a:r>
            <a:r>
              <a:rPr sz="2200" dirty="0">
                <a:solidFill>
                  <a:srgbClr val="595959"/>
                </a:solidFill>
                <a:latin typeface="Times New Roman"/>
                <a:cs typeface="Times New Roman"/>
              </a:rPr>
              <a:t>on </a:t>
            </a:r>
            <a:r>
              <a:rPr sz="2200" spc="-5" dirty="0">
                <a:solidFill>
                  <a:srgbClr val="595959"/>
                </a:solidFill>
                <a:latin typeface="Times New Roman"/>
                <a:cs typeface="Times New Roman"/>
              </a:rPr>
              <a:t>that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word,</a:t>
            </a:r>
            <a:endParaRPr sz="2200">
              <a:latin typeface="Times New Roman"/>
              <a:cs typeface="Times New Roman"/>
            </a:endParaRPr>
          </a:p>
        </p:txBody>
      </p:sp>
      <p:graphicFrame>
        <p:nvGraphicFramePr>
          <p:cNvPr id="4" name="object 4"/>
          <p:cNvGraphicFramePr>
            <a:graphicFrameLocks noGrp="1"/>
          </p:cNvGraphicFramePr>
          <p:nvPr/>
        </p:nvGraphicFramePr>
        <p:xfrm>
          <a:off x="907004" y="3457006"/>
          <a:ext cx="6875780" cy="2494915"/>
        </p:xfrm>
        <a:graphic>
          <a:graphicData uri="http://schemas.openxmlformats.org/drawingml/2006/table">
            <a:tbl>
              <a:tblPr firstRow="1" bandRow="1">
                <a:tableStyleId>{2D5ABB26-0587-4C30-8999-92F81FD0307C}</a:tableStyleId>
              </a:tblPr>
              <a:tblGrid>
                <a:gridCol w="1369695">
                  <a:extLst>
                    <a:ext uri="{9D8B030D-6E8A-4147-A177-3AD203B41FA5}">
                      <a16:colId xmlns:a16="http://schemas.microsoft.com/office/drawing/2014/main" val="20000"/>
                    </a:ext>
                  </a:extLst>
                </a:gridCol>
                <a:gridCol w="1369695">
                  <a:extLst>
                    <a:ext uri="{9D8B030D-6E8A-4147-A177-3AD203B41FA5}">
                      <a16:colId xmlns:a16="http://schemas.microsoft.com/office/drawing/2014/main" val="20001"/>
                    </a:ext>
                  </a:extLst>
                </a:gridCol>
                <a:gridCol w="1369694">
                  <a:extLst>
                    <a:ext uri="{9D8B030D-6E8A-4147-A177-3AD203B41FA5}">
                      <a16:colId xmlns:a16="http://schemas.microsoft.com/office/drawing/2014/main" val="20002"/>
                    </a:ext>
                  </a:extLst>
                </a:gridCol>
                <a:gridCol w="1369695">
                  <a:extLst>
                    <a:ext uri="{9D8B030D-6E8A-4147-A177-3AD203B41FA5}">
                      <a16:colId xmlns:a16="http://schemas.microsoft.com/office/drawing/2014/main" val="20003"/>
                    </a:ext>
                  </a:extLst>
                </a:gridCol>
                <a:gridCol w="1369695">
                  <a:extLst>
                    <a:ext uri="{9D8B030D-6E8A-4147-A177-3AD203B41FA5}">
                      <a16:colId xmlns:a16="http://schemas.microsoft.com/office/drawing/2014/main" val="20004"/>
                    </a:ext>
                  </a:extLst>
                </a:gridCol>
              </a:tblGrid>
              <a:tr h="335279">
                <a:tc>
                  <a:txBody>
                    <a:bodyPr/>
                    <a:lstStyle/>
                    <a:p>
                      <a:pPr>
                        <a:lnSpc>
                          <a:spcPct val="100000"/>
                        </a:lnSpc>
                      </a:pPr>
                      <a:endParaRPr sz="17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tc>
                  <a:txBody>
                    <a:bodyPr/>
                    <a:lstStyle/>
                    <a:p>
                      <a:pPr algn="ctr">
                        <a:lnSpc>
                          <a:spcPct val="100000"/>
                        </a:lnSpc>
                        <a:spcBef>
                          <a:spcPts val="260"/>
                        </a:spcBef>
                      </a:pPr>
                      <a:r>
                        <a:rPr sz="1600" b="1" dirty="0">
                          <a:solidFill>
                            <a:srgbClr val="FFFFFF"/>
                          </a:solidFill>
                          <a:latin typeface="Times New Roman"/>
                          <a:cs typeface="Times New Roman"/>
                        </a:rPr>
                        <a:t>I</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tc>
                  <a:txBody>
                    <a:bodyPr/>
                    <a:lstStyle/>
                    <a:p>
                      <a:pPr algn="ctr">
                        <a:lnSpc>
                          <a:spcPct val="100000"/>
                        </a:lnSpc>
                        <a:spcBef>
                          <a:spcPts val="260"/>
                        </a:spcBef>
                      </a:pPr>
                      <a:r>
                        <a:rPr sz="1600" b="1" spc="-5" dirty="0">
                          <a:solidFill>
                            <a:srgbClr val="FFFFFF"/>
                          </a:solidFill>
                          <a:latin typeface="Times New Roman"/>
                          <a:cs typeface="Times New Roman"/>
                        </a:rPr>
                        <a:t>want</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tc>
                  <a:txBody>
                    <a:bodyPr/>
                    <a:lstStyle/>
                    <a:p>
                      <a:pPr algn="ctr">
                        <a:lnSpc>
                          <a:spcPct val="100000"/>
                        </a:lnSpc>
                        <a:spcBef>
                          <a:spcPts val="260"/>
                        </a:spcBef>
                      </a:pPr>
                      <a:r>
                        <a:rPr sz="1600" b="1" dirty="0">
                          <a:solidFill>
                            <a:srgbClr val="FFFFFF"/>
                          </a:solidFill>
                          <a:latin typeface="Times New Roman"/>
                          <a:cs typeface="Times New Roman"/>
                        </a:rPr>
                        <a:t>to</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tc>
                  <a:txBody>
                    <a:bodyPr/>
                    <a:lstStyle/>
                    <a:p>
                      <a:pPr algn="ctr">
                        <a:lnSpc>
                          <a:spcPct val="100000"/>
                        </a:lnSpc>
                        <a:spcBef>
                          <a:spcPts val="260"/>
                        </a:spcBef>
                      </a:pPr>
                      <a:r>
                        <a:rPr sz="1600" b="1" dirty="0">
                          <a:solidFill>
                            <a:srgbClr val="FFFFFF"/>
                          </a:solidFill>
                          <a:latin typeface="Times New Roman"/>
                          <a:cs typeface="Times New Roman"/>
                        </a:rPr>
                        <a:t>race</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264457"/>
                    </a:solidFill>
                  </a:tcPr>
                </a:tc>
                <a:extLst>
                  <a:ext uri="{0D108BD9-81ED-4DB2-BD59-A6C34878D82A}">
                    <a16:rowId xmlns:a16="http://schemas.microsoft.com/office/drawing/2014/main" val="10000"/>
                  </a:ext>
                </a:extLst>
              </a:tr>
              <a:tr h="304799">
                <a:tc>
                  <a:txBody>
                    <a:bodyPr/>
                    <a:lstStyle/>
                    <a:p>
                      <a:pPr algn="ctr">
                        <a:lnSpc>
                          <a:spcPct val="100000"/>
                        </a:lnSpc>
                        <a:spcBef>
                          <a:spcPts val="359"/>
                        </a:spcBef>
                      </a:pPr>
                      <a:r>
                        <a:rPr sz="1400" b="1" dirty="0">
                          <a:solidFill>
                            <a:srgbClr val="595959"/>
                          </a:solidFill>
                          <a:latin typeface="Times New Roman"/>
                          <a:cs typeface="Times New Roman"/>
                        </a:rPr>
                        <a:t>VB</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760">
                        <a:lnSpc>
                          <a:spcPct val="100000"/>
                        </a:lnSpc>
                        <a:spcBef>
                          <a:spcPts val="359"/>
                        </a:spcBef>
                      </a:pPr>
                      <a:r>
                        <a:rPr sz="1400" dirty="0">
                          <a:solidFill>
                            <a:srgbClr val="595959"/>
                          </a:solidFill>
                          <a:latin typeface="Times New Roman"/>
                          <a:cs typeface="Times New Roman"/>
                        </a:rPr>
                        <a:t>0</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.0093</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.00012</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04800">
                <a:tc>
                  <a:txBody>
                    <a:bodyPr/>
                    <a:lstStyle/>
                    <a:p>
                      <a:pPr algn="ctr">
                        <a:lnSpc>
                          <a:spcPct val="100000"/>
                        </a:lnSpc>
                        <a:spcBef>
                          <a:spcPts val="360"/>
                        </a:spcBef>
                      </a:pPr>
                      <a:r>
                        <a:rPr sz="1400" b="1" spc="-25" dirty="0">
                          <a:solidFill>
                            <a:srgbClr val="595959"/>
                          </a:solidFill>
                          <a:latin typeface="Times New Roman"/>
                          <a:cs typeface="Times New Roman"/>
                        </a:rPr>
                        <a:t>TO</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760">
                        <a:lnSpc>
                          <a:spcPct val="100000"/>
                        </a:lnSpc>
                        <a:spcBef>
                          <a:spcPts val="360"/>
                        </a:spcBef>
                      </a:pPr>
                      <a:r>
                        <a:rPr sz="1400" dirty="0">
                          <a:solidFill>
                            <a:srgbClr val="595959"/>
                          </a:solidFill>
                          <a:latin typeface="Times New Roman"/>
                          <a:cs typeface="Times New Roman"/>
                        </a:rPr>
                        <a:t>0</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.99</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304800">
                <a:tc>
                  <a:txBody>
                    <a:bodyPr/>
                    <a:lstStyle/>
                    <a:p>
                      <a:pPr algn="ctr">
                        <a:lnSpc>
                          <a:spcPct val="100000"/>
                        </a:lnSpc>
                        <a:spcBef>
                          <a:spcPts val="360"/>
                        </a:spcBef>
                      </a:pPr>
                      <a:r>
                        <a:rPr sz="1400" b="1" dirty="0">
                          <a:solidFill>
                            <a:srgbClr val="595959"/>
                          </a:solidFill>
                          <a:latin typeface="Times New Roman"/>
                          <a:cs typeface="Times New Roman"/>
                        </a:rPr>
                        <a:t>NN</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760">
                        <a:lnSpc>
                          <a:spcPct val="100000"/>
                        </a:lnSpc>
                        <a:spcBef>
                          <a:spcPts val="360"/>
                        </a:spcBef>
                      </a:pPr>
                      <a:r>
                        <a:rPr sz="1400" dirty="0">
                          <a:solidFill>
                            <a:srgbClr val="595959"/>
                          </a:solidFill>
                          <a:latin typeface="Times New Roman"/>
                          <a:cs typeface="Times New Roman"/>
                        </a:rPr>
                        <a:t>0</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.000054</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60"/>
                        </a:spcBef>
                      </a:pPr>
                      <a:r>
                        <a:rPr sz="1400" dirty="0">
                          <a:solidFill>
                            <a:srgbClr val="595959"/>
                          </a:solidFill>
                          <a:latin typeface="Times New Roman"/>
                          <a:cs typeface="Times New Roman"/>
                        </a:rPr>
                        <a:t>.00057</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304800">
                <a:tc>
                  <a:txBody>
                    <a:bodyPr/>
                    <a:lstStyle/>
                    <a:p>
                      <a:pPr algn="ctr">
                        <a:lnSpc>
                          <a:spcPct val="100000"/>
                        </a:lnSpc>
                        <a:spcBef>
                          <a:spcPts val="359"/>
                        </a:spcBef>
                      </a:pPr>
                      <a:r>
                        <a:rPr sz="1400" b="1" spc="-10" dirty="0">
                          <a:solidFill>
                            <a:srgbClr val="595959"/>
                          </a:solidFill>
                          <a:latin typeface="Times New Roman"/>
                          <a:cs typeface="Times New Roman"/>
                        </a:rPr>
                        <a:t>PPSS</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760">
                        <a:lnSpc>
                          <a:spcPct val="100000"/>
                        </a:lnSpc>
                        <a:spcBef>
                          <a:spcPts val="359"/>
                        </a:spcBef>
                      </a:pPr>
                      <a:r>
                        <a:rPr sz="1400" dirty="0">
                          <a:solidFill>
                            <a:srgbClr val="595959"/>
                          </a:solidFill>
                          <a:latin typeface="Times New Roman"/>
                          <a:cs typeface="Times New Roman"/>
                        </a:rPr>
                        <a:t>.37</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65125">
                        <a:lnSpc>
                          <a:spcPct val="100000"/>
                        </a:lnSpc>
                        <a:spcBef>
                          <a:spcPts val="359"/>
                        </a:spcBef>
                      </a:pPr>
                      <a:r>
                        <a:rPr sz="1400" dirty="0">
                          <a:solidFill>
                            <a:srgbClr val="595959"/>
                          </a:solidFill>
                          <a:latin typeface="Times New Roman"/>
                          <a:cs typeface="Times New Roman"/>
                        </a:rPr>
                        <a:t>0</a:t>
                      </a:r>
                      <a:endParaRPr sz="14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304800">
                <a:tc gridSpan="5">
                  <a:txBody>
                    <a:bodyPr/>
                    <a:lstStyle/>
                    <a:p>
                      <a:pPr>
                        <a:lnSpc>
                          <a:spcPct val="100000"/>
                        </a:lnSpc>
                      </a:pPr>
                      <a:endParaRPr sz="17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616415">
                <a:tc gridSpan="5">
                  <a:txBody>
                    <a:bodyPr/>
                    <a:lstStyle/>
                    <a:p>
                      <a:pPr marL="90805" marR="263525">
                        <a:lnSpc>
                          <a:spcPts val="1600"/>
                        </a:lnSpc>
                        <a:spcBef>
                          <a:spcPts val="480"/>
                        </a:spcBef>
                      </a:pPr>
                      <a:r>
                        <a:rPr sz="1400" b="1" spc="-10" dirty="0">
                          <a:solidFill>
                            <a:srgbClr val="595959"/>
                          </a:solidFill>
                          <a:latin typeface="Times New Roman"/>
                          <a:cs typeface="Times New Roman"/>
                        </a:rPr>
                        <a:t>Figure</a:t>
                      </a:r>
                      <a:r>
                        <a:rPr sz="1400" b="1" spc="10" dirty="0">
                          <a:solidFill>
                            <a:srgbClr val="595959"/>
                          </a:solidFill>
                          <a:latin typeface="Times New Roman"/>
                          <a:cs typeface="Times New Roman"/>
                        </a:rPr>
                        <a:t> </a:t>
                      </a:r>
                      <a:r>
                        <a:rPr sz="1400" b="1" dirty="0">
                          <a:solidFill>
                            <a:srgbClr val="595959"/>
                          </a:solidFill>
                          <a:latin typeface="Times New Roman"/>
                          <a:cs typeface="Times New Roman"/>
                        </a:rPr>
                        <a:t>4.16.</a:t>
                      </a:r>
                      <a:r>
                        <a:rPr sz="1400" b="1" spc="10" dirty="0">
                          <a:solidFill>
                            <a:srgbClr val="595959"/>
                          </a:solidFill>
                          <a:latin typeface="Times New Roman"/>
                          <a:cs typeface="Times New Roman"/>
                        </a:rPr>
                        <a:t> </a:t>
                      </a:r>
                      <a:r>
                        <a:rPr sz="1400" spc="-5" dirty="0">
                          <a:solidFill>
                            <a:srgbClr val="595959"/>
                          </a:solidFill>
                          <a:latin typeface="Times New Roman"/>
                          <a:cs typeface="Times New Roman"/>
                        </a:rPr>
                        <a:t>Observation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likelihood</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(the</a:t>
                      </a:r>
                      <a:r>
                        <a:rPr sz="1400" spc="10" dirty="0">
                          <a:solidFill>
                            <a:srgbClr val="595959"/>
                          </a:solidFill>
                          <a:latin typeface="Times New Roman"/>
                          <a:cs typeface="Times New Roman"/>
                        </a:rPr>
                        <a:t> </a:t>
                      </a:r>
                      <a:r>
                        <a:rPr sz="1400" i="1" dirty="0">
                          <a:solidFill>
                            <a:srgbClr val="595959"/>
                          </a:solidFill>
                          <a:latin typeface="Times New Roman"/>
                          <a:cs typeface="Times New Roman"/>
                        </a:rPr>
                        <a:t>b</a:t>
                      </a:r>
                      <a:r>
                        <a:rPr sz="1400" i="1" spc="15" dirty="0">
                          <a:solidFill>
                            <a:srgbClr val="595959"/>
                          </a:solidFill>
                          <a:latin typeface="Times New Roman"/>
                          <a:cs typeface="Times New Roman"/>
                        </a:rPr>
                        <a:t> </a:t>
                      </a:r>
                      <a:r>
                        <a:rPr sz="1400" spc="-5" dirty="0">
                          <a:solidFill>
                            <a:srgbClr val="595959"/>
                          </a:solidFill>
                          <a:latin typeface="Times New Roman"/>
                          <a:cs typeface="Times New Roman"/>
                        </a:rPr>
                        <a:t>array)</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computed</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from</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the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87-tag</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Brown</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Corpus </a:t>
                      </a:r>
                      <a:r>
                        <a:rPr sz="1400" spc="-335" dirty="0">
                          <a:solidFill>
                            <a:srgbClr val="595959"/>
                          </a:solidFill>
                          <a:latin typeface="Times New Roman"/>
                          <a:cs typeface="Times New Roman"/>
                        </a:rPr>
                        <a:t> </a:t>
                      </a:r>
                      <a:r>
                        <a:rPr sz="1400" spc="-5" dirty="0">
                          <a:solidFill>
                            <a:srgbClr val="595959"/>
                          </a:solidFill>
                          <a:latin typeface="Times New Roman"/>
                          <a:cs typeface="Times New Roman"/>
                        </a:rPr>
                        <a:t>without</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smoothing.</a:t>
                      </a:r>
                      <a:endParaRPr sz="1400">
                        <a:latin typeface="Times New Roman"/>
                        <a:cs typeface="Times New Roman"/>
                      </a:endParaRPr>
                    </a:p>
                  </a:txBody>
                  <a:tcPr marL="0" marR="0" marT="6096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6"/>
                  </a:ext>
                </a:extLst>
              </a:tr>
            </a:tbl>
          </a:graphicData>
        </a:graphic>
      </p:graphicFrame>
      <p:sp>
        <p:nvSpPr>
          <p:cNvPr id="5" name="object 5"/>
          <p:cNvSpPr txBox="1"/>
          <p:nvPr/>
        </p:nvSpPr>
        <p:spPr>
          <a:xfrm>
            <a:off x="980439" y="5963920"/>
            <a:ext cx="1153160" cy="238760"/>
          </a:xfrm>
          <a:prstGeom prst="rect">
            <a:avLst/>
          </a:prstGeom>
        </p:spPr>
        <p:txBody>
          <a:bodyPr vert="horz" wrap="square" lIns="0" tIns="12700" rIns="0" bIns="0" rtlCol="0">
            <a:spAutoFit/>
          </a:bodyPr>
          <a:lstStyle/>
          <a:p>
            <a:pPr marL="12700">
              <a:lnSpc>
                <a:spcPct val="100000"/>
              </a:lnSpc>
              <a:spcBef>
                <a:spcPts val="100"/>
              </a:spcBef>
            </a:pPr>
            <a:r>
              <a:rPr sz="1400" spc="-260" dirty="0">
                <a:latin typeface="Arial"/>
                <a:cs typeface="Arial"/>
              </a:rPr>
              <a:t>F</a:t>
            </a:r>
            <a:r>
              <a:rPr sz="1400" spc="-35" dirty="0">
                <a:latin typeface="Arial"/>
                <a:cs typeface="Arial"/>
              </a:rPr>
              <a:t>r</a:t>
            </a:r>
            <a:r>
              <a:rPr sz="1400" spc="-160" dirty="0">
                <a:latin typeface="Arial"/>
                <a:cs typeface="Arial"/>
              </a:rPr>
              <a:t>om</a:t>
            </a:r>
            <a:r>
              <a:rPr sz="1400" dirty="0">
                <a:latin typeface="Arial"/>
                <a:cs typeface="Arial"/>
              </a:rPr>
              <a:t> </a:t>
            </a:r>
            <a:r>
              <a:rPr sz="1400" spc="-170" dirty="0">
                <a:latin typeface="Arial"/>
                <a:cs typeface="Arial"/>
              </a:rPr>
              <a:t>J</a:t>
            </a:r>
            <a:r>
              <a:rPr sz="1400" dirty="0">
                <a:latin typeface="Arial"/>
                <a:cs typeface="Arial"/>
              </a:rPr>
              <a:t>i</a:t>
            </a:r>
            <a:r>
              <a:rPr sz="1400" spc="-235" dirty="0">
                <a:latin typeface="Arial"/>
                <a:cs typeface="Arial"/>
              </a:rPr>
              <a:t>m</a:t>
            </a:r>
            <a:r>
              <a:rPr sz="1400" dirty="0">
                <a:latin typeface="Arial"/>
                <a:cs typeface="Arial"/>
              </a:rPr>
              <a:t> </a:t>
            </a:r>
            <a:r>
              <a:rPr sz="1400" spc="-95" dirty="0">
                <a:latin typeface="Arial"/>
                <a:cs typeface="Arial"/>
              </a:rPr>
              <a:t>M</a:t>
            </a:r>
            <a:r>
              <a:rPr sz="1400" spc="-10" dirty="0">
                <a:latin typeface="Arial"/>
                <a:cs typeface="Arial"/>
              </a:rPr>
              <a:t>a</a:t>
            </a:r>
            <a:r>
              <a:rPr sz="1400" spc="20" dirty="0">
                <a:latin typeface="Arial"/>
                <a:cs typeface="Arial"/>
              </a:rPr>
              <a:t>r</a:t>
            </a:r>
            <a:r>
              <a:rPr sz="1400" spc="-15" dirty="0">
                <a:latin typeface="Arial"/>
                <a:cs typeface="Arial"/>
              </a:rPr>
              <a:t>t</a:t>
            </a:r>
            <a:r>
              <a:rPr sz="1400" dirty="0">
                <a:latin typeface="Arial"/>
                <a:cs typeface="Arial"/>
              </a:rPr>
              <a:t>i</a:t>
            </a:r>
            <a:r>
              <a:rPr sz="1400" spc="-170" dirty="0">
                <a:latin typeface="Arial"/>
                <a:cs typeface="Arial"/>
              </a:rPr>
              <a:t>n</a:t>
            </a:r>
            <a:endParaRPr sz="14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082665" cy="574040"/>
          </a:xfrm>
          <a:prstGeom prst="rect">
            <a:avLst/>
          </a:prstGeom>
        </p:spPr>
        <p:txBody>
          <a:bodyPr vert="horz" wrap="square" lIns="0" tIns="12700" rIns="0" bIns="0" rtlCol="0">
            <a:spAutoFit/>
          </a:bodyPr>
          <a:lstStyle/>
          <a:p>
            <a:pPr marL="12700">
              <a:lnSpc>
                <a:spcPct val="100000"/>
              </a:lnSpc>
              <a:spcBef>
                <a:spcPts val="100"/>
              </a:spcBef>
            </a:pPr>
            <a:r>
              <a:rPr sz="3600" spc="75" dirty="0"/>
              <a:t>Using</a:t>
            </a:r>
            <a:r>
              <a:rPr sz="3600" spc="185" dirty="0"/>
              <a:t> </a:t>
            </a:r>
            <a:r>
              <a:rPr sz="3600" spc="70" dirty="0"/>
              <a:t>HMMs</a:t>
            </a:r>
            <a:r>
              <a:rPr sz="3600" spc="185" dirty="0"/>
              <a:t> </a:t>
            </a:r>
            <a:r>
              <a:rPr sz="3600" spc="65" dirty="0"/>
              <a:t>for</a:t>
            </a:r>
            <a:r>
              <a:rPr sz="3600" spc="185" dirty="0"/>
              <a:t> </a:t>
            </a:r>
            <a:r>
              <a:rPr sz="3600" spc="65" dirty="0"/>
              <a:t>POS</a:t>
            </a:r>
            <a:r>
              <a:rPr sz="3600" spc="120" dirty="0"/>
              <a:t> </a:t>
            </a:r>
            <a:r>
              <a:rPr sz="3600" spc="60" dirty="0"/>
              <a:t>Tagging</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7</a:t>
            </a:r>
            <a:endParaRPr sz="800">
              <a:latin typeface="Times New Roman"/>
              <a:cs typeface="Times New Roman"/>
            </a:endParaRPr>
          </a:p>
        </p:txBody>
      </p:sp>
      <p:sp>
        <p:nvSpPr>
          <p:cNvPr id="3" name="object 3"/>
          <p:cNvSpPr txBox="1"/>
          <p:nvPr/>
        </p:nvSpPr>
        <p:spPr>
          <a:xfrm>
            <a:off x="879855" y="2065020"/>
            <a:ext cx="7103745" cy="3962400"/>
          </a:xfrm>
          <a:prstGeom prst="rect">
            <a:avLst/>
          </a:prstGeom>
        </p:spPr>
        <p:txBody>
          <a:bodyPr vert="horz" wrap="square" lIns="0" tIns="5080" rIns="0" bIns="0" rtlCol="0">
            <a:spAutoFit/>
          </a:bodyPr>
          <a:lstStyle/>
          <a:p>
            <a:pPr marL="12700" marR="153670">
              <a:lnSpc>
                <a:spcPct val="102299"/>
              </a:lnSpc>
              <a:spcBef>
                <a:spcPts val="40"/>
              </a:spcBef>
            </a:pPr>
            <a:r>
              <a:rPr sz="2200" dirty="0">
                <a:solidFill>
                  <a:srgbClr val="595959"/>
                </a:solidFill>
                <a:latin typeface="Times New Roman"/>
                <a:cs typeface="Times New Roman"/>
              </a:rPr>
              <a:t>From the</a:t>
            </a:r>
            <a:r>
              <a:rPr sz="2200" spc="-5" dirty="0">
                <a:solidFill>
                  <a:srgbClr val="595959"/>
                </a:solidFill>
                <a:latin typeface="Times New Roman"/>
                <a:cs typeface="Times New Roman"/>
              </a:rPr>
              <a:t> tagged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corpus,</a:t>
            </a:r>
            <a:r>
              <a:rPr sz="2200" dirty="0">
                <a:solidFill>
                  <a:srgbClr val="595959"/>
                </a:solidFill>
                <a:latin typeface="Times New Roman"/>
                <a:cs typeface="Times New Roman"/>
              </a:rPr>
              <a:t> </a:t>
            </a:r>
            <a:r>
              <a:rPr sz="2200" spc="-5" dirty="0">
                <a:solidFill>
                  <a:srgbClr val="595959"/>
                </a:solidFill>
                <a:latin typeface="Times New Roman"/>
                <a:cs typeface="Times New Roman"/>
              </a:rPr>
              <a:t>create</a:t>
            </a:r>
            <a:r>
              <a:rPr sz="2200" dirty="0">
                <a:solidFill>
                  <a:srgbClr val="595959"/>
                </a:solidFill>
                <a:latin typeface="Times New Roman"/>
                <a:cs typeface="Times New Roman"/>
              </a:rPr>
              <a:t> a</a:t>
            </a:r>
            <a:r>
              <a:rPr sz="2200" spc="-5" dirty="0">
                <a:solidFill>
                  <a:srgbClr val="595959"/>
                </a:solidFill>
                <a:latin typeface="Times New Roman"/>
                <a:cs typeface="Times New Roman"/>
              </a:rPr>
              <a:t> tagger</a:t>
            </a:r>
            <a:r>
              <a:rPr sz="2200" spc="5" dirty="0">
                <a:solidFill>
                  <a:srgbClr val="595959"/>
                </a:solidFill>
                <a:latin typeface="Times New Roman"/>
                <a:cs typeface="Times New Roman"/>
              </a:rPr>
              <a:t> </a:t>
            </a:r>
            <a:r>
              <a:rPr sz="2200" dirty="0">
                <a:solidFill>
                  <a:srgbClr val="595959"/>
                </a:solidFill>
                <a:latin typeface="Times New Roman"/>
                <a:cs typeface="Times New Roman"/>
              </a:rPr>
              <a:t>by </a:t>
            </a:r>
            <a:r>
              <a:rPr sz="2200" spc="-5" dirty="0">
                <a:solidFill>
                  <a:srgbClr val="595959"/>
                </a:solidFill>
                <a:latin typeface="Times New Roman"/>
                <a:cs typeface="Times New Roman"/>
              </a:rPr>
              <a:t>computing</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two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matrices</a:t>
            </a:r>
            <a:r>
              <a:rPr sz="2200" spc="-15"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probabilities,</a:t>
            </a:r>
            <a:r>
              <a:rPr sz="2200" spc="-125" dirty="0">
                <a:solidFill>
                  <a:srgbClr val="595959"/>
                </a:solidFill>
                <a:latin typeface="Times New Roman"/>
                <a:cs typeface="Times New Roman"/>
              </a:rPr>
              <a:t> </a:t>
            </a:r>
            <a:r>
              <a:rPr sz="2200" dirty="0">
                <a:solidFill>
                  <a:srgbClr val="595959"/>
                </a:solidFill>
                <a:latin typeface="Times New Roman"/>
                <a:cs typeface="Times New Roman"/>
              </a:rPr>
              <a:t>A</a:t>
            </a:r>
            <a:r>
              <a:rPr sz="2200" spc="-12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B.</a:t>
            </a:r>
            <a:endParaRPr sz="2200">
              <a:latin typeface="Times New Roman"/>
              <a:cs typeface="Times New Roman"/>
            </a:endParaRPr>
          </a:p>
          <a:p>
            <a:pPr marL="49530">
              <a:lnSpc>
                <a:spcPct val="100000"/>
              </a:lnSpc>
              <a:spcBef>
                <a:spcPts val="5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 straightforward for bigram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HMM, </a:t>
            </a:r>
            <a:r>
              <a:rPr sz="2000" dirty="0">
                <a:solidFill>
                  <a:srgbClr val="595959"/>
                </a:solidFill>
                <a:latin typeface="Times New Roman"/>
                <a:cs typeface="Times New Roman"/>
              </a:rPr>
              <a:t>done</a:t>
            </a:r>
            <a:r>
              <a:rPr sz="2000" spc="-5" dirty="0">
                <a:solidFill>
                  <a:srgbClr val="595959"/>
                </a:solidFill>
                <a:latin typeface="Times New Roman"/>
                <a:cs typeface="Times New Roman"/>
              </a:rPr>
              <a:t> </a:t>
            </a:r>
            <a:r>
              <a:rPr sz="2000" dirty="0">
                <a:solidFill>
                  <a:srgbClr val="595959"/>
                </a:solidFill>
                <a:latin typeface="Times New Roman"/>
                <a:cs typeface="Times New Roman"/>
              </a:rPr>
              <a:t>by </a:t>
            </a:r>
            <a:r>
              <a:rPr sz="2000" spc="-5" dirty="0">
                <a:solidFill>
                  <a:srgbClr val="595959"/>
                </a:solidFill>
                <a:latin typeface="Times New Roman"/>
                <a:cs typeface="Times New Roman"/>
              </a:rPr>
              <a:t>counting.</a:t>
            </a:r>
            <a:endParaRPr sz="2000">
              <a:latin typeface="Times New Roman"/>
              <a:cs typeface="Times New Roman"/>
            </a:endParaRPr>
          </a:p>
          <a:p>
            <a:pPr marL="186690" marR="921385" indent="-137160">
              <a:lnSpc>
                <a:spcPct val="100000"/>
              </a:lnSpc>
              <a:spcBef>
                <a:spcPts val="60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For</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higher-order</a:t>
            </a:r>
            <a:r>
              <a:rPr sz="2000" spc="-5" dirty="0">
                <a:solidFill>
                  <a:srgbClr val="595959"/>
                </a:solidFill>
                <a:latin typeface="Times New Roman"/>
                <a:cs typeface="Times New Roman"/>
              </a:rPr>
              <a:t> HMMs,</a:t>
            </a:r>
            <a:r>
              <a:rPr sz="2000" dirty="0">
                <a:solidFill>
                  <a:srgbClr val="595959"/>
                </a:solidFill>
                <a:latin typeface="Times New Roman"/>
                <a:cs typeface="Times New Roman"/>
              </a:rPr>
              <a:t> </a:t>
            </a:r>
            <a:r>
              <a:rPr sz="2000" spc="-10" dirty="0">
                <a:solidFill>
                  <a:srgbClr val="595959"/>
                </a:solidFill>
                <a:latin typeface="Times New Roman"/>
                <a:cs typeface="Times New Roman"/>
              </a:rPr>
              <a:t>efficiently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compute </a:t>
            </a:r>
            <a:r>
              <a:rPr sz="2000" spc="-10" dirty="0">
                <a:solidFill>
                  <a:srgbClr val="595959"/>
                </a:solidFill>
                <a:latin typeface="Times New Roman"/>
                <a:cs typeface="Times New Roman"/>
              </a:rPr>
              <a:t>matrix</a:t>
            </a:r>
            <a:r>
              <a:rPr sz="2000" dirty="0">
                <a:solidFill>
                  <a:srgbClr val="595959"/>
                </a:solidFill>
                <a:latin typeface="Times New Roman"/>
                <a:cs typeface="Times New Roman"/>
              </a:rPr>
              <a:t> by </a:t>
            </a:r>
            <a:r>
              <a:rPr sz="2000" spc="-5" dirty="0">
                <a:solidFill>
                  <a:srgbClr val="595959"/>
                </a:solidFill>
                <a:latin typeface="Times New Roman"/>
                <a:cs typeface="Times New Roman"/>
              </a:rPr>
              <a:t>the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forward–backward algorithm.</a:t>
            </a:r>
            <a:endParaRPr sz="2000">
              <a:latin typeface="Times New Roman"/>
              <a:cs typeface="Times New Roman"/>
            </a:endParaRPr>
          </a:p>
          <a:p>
            <a:pPr marL="12700" marR="5080">
              <a:lnSpc>
                <a:spcPts val="2600"/>
              </a:lnSpc>
              <a:spcBef>
                <a:spcPts val="720"/>
              </a:spcBef>
            </a:pPr>
            <a:r>
              <a:rPr sz="2200" spc="-75" dirty="0">
                <a:solidFill>
                  <a:srgbClr val="595959"/>
                </a:solidFill>
                <a:latin typeface="Times New Roman"/>
                <a:cs typeface="Times New Roman"/>
              </a:rPr>
              <a:t>To</a:t>
            </a:r>
            <a:r>
              <a:rPr sz="2200" spc="-5" dirty="0">
                <a:solidFill>
                  <a:srgbClr val="595959"/>
                </a:solidFill>
                <a:latin typeface="Times New Roman"/>
                <a:cs typeface="Times New Roman"/>
              </a:rPr>
              <a:t> apply</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HMM</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tagger</a:t>
            </a:r>
            <a:r>
              <a:rPr sz="2200" dirty="0">
                <a:solidFill>
                  <a:srgbClr val="595959"/>
                </a:solidFill>
                <a:latin typeface="Times New Roman"/>
                <a:cs typeface="Times New Roman"/>
              </a:rPr>
              <a:t> to </a:t>
            </a:r>
            <a:r>
              <a:rPr sz="2200" spc="-5" dirty="0">
                <a:solidFill>
                  <a:srgbClr val="595959"/>
                </a:solidFill>
                <a:latin typeface="Times New Roman"/>
                <a:cs typeface="Times New Roman"/>
              </a:rPr>
              <a:t>unseen text,</a:t>
            </a:r>
            <a:r>
              <a:rPr sz="2200" dirty="0">
                <a:solidFill>
                  <a:srgbClr val="595959"/>
                </a:solidFill>
                <a:latin typeface="Times New Roman"/>
                <a:cs typeface="Times New Roman"/>
              </a:rPr>
              <a:t> </a:t>
            </a:r>
            <a:r>
              <a:rPr sz="2200" spc="-5" dirty="0">
                <a:solidFill>
                  <a:srgbClr val="595959"/>
                </a:solidFill>
                <a:latin typeface="Times New Roman"/>
                <a:cs typeface="Times New Roman"/>
              </a:rPr>
              <a:t>we must</a:t>
            </a:r>
            <a:r>
              <a:rPr sz="2200" dirty="0">
                <a:solidFill>
                  <a:srgbClr val="595959"/>
                </a:solidFill>
                <a:latin typeface="Times New Roman"/>
                <a:cs typeface="Times New Roman"/>
              </a:rPr>
              <a:t> find the</a:t>
            </a:r>
            <a:r>
              <a:rPr sz="2200" spc="-5" dirty="0">
                <a:solidFill>
                  <a:srgbClr val="595959"/>
                </a:solidFill>
                <a:latin typeface="Times New Roman"/>
                <a:cs typeface="Times New Roman"/>
              </a:rPr>
              <a:t> best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sequence</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a:t>
            </a:r>
            <a:r>
              <a:rPr sz="2200" spc="-5" dirty="0">
                <a:solidFill>
                  <a:srgbClr val="595959"/>
                </a:solidFill>
                <a:latin typeface="Times New Roman"/>
                <a:cs typeface="Times New Roman"/>
              </a:rPr>
              <a:t>transitions.</a:t>
            </a:r>
            <a:endParaRPr sz="2200">
              <a:latin typeface="Times New Roman"/>
              <a:cs typeface="Times New Roman"/>
            </a:endParaRPr>
          </a:p>
          <a:p>
            <a:pPr marL="186690" marR="1227455" indent="-137160">
              <a:lnSpc>
                <a:spcPct val="100000"/>
              </a:lnSpc>
              <a:spcBef>
                <a:spcPts val="58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Given </a:t>
            </a:r>
            <a:r>
              <a:rPr sz="2000" dirty="0">
                <a:solidFill>
                  <a:srgbClr val="595959"/>
                </a:solidFill>
                <a:latin typeface="Times New Roman"/>
                <a:cs typeface="Times New Roman"/>
              </a:rPr>
              <a:t>a </a:t>
            </a:r>
            <a:r>
              <a:rPr sz="2000" spc="-5" dirty="0">
                <a:solidFill>
                  <a:srgbClr val="595959"/>
                </a:solidFill>
                <a:latin typeface="Times New Roman"/>
                <a:cs typeface="Times New Roman"/>
              </a:rPr>
              <a:t>sequence </a:t>
            </a:r>
            <a:r>
              <a:rPr sz="2000" dirty="0">
                <a:solidFill>
                  <a:srgbClr val="595959"/>
                </a:solidFill>
                <a:latin typeface="Times New Roman"/>
                <a:cs typeface="Times New Roman"/>
              </a:rPr>
              <a:t>of </a:t>
            </a:r>
            <a:r>
              <a:rPr sz="2000" spc="-5" dirty="0">
                <a:solidFill>
                  <a:srgbClr val="595959"/>
                </a:solidFill>
                <a:latin typeface="Times New Roman"/>
                <a:cs typeface="Times New Roman"/>
              </a:rPr>
              <a:t>words, find the sequence </a:t>
            </a:r>
            <a:r>
              <a:rPr sz="2000" dirty="0">
                <a:solidFill>
                  <a:srgbClr val="595959"/>
                </a:solidFill>
                <a:latin typeface="Times New Roman"/>
                <a:cs typeface="Times New Roman"/>
              </a:rPr>
              <a:t>of </a:t>
            </a:r>
            <a:r>
              <a:rPr sz="2000" spc="-10" dirty="0">
                <a:solidFill>
                  <a:srgbClr val="595959"/>
                </a:solidFill>
                <a:latin typeface="Times New Roman"/>
                <a:cs typeface="Times New Roman"/>
              </a:rPr>
              <a:t>states </a:t>
            </a:r>
            <a:r>
              <a:rPr sz="2000" spc="-5" dirty="0">
                <a:solidFill>
                  <a:srgbClr val="595959"/>
                </a:solidFill>
                <a:latin typeface="Times New Roman"/>
                <a:cs typeface="Times New Roman"/>
              </a:rPr>
              <a:t> </a:t>
            </a:r>
            <a:r>
              <a:rPr sz="2000" dirty="0">
                <a:solidFill>
                  <a:srgbClr val="595959"/>
                </a:solidFill>
                <a:latin typeface="Times New Roman"/>
                <a:cs typeface="Times New Roman"/>
              </a:rPr>
              <a:t>(POS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with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highest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probabilities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along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path.</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This task</a:t>
            </a:r>
            <a:r>
              <a:rPr sz="2000" dirty="0">
                <a:solidFill>
                  <a:srgbClr val="595959"/>
                </a:solidFill>
                <a:latin typeface="Times New Roman"/>
                <a:cs typeface="Times New Roman"/>
              </a:rPr>
              <a:t> </a:t>
            </a:r>
            <a:r>
              <a:rPr sz="2000" spc="-5" dirty="0">
                <a:solidFill>
                  <a:srgbClr val="595959"/>
                </a:solidFill>
                <a:latin typeface="Times New Roman"/>
                <a:cs typeface="Times New Roman"/>
              </a:rPr>
              <a:t>is </a:t>
            </a:r>
            <a:r>
              <a:rPr sz="2000" spc="-10" dirty="0">
                <a:solidFill>
                  <a:srgbClr val="595959"/>
                </a:solidFill>
                <a:latin typeface="Times New Roman"/>
                <a:cs typeface="Times New Roman"/>
              </a:rPr>
              <a:t>sometimes</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called</a:t>
            </a:r>
            <a:r>
              <a:rPr sz="2000" dirty="0">
                <a:solidFill>
                  <a:srgbClr val="595959"/>
                </a:solidFill>
                <a:latin typeface="Times New Roman"/>
                <a:cs typeface="Times New Roman"/>
              </a:rPr>
              <a:t> </a:t>
            </a:r>
            <a:r>
              <a:rPr sz="2000" spc="-5" dirty="0">
                <a:solidFill>
                  <a:srgbClr val="595959"/>
                </a:solidFill>
                <a:latin typeface="Times New Roman"/>
                <a:cs typeface="Times New Roman"/>
              </a:rPr>
              <a:t>“decoding.”</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Use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45" dirty="0">
                <a:solidFill>
                  <a:srgbClr val="595959"/>
                </a:solidFill>
                <a:latin typeface="Times New Roman"/>
                <a:cs typeface="Times New Roman"/>
              </a:rPr>
              <a:t> </a:t>
            </a:r>
            <a:r>
              <a:rPr sz="2000" spc="-25" dirty="0">
                <a:solidFill>
                  <a:srgbClr val="595959"/>
                </a:solidFill>
                <a:latin typeface="Times New Roman"/>
                <a:cs typeface="Times New Roman"/>
              </a:rPr>
              <a:t>Viterbi</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algorithm.</a:t>
            </a:r>
            <a:endParaRPr sz="200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6661784" cy="1120140"/>
          </a:xfrm>
          <a:prstGeom prst="rect">
            <a:avLst/>
          </a:prstGeom>
        </p:spPr>
        <p:txBody>
          <a:bodyPr vert="horz" wrap="square" lIns="0" tIns="27939" rIns="0" bIns="0" rtlCol="0">
            <a:spAutoFit/>
          </a:bodyPr>
          <a:lstStyle/>
          <a:p>
            <a:pPr marL="12700" marR="5080">
              <a:lnSpc>
                <a:spcPts val="4300"/>
              </a:lnSpc>
              <a:spcBef>
                <a:spcPts val="219"/>
              </a:spcBef>
            </a:pPr>
            <a:r>
              <a:rPr sz="3600" spc="50" dirty="0"/>
              <a:t>Viterbi</a:t>
            </a:r>
            <a:r>
              <a:rPr sz="3600" spc="180" dirty="0"/>
              <a:t> </a:t>
            </a:r>
            <a:r>
              <a:rPr sz="3600" spc="90" dirty="0"/>
              <a:t>Intuition:</a:t>
            </a:r>
            <a:r>
              <a:rPr sz="3600" spc="120" dirty="0"/>
              <a:t> </a:t>
            </a:r>
            <a:r>
              <a:rPr sz="3600" spc="-95" dirty="0"/>
              <a:t>We</a:t>
            </a:r>
            <a:r>
              <a:rPr sz="3600" spc="-10" dirty="0"/>
              <a:t> </a:t>
            </a:r>
            <a:r>
              <a:rPr sz="3600" spc="65" dirty="0"/>
              <a:t>Are</a:t>
            </a:r>
            <a:r>
              <a:rPr sz="3600" spc="185" dirty="0"/>
              <a:t> </a:t>
            </a:r>
            <a:r>
              <a:rPr sz="3600" spc="85" dirty="0"/>
              <a:t>Looking </a:t>
            </a:r>
            <a:r>
              <a:rPr sz="3600" spc="-885" dirty="0"/>
              <a:t> </a:t>
            </a:r>
            <a:r>
              <a:rPr sz="3600" spc="65" dirty="0"/>
              <a:t>for</a:t>
            </a:r>
            <a:r>
              <a:rPr sz="3600" spc="195" dirty="0"/>
              <a:t> </a:t>
            </a:r>
            <a:r>
              <a:rPr sz="3600" spc="65" dirty="0"/>
              <a:t>the</a:t>
            </a:r>
            <a:r>
              <a:rPr sz="3600" spc="200" dirty="0"/>
              <a:t> </a:t>
            </a:r>
            <a:r>
              <a:rPr sz="3600" spc="70" dirty="0"/>
              <a:t>Best</a:t>
            </a:r>
            <a:r>
              <a:rPr sz="3600" spc="190" dirty="0"/>
              <a:t> </a:t>
            </a:r>
            <a:r>
              <a:rPr sz="3600" spc="95" dirty="0"/>
              <a:t>“Path”</a:t>
            </a:r>
            <a:endParaRPr sz="3600"/>
          </a:p>
        </p:txBody>
      </p:sp>
      <p:sp>
        <p:nvSpPr>
          <p:cNvPr id="3" name="object 3"/>
          <p:cNvSpPr txBox="1"/>
          <p:nvPr/>
        </p:nvSpPr>
        <p:spPr>
          <a:xfrm>
            <a:off x="892555" y="2306320"/>
            <a:ext cx="5226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Each word has </a:t>
            </a:r>
            <a:r>
              <a:rPr sz="1800" spc="-5" dirty="0">
                <a:solidFill>
                  <a:srgbClr val="595959"/>
                </a:solidFill>
                <a:latin typeface="Times New Roman"/>
                <a:cs typeface="Times New Roman"/>
              </a:rPr>
              <a:t>states representing</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possible</a:t>
            </a:r>
            <a:r>
              <a:rPr sz="1800" dirty="0">
                <a:solidFill>
                  <a:srgbClr val="595959"/>
                </a:solidFill>
                <a:latin typeface="Times New Roman"/>
                <a:cs typeface="Times New Roman"/>
              </a:rPr>
              <a:t> </a:t>
            </a:r>
            <a:r>
              <a:rPr sz="1800" spc="-5" dirty="0">
                <a:solidFill>
                  <a:srgbClr val="595959"/>
                </a:solidFill>
                <a:latin typeface="Times New Roman"/>
                <a:cs typeface="Times New Roman"/>
              </a:rPr>
              <a:t>POS tags.</a:t>
            </a:r>
            <a:endParaRPr sz="1800">
              <a:latin typeface="Times New Roman"/>
              <a:cs typeface="Times New Roman"/>
            </a:endParaRPr>
          </a:p>
        </p:txBody>
      </p:sp>
      <p:sp>
        <p:nvSpPr>
          <p:cNvPr id="4" name="object 4"/>
          <p:cNvSpPr txBox="1"/>
          <p:nvPr/>
        </p:nvSpPr>
        <p:spPr>
          <a:xfrm>
            <a:off x="1207519" y="2853383"/>
            <a:ext cx="1661160" cy="299720"/>
          </a:xfrm>
          <a:prstGeom prst="rect">
            <a:avLst/>
          </a:prstGeom>
        </p:spPr>
        <p:txBody>
          <a:bodyPr vert="horz" wrap="square" lIns="0" tIns="12700" rIns="0" bIns="0" rtlCol="0">
            <a:spAutoFit/>
          </a:bodyPr>
          <a:lstStyle/>
          <a:p>
            <a:pPr marL="50800">
              <a:lnSpc>
                <a:spcPct val="100000"/>
              </a:lnSpc>
              <a:spcBef>
                <a:spcPts val="100"/>
              </a:spcBef>
              <a:tabLst>
                <a:tab pos="1419225" algn="l"/>
              </a:tabLst>
            </a:pPr>
            <a:r>
              <a:rPr sz="1800" i="1" dirty="0">
                <a:solidFill>
                  <a:srgbClr val="595959"/>
                </a:solidFill>
                <a:latin typeface="Times New Roman"/>
                <a:cs typeface="Times New Roman"/>
              </a:rPr>
              <a:t>S</a:t>
            </a:r>
            <a:r>
              <a:rPr sz="1800" baseline="-13888" dirty="0">
                <a:solidFill>
                  <a:srgbClr val="595959"/>
                </a:solidFill>
                <a:latin typeface="Times New Roman"/>
                <a:cs typeface="Times New Roman"/>
              </a:rPr>
              <a:t>1	</a:t>
            </a:r>
            <a:r>
              <a:rPr sz="1800" i="1" dirty="0">
                <a:solidFill>
                  <a:srgbClr val="595959"/>
                </a:solidFill>
                <a:latin typeface="Times New Roman"/>
                <a:cs typeface="Times New Roman"/>
              </a:rPr>
              <a:t>S</a:t>
            </a:r>
            <a:r>
              <a:rPr sz="1800" baseline="-13888" dirty="0">
                <a:solidFill>
                  <a:srgbClr val="595959"/>
                </a:solidFill>
                <a:latin typeface="Times New Roman"/>
                <a:cs typeface="Times New Roman"/>
              </a:rPr>
              <a:t>2</a:t>
            </a:r>
            <a:endParaRPr sz="1800" baseline="-13888">
              <a:latin typeface="Times New Roman"/>
              <a:cs typeface="Times New Roman"/>
            </a:endParaRPr>
          </a:p>
        </p:txBody>
      </p:sp>
      <p:sp>
        <p:nvSpPr>
          <p:cNvPr id="5" name="object 5"/>
          <p:cNvSpPr txBox="1"/>
          <p:nvPr/>
        </p:nvSpPr>
        <p:spPr>
          <a:xfrm>
            <a:off x="7392420" y="2853383"/>
            <a:ext cx="266700" cy="299720"/>
          </a:xfrm>
          <a:prstGeom prst="rect">
            <a:avLst/>
          </a:prstGeom>
        </p:spPr>
        <p:txBody>
          <a:bodyPr vert="horz" wrap="square" lIns="0" tIns="12700" rIns="0" bIns="0" rtlCol="0">
            <a:spAutoFit/>
          </a:bodyPr>
          <a:lstStyle/>
          <a:p>
            <a:pPr marL="38100">
              <a:lnSpc>
                <a:spcPct val="100000"/>
              </a:lnSpc>
              <a:spcBef>
                <a:spcPts val="100"/>
              </a:spcBef>
            </a:pPr>
            <a:r>
              <a:rPr sz="1800" i="1" dirty="0">
                <a:solidFill>
                  <a:srgbClr val="595959"/>
                </a:solidFill>
                <a:latin typeface="Times New Roman"/>
                <a:cs typeface="Times New Roman"/>
              </a:rPr>
              <a:t>S</a:t>
            </a:r>
            <a:r>
              <a:rPr sz="1800" baseline="-13888" dirty="0">
                <a:solidFill>
                  <a:srgbClr val="595959"/>
                </a:solidFill>
                <a:latin typeface="Times New Roman"/>
                <a:cs typeface="Times New Roman"/>
              </a:rPr>
              <a:t>5</a:t>
            </a:r>
            <a:endParaRPr sz="1800" baseline="-13888">
              <a:latin typeface="Times New Roman"/>
              <a:cs typeface="Times New Roman"/>
            </a:endParaRPr>
          </a:p>
        </p:txBody>
      </p:sp>
      <p:grpSp>
        <p:nvGrpSpPr>
          <p:cNvPr id="6" name="object 6"/>
          <p:cNvGrpSpPr/>
          <p:nvPr/>
        </p:nvGrpSpPr>
        <p:grpSpPr>
          <a:xfrm>
            <a:off x="1054100" y="3251200"/>
            <a:ext cx="6769100" cy="2705100"/>
            <a:chOff x="1054100" y="3251200"/>
            <a:chExt cx="6769100" cy="2705100"/>
          </a:xfrm>
        </p:grpSpPr>
        <p:sp>
          <p:nvSpPr>
            <p:cNvPr id="7" name="object 7"/>
            <p:cNvSpPr/>
            <p:nvPr/>
          </p:nvSpPr>
          <p:spPr>
            <a:xfrm>
              <a:off x="1066800" y="4368799"/>
              <a:ext cx="2070100" cy="1054100"/>
            </a:xfrm>
            <a:custGeom>
              <a:avLst/>
              <a:gdLst/>
              <a:ahLst/>
              <a:cxnLst/>
              <a:rect l="l" t="t" r="r" b="b"/>
              <a:pathLst>
                <a:path w="2070100" h="1054100">
                  <a:moveTo>
                    <a:pt x="800100" y="247650"/>
                  </a:moveTo>
                  <a:lnTo>
                    <a:pt x="783158" y="176136"/>
                  </a:lnTo>
                  <a:lnTo>
                    <a:pt x="762914" y="143256"/>
                  </a:lnTo>
                  <a:lnTo>
                    <a:pt x="735647" y="112814"/>
                  </a:lnTo>
                  <a:lnTo>
                    <a:pt x="701967" y="85178"/>
                  </a:lnTo>
                  <a:lnTo>
                    <a:pt x="662508" y="60756"/>
                  </a:lnTo>
                  <a:lnTo>
                    <a:pt x="617880" y="39903"/>
                  </a:lnTo>
                  <a:lnTo>
                    <a:pt x="568693" y="23025"/>
                  </a:lnTo>
                  <a:lnTo>
                    <a:pt x="515581" y="10490"/>
                  </a:lnTo>
                  <a:lnTo>
                    <a:pt x="459155" y="2692"/>
                  </a:lnTo>
                  <a:lnTo>
                    <a:pt x="400050" y="0"/>
                  </a:lnTo>
                  <a:lnTo>
                    <a:pt x="340931" y="2692"/>
                  </a:lnTo>
                  <a:lnTo>
                    <a:pt x="284505" y="10490"/>
                  </a:lnTo>
                  <a:lnTo>
                    <a:pt x="231394" y="23025"/>
                  </a:lnTo>
                  <a:lnTo>
                    <a:pt x="182206" y="39903"/>
                  </a:lnTo>
                  <a:lnTo>
                    <a:pt x="137579" y="60756"/>
                  </a:lnTo>
                  <a:lnTo>
                    <a:pt x="98120" y="85178"/>
                  </a:lnTo>
                  <a:lnTo>
                    <a:pt x="64439" y="112814"/>
                  </a:lnTo>
                  <a:lnTo>
                    <a:pt x="37172" y="143256"/>
                  </a:lnTo>
                  <a:lnTo>
                    <a:pt x="16929" y="176136"/>
                  </a:lnTo>
                  <a:lnTo>
                    <a:pt x="0" y="247650"/>
                  </a:lnTo>
                  <a:lnTo>
                    <a:pt x="4330" y="284251"/>
                  </a:lnTo>
                  <a:lnTo>
                    <a:pt x="37172" y="352056"/>
                  </a:lnTo>
                  <a:lnTo>
                    <a:pt x="64439" y="382498"/>
                  </a:lnTo>
                  <a:lnTo>
                    <a:pt x="98120" y="410133"/>
                  </a:lnTo>
                  <a:lnTo>
                    <a:pt x="137579" y="434555"/>
                  </a:lnTo>
                  <a:lnTo>
                    <a:pt x="182206" y="455409"/>
                  </a:lnTo>
                  <a:lnTo>
                    <a:pt x="231394" y="472287"/>
                  </a:lnTo>
                  <a:lnTo>
                    <a:pt x="284505" y="484822"/>
                  </a:lnTo>
                  <a:lnTo>
                    <a:pt x="340931" y="492620"/>
                  </a:lnTo>
                  <a:lnTo>
                    <a:pt x="400050" y="495300"/>
                  </a:lnTo>
                  <a:lnTo>
                    <a:pt x="459155" y="492620"/>
                  </a:lnTo>
                  <a:lnTo>
                    <a:pt x="515581" y="484822"/>
                  </a:lnTo>
                  <a:lnTo>
                    <a:pt x="568693" y="472287"/>
                  </a:lnTo>
                  <a:lnTo>
                    <a:pt x="617880" y="455409"/>
                  </a:lnTo>
                  <a:lnTo>
                    <a:pt x="662508" y="434555"/>
                  </a:lnTo>
                  <a:lnTo>
                    <a:pt x="701967" y="410133"/>
                  </a:lnTo>
                  <a:lnTo>
                    <a:pt x="735647" y="382498"/>
                  </a:lnTo>
                  <a:lnTo>
                    <a:pt x="762914" y="352056"/>
                  </a:lnTo>
                  <a:lnTo>
                    <a:pt x="783158" y="319176"/>
                  </a:lnTo>
                  <a:lnTo>
                    <a:pt x="800100" y="247650"/>
                  </a:lnTo>
                  <a:close/>
                </a:path>
                <a:path w="2070100" h="1054100">
                  <a:moveTo>
                    <a:pt x="2070100" y="806450"/>
                  </a:moveTo>
                  <a:lnTo>
                    <a:pt x="2053424" y="734936"/>
                  </a:lnTo>
                  <a:lnTo>
                    <a:pt x="2033498" y="702056"/>
                  </a:lnTo>
                  <a:lnTo>
                    <a:pt x="2006663" y="671614"/>
                  </a:lnTo>
                  <a:lnTo>
                    <a:pt x="1973529" y="643978"/>
                  </a:lnTo>
                  <a:lnTo>
                    <a:pt x="1934692" y="619556"/>
                  </a:lnTo>
                  <a:lnTo>
                    <a:pt x="1890763" y="598703"/>
                  </a:lnTo>
                  <a:lnTo>
                    <a:pt x="1842363" y="581825"/>
                  </a:lnTo>
                  <a:lnTo>
                    <a:pt x="1790103" y="569290"/>
                  </a:lnTo>
                  <a:lnTo>
                    <a:pt x="1734566" y="561492"/>
                  </a:lnTo>
                  <a:lnTo>
                    <a:pt x="1676400" y="558800"/>
                  </a:lnTo>
                  <a:lnTo>
                    <a:pt x="1618221" y="561492"/>
                  </a:lnTo>
                  <a:lnTo>
                    <a:pt x="1562684" y="569290"/>
                  </a:lnTo>
                  <a:lnTo>
                    <a:pt x="1510423" y="581825"/>
                  </a:lnTo>
                  <a:lnTo>
                    <a:pt x="1462024" y="598703"/>
                  </a:lnTo>
                  <a:lnTo>
                    <a:pt x="1418094" y="619556"/>
                  </a:lnTo>
                  <a:lnTo>
                    <a:pt x="1379258" y="643978"/>
                  </a:lnTo>
                  <a:lnTo>
                    <a:pt x="1346123" y="671614"/>
                  </a:lnTo>
                  <a:lnTo>
                    <a:pt x="1319288" y="702056"/>
                  </a:lnTo>
                  <a:lnTo>
                    <a:pt x="1299362" y="734936"/>
                  </a:lnTo>
                  <a:lnTo>
                    <a:pt x="1282700" y="806450"/>
                  </a:lnTo>
                  <a:lnTo>
                    <a:pt x="1286967" y="843051"/>
                  </a:lnTo>
                  <a:lnTo>
                    <a:pt x="1319288" y="910856"/>
                  </a:lnTo>
                  <a:lnTo>
                    <a:pt x="1346123" y="941298"/>
                  </a:lnTo>
                  <a:lnTo>
                    <a:pt x="1379258" y="968933"/>
                  </a:lnTo>
                  <a:lnTo>
                    <a:pt x="1418094" y="993355"/>
                  </a:lnTo>
                  <a:lnTo>
                    <a:pt x="1462024" y="1014209"/>
                  </a:lnTo>
                  <a:lnTo>
                    <a:pt x="1510423" y="1031087"/>
                  </a:lnTo>
                  <a:lnTo>
                    <a:pt x="1562684" y="1043622"/>
                  </a:lnTo>
                  <a:lnTo>
                    <a:pt x="1618221" y="1051420"/>
                  </a:lnTo>
                  <a:lnTo>
                    <a:pt x="1676400" y="1054100"/>
                  </a:lnTo>
                  <a:lnTo>
                    <a:pt x="1734566" y="1051420"/>
                  </a:lnTo>
                  <a:lnTo>
                    <a:pt x="1790103" y="1043622"/>
                  </a:lnTo>
                  <a:lnTo>
                    <a:pt x="1842363" y="1031087"/>
                  </a:lnTo>
                  <a:lnTo>
                    <a:pt x="1890763" y="1014209"/>
                  </a:lnTo>
                  <a:lnTo>
                    <a:pt x="1934692" y="993355"/>
                  </a:lnTo>
                  <a:lnTo>
                    <a:pt x="1973529" y="968933"/>
                  </a:lnTo>
                  <a:lnTo>
                    <a:pt x="2006663" y="941298"/>
                  </a:lnTo>
                  <a:lnTo>
                    <a:pt x="2033498" y="910856"/>
                  </a:lnTo>
                  <a:lnTo>
                    <a:pt x="2053424" y="877976"/>
                  </a:lnTo>
                  <a:lnTo>
                    <a:pt x="2070100" y="806450"/>
                  </a:lnTo>
                  <a:close/>
                </a:path>
              </a:pathLst>
            </a:custGeom>
            <a:solidFill>
              <a:srgbClr val="264457"/>
            </a:solidFill>
          </p:spPr>
          <p:txBody>
            <a:bodyPr wrap="square" lIns="0" tIns="0" rIns="0" bIns="0" rtlCol="0"/>
            <a:lstStyle/>
            <a:p>
              <a:endParaRPr/>
            </a:p>
          </p:txBody>
        </p:sp>
        <p:sp>
          <p:nvSpPr>
            <p:cNvPr id="8" name="object 8"/>
            <p:cNvSpPr/>
            <p:nvPr/>
          </p:nvSpPr>
          <p:spPr>
            <a:xfrm>
              <a:off x="1857320" y="4614461"/>
              <a:ext cx="494665" cy="565785"/>
            </a:xfrm>
            <a:custGeom>
              <a:avLst/>
              <a:gdLst/>
              <a:ahLst/>
              <a:cxnLst/>
              <a:rect l="l" t="t" r="r" b="b"/>
              <a:pathLst>
                <a:path w="494664" h="565785">
                  <a:moveTo>
                    <a:pt x="19159" y="0"/>
                  </a:moveTo>
                  <a:lnTo>
                    <a:pt x="0" y="16677"/>
                  </a:lnTo>
                  <a:lnTo>
                    <a:pt x="434975" y="516365"/>
                  </a:lnTo>
                  <a:lnTo>
                    <a:pt x="415815" y="533043"/>
                  </a:lnTo>
                  <a:lnTo>
                    <a:pt x="494584" y="565501"/>
                  </a:lnTo>
                  <a:lnTo>
                    <a:pt x="473290" y="483011"/>
                  </a:lnTo>
                  <a:lnTo>
                    <a:pt x="454132" y="499689"/>
                  </a:lnTo>
                  <a:lnTo>
                    <a:pt x="19159" y="0"/>
                  </a:lnTo>
                  <a:close/>
                </a:path>
              </a:pathLst>
            </a:custGeom>
            <a:solidFill>
              <a:srgbClr val="000000"/>
            </a:solidFill>
          </p:spPr>
          <p:txBody>
            <a:bodyPr wrap="square" lIns="0" tIns="0" rIns="0" bIns="0" rtlCol="0"/>
            <a:lstStyle/>
            <a:p>
              <a:endParaRPr/>
            </a:p>
          </p:txBody>
        </p:sp>
        <p:sp>
          <p:nvSpPr>
            <p:cNvPr id="9" name="object 9"/>
            <p:cNvSpPr/>
            <p:nvPr/>
          </p:nvSpPr>
          <p:spPr>
            <a:xfrm>
              <a:off x="1054100" y="5359400"/>
              <a:ext cx="787400" cy="495300"/>
            </a:xfrm>
            <a:custGeom>
              <a:avLst/>
              <a:gdLst/>
              <a:ahLst/>
              <a:cxnLst/>
              <a:rect l="l" t="t" r="r" b="b"/>
              <a:pathLst>
                <a:path w="787400" h="495300">
                  <a:moveTo>
                    <a:pt x="393700" y="0"/>
                  </a:moveTo>
                  <a:lnTo>
                    <a:pt x="335521" y="2685"/>
                  </a:lnTo>
                  <a:lnTo>
                    <a:pt x="279994" y="10485"/>
                  </a:lnTo>
                  <a:lnTo>
                    <a:pt x="227725" y="23017"/>
                  </a:lnTo>
                  <a:lnTo>
                    <a:pt x="179326" y="39897"/>
                  </a:lnTo>
                  <a:lnTo>
                    <a:pt x="135403" y="60744"/>
                  </a:lnTo>
                  <a:lnTo>
                    <a:pt x="96567" y="85173"/>
                  </a:lnTo>
                  <a:lnTo>
                    <a:pt x="63427" y="112801"/>
                  </a:lnTo>
                  <a:lnTo>
                    <a:pt x="36591" y="143246"/>
                  </a:lnTo>
                  <a:lnTo>
                    <a:pt x="16668" y="176125"/>
                  </a:lnTo>
                  <a:lnTo>
                    <a:pt x="0" y="247650"/>
                  </a:lnTo>
                  <a:lnTo>
                    <a:pt x="4268" y="284245"/>
                  </a:lnTo>
                  <a:lnTo>
                    <a:pt x="36591" y="352052"/>
                  </a:lnTo>
                  <a:lnTo>
                    <a:pt x="63427" y="382498"/>
                  </a:lnTo>
                  <a:lnTo>
                    <a:pt x="96567" y="410126"/>
                  </a:lnTo>
                  <a:lnTo>
                    <a:pt x="135403" y="434555"/>
                  </a:lnTo>
                  <a:lnTo>
                    <a:pt x="179326" y="455402"/>
                  </a:lnTo>
                  <a:lnTo>
                    <a:pt x="227725" y="472282"/>
                  </a:lnTo>
                  <a:lnTo>
                    <a:pt x="279994" y="484814"/>
                  </a:lnTo>
                  <a:lnTo>
                    <a:pt x="335521" y="492614"/>
                  </a:lnTo>
                  <a:lnTo>
                    <a:pt x="393700" y="495300"/>
                  </a:lnTo>
                  <a:lnTo>
                    <a:pt x="451878" y="492614"/>
                  </a:lnTo>
                  <a:lnTo>
                    <a:pt x="507405" y="484814"/>
                  </a:lnTo>
                  <a:lnTo>
                    <a:pt x="559673" y="472282"/>
                  </a:lnTo>
                  <a:lnTo>
                    <a:pt x="608073" y="455402"/>
                  </a:lnTo>
                  <a:lnTo>
                    <a:pt x="651995" y="434555"/>
                  </a:lnTo>
                  <a:lnTo>
                    <a:pt x="690831" y="410126"/>
                  </a:lnTo>
                  <a:lnTo>
                    <a:pt x="723972" y="382498"/>
                  </a:lnTo>
                  <a:lnTo>
                    <a:pt x="750808" y="352052"/>
                  </a:lnTo>
                  <a:lnTo>
                    <a:pt x="770731" y="319174"/>
                  </a:lnTo>
                  <a:lnTo>
                    <a:pt x="787400" y="247650"/>
                  </a:lnTo>
                  <a:lnTo>
                    <a:pt x="783131" y="211053"/>
                  </a:lnTo>
                  <a:lnTo>
                    <a:pt x="750808" y="143246"/>
                  </a:lnTo>
                  <a:lnTo>
                    <a:pt x="723972" y="112801"/>
                  </a:lnTo>
                  <a:lnTo>
                    <a:pt x="690831" y="85173"/>
                  </a:lnTo>
                  <a:lnTo>
                    <a:pt x="651995" y="60744"/>
                  </a:lnTo>
                  <a:lnTo>
                    <a:pt x="608073" y="39897"/>
                  </a:lnTo>
                  <a:lnTo>
                    <a:pt x="559673" y="23017"/>
                  </a:lnTo>
                  <a:lnTo>
                    <a:pt x="507405" y="10485"/>
                  </a:lnTo>
                  <a:lnTo>
                    <a:pt x="451878" y="2685"/>
                  </a:lnTo>
                  <a:lnTo>
                    <a:pt x="393700" y="0"/>
                  </a:lnTo>
                  <a:close/>
                </a:path>
              </a:pathLst>
            </a:custGeom>
            <a:solidFill>
              <a:srgbClr val="264457"/>
            </a:solidFill>
          </p:spPr>
          <p:txBody>
            <a:bodyPr wrap="square" lIns="0" tIns="0" rIns="0" bIns="0" rtlCol="0"/>
            <a:lstStyle/>
            <a:p>
              <a:endParaRPr/>
            </a:p>
          </p:txBody>
        </p:sp>
        <p:sp>
          <p:nvSpPr>
            <p:cNvPr id="10" name="object 10"/>
            <p:cNvSpPr/>
            <p:nvPr/>
          </p:nvSpPr>
          <p:spPr>
            <a:xfrm>
              <a:off x="1833151" y="5168900"/>
              <a:ext cx="508634" cy="446405"/>
            </a:xfrm>
            <a:custGeom>
              <a:avLst/>
              <a:gdLst/>
              <a:ahLst/>
              <a:cxnLst/>
              <a:rect l="l" t="t" r="r" b="b"/>
              <a:pathLst>
                <a:path w="508635" h="446404">
                  <a:moveTo>
                    <a:pt x="508458" y="0"/>
                  </a:moveTo>
                  <a:lnTo>
                    <a:pt x="425992" y="21386"/>
                  </a:lnTo>
                  <a:lnTo>
                    <a:pt x="442690" y="40526"/>
                  </a:lnTo>
                  <a:lnTo>
                    <a:pt x="0" y="426769"/>
                  </a:lnTo>
                  <a:lnTo>
                    <a:pt x="16697" y="445908"/>
                  </a:lnTo>
                  <a:lnTo>
                    <a:pt x="459389" y="59665"/>
                  </a:lnTo>
                  <a:lnTo>
                    <a:pt x="476088" y="78804"/>
                  </a:lnTo>
                  <a:lnTo>
                    <a:pt x="508458" y="0"/>
                  </a:lnTo>
                  <a:close/>
                </a:path>
              </a:pathLst>
            </a:custGeom>
            <a:solidFill>
              <a:srgbClr val="000000"/>
            </a:solidFill>
          </p:spPr>
          <p:txBody>
            <a:bodyPr wrap="square" lIns="0" tIns="0" rIns="0" bIns="0" rtlCol="0"/>
            <a:lstStyle/>
            <a:p>
              <a:endParaRPr/>
            </a:p>
          </p:txBody>
        </p:sp>
        <p:sp>
          <p:nvSpPr>
            <p:cNvPr id="11" name="object 11"/>
            <p:cNvSpPr/>
            <p:nvPr/>
          </p:nvSpPr>
          <p:spPr>
            <a:xfrm>
              <a:off x="3937000" y="3251199"/>
              <a:ext cx="812800" cy="1968500"/>
            </a:xfrm>
            <a:custGeom>
              <a:avLst/>
              <a:gdLst/>
              <a:ahLst/>
              <a:cxnLst/>
              <a:rect l="l" t="t" r="r" b="b"/>
              <a:pathLst>
                <a:path w="812800" h="1968500">
                  <a:moveTo>
                    <a:pt x="800100" y="1720850"/>
                  </a:moveTo>
                  <a:lnTo>
                    <a:pt x="783158" y="1649336"/>
                  </a:lnTo>
                  <a:lnTo>
                    <a:pt x="762914" y="1616456"/>
                  </a:lnTo>
                  <a:lnTo>
                    <a:pt x="735647" y="1586014"/>
                  </a:lnTo>
                  <a:lnTo>
                    <a:pt x="701967" y="1558378"/>
                  </a:lnTo>
                  <a:lnTo>
                    <a:pt x="662508" y="1533956"/>
                  </a:lnTo>
                  <a:lnTo>
                    <a:pt x="617880" y="1513103"/>
                  </a:lnTo>
                  <a:lnTo>
                    <a:pt x="568693" y="1496225"/>
                  </a:lnTo>
                  <a:lnTo>
                    <a:pt x="515581" y="1483690"/>
                  </a:lnTo>
                  <a:lnTo>
                    <a:pt x="459155" y="1475892"/>
                  </a:lnTo>
                  <a:lnTo>
                    <a:pt x="400050" y="1473200"/>
                  </a:lnTo>
                  <a:lnTo>
                    <a:pt x="340931" y="1475892"/>
                  </a:lnTo>
                  <a:lnTo>
                    <a:pt x="284505" y="1483690"/>
                  </a:lnTo>
                  <a:lnTo>
                    <a:pt x="231394" y="1496225"/>
                  </a:lnTo>
                  <a:lnTo>
                    <a:pt x="182206" y="1513103"/>
                  </a:lnTo>
                  <a:lnTo>
                    <a:pt x="137579" y="1533956"/>
                  </a:lnTo>
                  <a:lnTo>
                    <a:pt x="98120" y="1558378"/>
                  </a:lnTo>
                  <a:lnTo>
                    <a:pt x="64439" y="1586014"/>
                  </a:lnTo>
                  <a:lnTo>
                    <a:pt x="37172" y="1616456"/>
                  </a:lnTo>
                  <a:lnTo>
                    <a:pt x="16929" y="1649336"/>
                  </a:lnTo>
                  <a:lnTo>
                    <a:pt x="0" y="1720850"/>
                  </a:lnTo>
                  <a:lnTo>
                    <a:pt x="4330" y="1757451"/>
                  </a:lnTo>
                  <a:lnTo>
                    <a:pt x="37172" y="1825256"/>
                  </a:lnTo>
                  <a:lnTo>
                    <a:pt x="64439" y="1855698"/>
                  </a:lnTo>
                  <a:lnTo>
                    <a:pt x="98120" y="1883333"/>
                  </a:lnTo>
                  <a:lnTo>
                    <a:pt x="137579" y="1907755"/>
                  </a:lnTo>
                  <a:lnTo>
                    <a:pt x="182206" y="1928609"/>
                  </a:lnTo>
                  <a:lnTo>
                    <a:pt x="231394" y="1945487"/>
                  </a:lnTo>
                  <a:lnTo>
                    <a:pt x="284505" y="1958022"/>
                  </a:lnTo>
                  <a:lnTo>
                    <a:pt x="340931" y="1965820"/>
                  </a:lnTo>
                  <a:lnTo>
                    <a:pt x="400050" y="1968500"/>
                  </a:lnTo>
                  <a:lnTo>
                    <a:pt x="459155" y="1965820"/>
                  </a:lnTo>
                  <a:lnTo>
                    <a:pt x="515581" y="1958022"/>
                  </a:lnTo>
                  <a:lnTo>
                    <a:pt x="568693" y="1945487"/>
                  </a:lnTo>
                  <a:lnTo>
                    <a:pt x="617880" y="1928609"/>
                  </a:lnTo>
                  <a:lnTo>
                    <a:pt x="662508" y="1907755"/>
                  </a:lnTo>
                  <a:lnTo>
                    <a:pt x="701967" y="1883333"/>
                  </a:lnTo>
                  <a:lnTo>
                    <a:pt x="735647" y="1855698"/>
                  </a:lnTo>
                  <a:lnTo>
                    <a:pt x="762914" y="1825256"/>
                  </a:lnTo>
                  <a:lnTo>
                    <a:pt x="783158" y="1792376"/>
                  </a:lnTo>
                  <a:lnTo>
                    <a:pt x="800100" y="1720850"/>
                  </a:lnTo>
                  <a:close/>
                </a:path>
                <a:path w="812800" h="1968500">
                  <a:moveTo>
                    <a:pt x="800100" y="971550"/>
                  </a:moveTo>
                  <a:lnTo>
                    <a:pt x="783158" y="900036"/>
                  </a:lnTo>
                  <a:lnTo>
                    <a:pt x="762914" y="867156"/>
                  </a:lnTo>
                  <a:lnTo>
                    <a:pt x="735647" y="836714"/>
                  </a:lnTo>
                  <a:lnTo>
                    <a:pt x="701967" y="809078"/>
                  </a:lnTo>
                  <a:lnTo>
                    <a:pt x="662508" y="784656"/>
                  </a:lnTo>
                  <a:lnTo>
                    <a:pt x="617880" y="763803"/>
                  </a:lnTo>
                  <a:lnTo>
                    <a:pt x="568693" y="746925"/>
                  </a:lnTo>
                  <a:lnTo>
                    <a:pt x="515581" y="734390"/>
                  </a:lnTo>
                  <a:lnTo>
                    <a:pt x="459155" y="726592"/>
                  </a:lnTo>
                  <a:lnTo>
                    <a:pt x="400050" y="723900"/>
                  </a:lnTo>
                  <a:lnTo>
                    <a:pt x="340931" y="726592"/>
                  </a:lnTo>
                  <a:lnTo>
                    <a:pt x="284505" y="734390"/>
                  </a:lnTo>
                  <a:lnTo>
                    <a:pt x="231394" y="746925"/>
                  </a:lnTo>
                  <a:lnTo>
                    <a:pt x="182206" y="763803"/>
                  </a:lnTo>
                  <a:lnTo>
                    <a:pt x="137579" y="784656"/>
                  </a:lnTo>
                  <a:lnTo>
                    <a:pt x="98120" y="809078"/>
                  </a:lnTo>
                  <a:lnTo>
                    <a:pt x="64439" y="836714"/>
                  </a:lnTo>
                  <a:lnTo>
                    <a:pt x="37172" y="867156"/>
                  </a:lnTo>
                  <a:lnTo>
                    <a:pt x="16929" y="900036"/>
                  </a:lnTo>
                  <a:lnTo>
                    <a:pt x="0" y="971550"/>
                  </a:lnTo>
                  <a:lnTo>
                    <a:pt x="4330" y="1008151"/>
                  </a:lnTo>
                  <a:lnTo>
                    <a:pt x="37172" y="1075956"/>
                  </a:lnTo>
                  <a:lnTo>
                    <a:pt x="64439" y="1106398"/>
                  </a:lnTo>
                  <a:lnTo>
                    <a:pt x="98120" y="1134033"/>
                  </a:lnTo>
                  <a:lnTo>
                    <a:pt x="137579" y="1158455"/>
                  </a:lnTo>
                  <a:lnTo>
                    <a:pt x="182206" y="1179309"/>
                  </a:lnTo>
                  <a:lnTo>
                    <a:pt x="231394" y="1196187"/>
                  </a:lnTo>
                  <a:lnTo>
                    <a:pt x="284505" y="1208722"/>
                  </a:lnTo>
                  <a:lnTo>
                    <a:pt x="340931" y="1216520"/>
                  </a:lnTo>
                  <a:lnTo>
                    <a:pt x="400050" y="1219200"/>
                  </a:lnTo>
                  <a:lnTo>
                    <a:pt x="459155" y="1216520"/>
                  </a:lnTo>
                  <a:lnTo>
                    <a:pt x="515581" y="1208722"/>
                  </a:lnTo>
                  <a:lnTo>
                    <a:pt x="568693" y="1196187"/>
                  </a:lnTo>
                  <a:lnTo>
                    <a:pt x="617880" y="1179309"/>
                  </a:lnTo>
                  <a:lnTo>
                    <a:pt x="662508" y="1158455"/>
                  </a:lnTo>
                  <a:lnTo>
                    <a:pt x="701967" y="1134033"/>
                  </a:lnTo>
                  <a:lnTo>
                    <a:pt x="735647" y="1106398"/>
                  </a:lnTo>
                  <a:lnTo>
                    <a:pt x="762914" y="1075956"/>
                  </a:lnTo>
                  <a:lnTo>
                    <a:pt x="783158" y="1043076"/>
                  </a:lnTo>
                  <a:lnTo>
                    <a:pt x="800100" y="971550"/>
                  </a:lnTo>
                  <a:close/>
                </a:path>
                <a:path w="812800" h="1968500">
                  <a:moveTo>
                    <a:pt x="812800" y="241300"/>
                  </a:moveTo>
                  <a:lnTo>
                    <a:pt x="795858" y="171615"/>
                  </a:lnTo>
                  <a:lnTo>
                    <a:pt x="748347" y="109918"/>
                  </a:lnTo>
                  <a:lnTo>
                    <a:pt x="714667" y="82994"/>
                  </a:lnTo>
                  <a:lnTo>
                    <a:pt x="675208" y="59194"/>
                  </a:lnTo>
                  <a:lnTo>
                    <a:pt x="630580" y="38887"/>
                  </a:lnTo>
                  <a:lnTo>
                    <a:pt x="581393" y="22428"/>
                  </a:lnTo>
                  <a:lnTo>
                    <a:pt x="528281" y="10223"/>
                  </a:lnTo>
                  <a:lnTo>
                    <a:pt x="471855" y="2628"/>
                  </a:lnTo>
                  <a:lnTo>
                    <a:pt x="412750" y="0"/>
                  </a:lnTo>
                  <a:lnTo>
                    <a:pt x="353631" y="2628"/>
                  </a:lnTo>
                  <a:lnTo>
                    <a:pt x="297205" y="10223"/>
                  </a:lnTo>
                  <a:lnTo>
                    <a:pt x="244094" y="22428"/>
                  </a:lnTo>
                  <a:lnTo>
                    <a:pt x="194906" y="38887"/>
                  </a:lnTo>
                  <a:lnTo>
                    <a:pt x="150279" y="59194"/>
                  </a:lnTo>
                  <a:lnTo>
                    <a:pt x="110820" y="82994"/>
                  </a:lnTo>
                  <a:lnTo>
                    <a:pt x="77139" y="109918"/>
                  </a:lnTo>
                  <a:lnTo>
                    <a:pt x="49872" y="139585"/>
                  </a:lnTo>
                  <a:lnTo>
                    <a:pt x="17030" y="205651"/>
                  </a:lnTo>
                  <a:lnTo>
                    <a:pt x="12700" y="241300"/>
                  </a:lnTo>
                  <a:lnTo>
                    <a:pt x="17030" y="276961"/>
                  </a:lnTo>
                  <a:lnTo>
                    <a:pt x="49872" y="343027"/>
                  </a:lnTo>
                  <a:lnTo>
                    <a:pt x="77139" y="372694"/>
                  </a:lnTo>
                  <a:lnTo>
                    <a:pt x="110820" y="399618"/>
                  </a:lnTo>
                  <a:lnTo>
                    <a:pt x="150279" y="423418"/>
                  </a:lnTo>
                  <a:lnTo>
                    <a:pt x="194906" y="443725"/>
                  </a:lnTo>
                  <a:lnTo>
                    <a:pt x="244094" y="460184"/>
                  </a:lnTo>
                  <a:lnTo>
                    <a:pt x="297205" y="472389"/>
                  </a:lnTo>
                  <a:lnTo>
                    <a:pt x="353631" y="479983"/>
                  </a:lnTo>
                  <a:lnTo>
                    <a:pt x="412750" y="482600"/>
                  </a:lnTo>
                  <a:lnTo>
                    <a:pt x="471855" y="479983"/>
                  </a:lnTo>
                  <a:lnTo>
                    <a:pt x="528281" y="472389"/>
                  </a:lnTo>
                  <a:lnTo>
                    <a:pt x="581393" y="460184"/>
                  </a:lnTo>
                  <a:lnTo>
                    <a:pt x="630580" y="443725"/>
                  </a:lnTo>
                  <a:lnTo>
                    <a:pt x="675208" y="423418"/>
                  </a:lnTo>
                  <a:lnTo>
                    <a:pt x="714667" y="399618"/>
                  </a:lnTo>
                  <a:lnTo>
                    <a:pt x="748347" y="372694"/>
                  </a:lnTo>
                  <a:lnTo>
                    <a:pt x="775614" y="343027"/>
                  </a:lnTo>
                  <a:lnTo>
                    <a:pt x="808456" y="276961"/>
                  </a:lnTo>
                  <a:lnTo>
                    <a:pt x="812800" y="241300"/>
                  </a:lnTo>
                  <a:close/>
                </a:path>
              </a:pathLst>
            </a:custGeom>
            <a:solidFill>
              <a:srgbClr val="264457"/>
            </a:solidFill>
          </p:spPr>
          <p:txBody>
            <a:bodyPr wrap="square" lIns="0" tIns="0" rIns="0" bIns="0" rtlCol="0"/>
            <a:lstStyle/>
            <a:p>
              <a:endParaRPr/>
            </a:p>
          </p:txBody>
        </p:sp>
        <p:sp>
          <p:nvSpPr>
            <p:cNvPr id="12" name="object 12"/>
            <p:cNvSpPr/>
            <p:nvPr/>
          </p:nvSpPr>
          <p:spPr>
            <a:xfrm>
              <a:off x="3112808" y="3492499"/>
              <a:ext cx="835025" cy="1697989"/>
            </a:xfrm>
            <a:custGeom>
              <a:avLst/>
              <a:gdLst/>
              <a:ahLst/>
              <a:cxnLst/>
              <a:rect l="l" t="t" r="r" b="b"/>
              <a:pathLst>
                <a:path w="835025" h="1697989">
                  <a:moveTo>
                    <a:pt x="834593" y="85204"/>
                  </a:moveTo>
                  <a:lnTo>
                    <a:pt x="834288" y="0"/>
                  </a:lnTo>
                  <a:lnTo>
                    <a:pt x="766318" y="51371"/>
                  </a:lnTo>
                  <a:lnTo>
                    <a:pt x="789076" y="62649"/>
                  </a:lnTo>
                  <a:lnTo>
                    <a:pt x="0" y="1655483"/>
                  </a:lnTo>
                  <a:lnTo>
                    <a:pt x="19088" y="1664944"/>
                  </a:lnTo>
                  <a:lnTo>
                    <a:pt x="14325" y="1670685"/>
                  </a:lnTo>
                  <a:lnTo>
                    <a:pt x="21920" y="1677009"/>
                  </a:lnTo>
                  <a:lnTo>
                    <a:pt x="27190" y="1697926"/>
                  </a:lnTo>
                  <a:lnTo>
                    <a:pt x="747077" y="1516811"/>
                  </a:lnTo>
                  <a:lnTo>
                    <a:pt x="753275" y="1541449"/>
                  </a:lnTo>
                  <a:lnTo>
                    <a:pt x="817880" y="1485900"/>
                  </a:lnTo>
                  <a:lnTo>
                    <a:pt x="734682" y="1467548"/>
                  </a:lnTo>
                  <a:lnTo>
                    <a:pt x="740879" y="1492186"/>
                  </a:lnTo>
                  <a:lnTo>
                    <a:pt x="51587" y="1665592"/>
                  </a:lnTo>
                  <a:lnTo>
                    <a:pt x="778929" y="790625"/>
                  </a:lnTo>
                  <a:lnTo>
                    <a:pt x="798461" y="806856"/>
                  </a:lnTo>
                  <a:lnTo>
                    <a:pt x="817880" y="723900"/>
                  </a:lnTo>
                  <a:lnTo>
                    <a:pt x="739863" y="758151"/>
                  </a:lnTo>
                  <a:lnTo>
                    <a:pt x="759396" y="774382"/>
                  </a:lnTo>
                  <a:lnTo>
                    <a:pt x="30403" y="1651330"/>
                  </a:lnTo>
                  <a:lnTo>
                    <a:pt x="811834" y="73926"/>
                  </a:lnTo>
                  <a:lnTo>
                    <a:pt x="834593" y="85204"/>
                  </a:lnTo>
                  <a:close/>
                </a:path>
              </a:pathLst>
            </a:custGeom>
            <a:solidFill>
              <a:srgbClr val="000000"/>
            </a:solidFill>
          </p:spPr>
          <p:txBody>
            <a:bodyPr wrap="square" lIns="0" tIns="0" rIns="0" bIns="0" rtlCol="0"/>
            <a:lstStyle/>
            <a:p>
              <a:endParaRPr/>
            </a:p>
          </p:txBody>
        </p:sp>
        <p:sp>
          <p:nvSpPr>
            <p:cNvPr id="13" name="object 13"/>
            <p:cNvSpPr/>
            <p:nvPr/>
          </p:nvSpPr>
          <p:spPr>
            <a:xfrm>
              <a:off x="3937000" y="5461000"/>
              <a:ext cx="800100" cy="495300"/>
            </a:xfrm>
            <a:custGeom>
              <a:avLst/>
              <a:gdLst/>
              <a:ahLst/>
              <a:cxnLst/>
              <a:rect l="l" t="t" r="r" b="b"/>
              <a:pathLst>
                <a:path w="800100" h="495300">
                  <a:moveTo>
                    <a:pt x="400050" y="0"/>
                  </a:moveTo>
                  <a:lnTo>
                    <a:pt x="340933" y="2685"/>
                  </a:lnTo>
                  <a:lnTo>
                    <a:pt x="284510" y="10485"/>
                  </a:lnTo>
                  <a:lnTo>
                    <a:pt x="231398" y="23017"/>
                  </a:lnTo>
                  <a:lnTo>
                    <a:pt x="182218" y="39897"/>
                  </a:lnTo>
                  <a:lnTo>
                    <a:pt x="137587" y="60744"/>
                  </a:lnTo>
                  <a:lnTo>
                    <a:pt x="98125" y="85173"/>
                  </a:lnTo>
                  <a:lnTo>
                    <a:pt x="64450" y="112801"/>
                  </a:lnTo>
                  <a:lnTo>
                    <a:pt x="37181" y="143246"/>
                  </a:lnTo>
                  <a:lnTo>
                    <a:pt x="16937" y="176125"/>
                  </a:lnTo>
                  <a:lnTo>
                    <a:pt x="0" y="247650"/>
                  </a:lnTo>
                  <a:lnTo>
                    <a:pt x="4337" y="284245"/>
                  </a:lnTo>
                  <a:lnTo>
                    <a:pt x="37181" y="352052"/>
                  </a:lnTo>
                  <a:lnTo>
                    <a:pt x="64450" y="382498"/>
                  </a:lnTo>
                  <a:lnTo>
                    <a:pt x="98125" y="410126"/>
                  </a:lnTo>
                  <a:lnTo>
                    <a:pt x="137587" y="434555"/>
                  </a:lnTo>
                  <a:lnTo>
                    <a:pt x="182218" y="455402"/>
                  </a:lnTo>
                  <a:lnTo>
                    <a:pt x="231398" y="472282"/>
                  </a:lnTo>
                  <a:lnTo>
                    <a:pt x="284510" y="484814"/>
                  </a:lnTo>
                  <a:lnTo>
                    <a:pt x="340933" y="492614"/>
                  </a:lnTo>
                  <a:lnTo>
                    <a:pt x="400050" y="495300"/>
                  </a:lnTo>
                  <a:lnTo>
                    <a:pt x="459166" y="492614"/>
                  </a:lnTo>
                  <a:lnTo>
                    <a:pt x="515589" y="484814"/>
                  </a:lnTo>
                  <a:lnTo>
                    <a:pt x="568701" y="472282"/>
                  </a:lnTo>
                  <a:lnTo>
                    <a:pt x="617881" y="455402"/>
                  </a:lnTo>
                  <a:lnTo>
                    <a:pt x="662512" y="434555"/>
                  </a:lnTo>
                  <a:lnTo>
                    <a:pt x="701974" y="410126"/>
                  </a:lnTo>
                  <a:lnTo>
                    <a:pt x="735649" y="382498"/>
                  </a:lnTo>
                  <a:lnTo>
                    <a:pt x="762918" y="352052"/>
                  </a:lnTo>
                  <a:lnTo>
                    <a:pt x="783162" y="319174"/>
                  </a:lnTo>
                  <a:lnTo>
                    <a:pt x="800100" y="247650"/>
                  </a:lnTo>
                  <a:lnTo>
                    <a:pt x="795762" y="211053"/>
                  </a:lnTo>
                  <a:lnTo>
                    <a:pt x="762918" y="143246"/>
                  </a:lnTo>
                  <a:lnTo>
                    <a:pt x="735649" y="112801"/>
                  </a:lnTo>
                  <a:lnTo>
                    <a:pt x="701974" y="85173"/>
                  </a:lnTo>
                  <a:lnTo>
                    <a:pt x="662512" y="60744"/>
                  </a:lnTo>
                  <a:lnTo>
                    <a:pt x="617881" y="39897"/>
                  </a:lnTo>
                  <a:lnTo>
                    <a:pt x="568701" y="23017"/>
                  </a:lnTo>
                  <a:lnTo>
                    <a:pt x="515589" y="10485"/>
                  </a:lnTo>
                  <a:lnTo>
                    <a:pt x="459166" y="2685"/>
                  </a:lnTo>
                  <a:lnTo>
                    <a:pt x="400050" y="0"/>
                  </a:lnTo>
                  <a:close/>
                </a:path>
              </a:pathLst>
            </a:custGeom>
            <a:solidFill>
              <a:srgbClr val="264457"/>
            </a:solidFill>
          </p:spPr>
          <p:txBody>
            <a:bodyPr wrap="square" lIns="0" tIns="0" rIns="0" bIns="0" rtlCol="0"/>
            <a:lstStyle/>
            <a:p>
              <a:endParaRPr/>
            </a:p>
          </p:txBody>
        </p:sp>
        <p:sp>
          <p:nvSpPr>
            <p:cNvPr id="14" name="object 14"/>
            <p:cNvSpPr/>
            <p:nvPr/>
          </p:nvSpPr>
          <p:spPr>
            <a:xfrm>
              <a:off x="3129784" y="5158380"/>
              <a:ext cx="801370" cy="548005"/>
            </a:xfrm>
            <a:custGeom>
              <a:avLst/>
              <a:gdLst/>
              <a:ahLst/>
              <a:cxnLst/>
              <a:rect l="l" t="t" r="r" b="b"/>
              <a:pathLst>
                <a:path w="801370" h="548004">
                  <a:moveTo>
                    <a:pt x="14231" y="0"/>
                  </a:moveTo>
                  <a:lnTo>
                    <a:pt x="0" y="21038"/>
                  </a:lnTo>
                  <a:lnTo>
                    <a:pt x="730677" y="515372"/>
                  </a:lnTo>
                  <a:lnTo>
                    <a:pt x="716445" y="536410"/>
                  </a:lnTo>
                  <a:lnTo>
                    <a:pt x="800907" y="547552"/>
                  </a:lnTo>
                  <a:lnTo>
                    <a:pt x="759143" y="473297"/>
                  </a:lnTo>
                  <a:lnTo>
                    <a:pt x="744910" y="494334"/>
                  </a:lnTo>
                  <a:lnTo>
                    <a:pt x="14231" y="0"/>
                  </a:lnTo>
                  <a:close/>
                </a:path>
              </a:pathLst>
            </a:custGeom>
            <a:solidFill>
              <a:srgbClr val="000000"/>
            </a:solidFill>
          </p:spPr>
          <p:txBody>
            <a:bodyPr wrap="square" lIns="0" tIns="0" rIns="0" bIns="0" rtlCol="0"/>
            <a:lstStyle/>
            <a:p>
              <a:endParaRPr/>
            </a:p>
          </p:txBody>
        </p:sp>
        <p:sp>
          <p:nvSpPr>
            <p:cNvPr id="15" name="object 15"/>
            <p:cNvSpPr/>
            <p:nvPr/>
          </p:nvSpPr>
          <p:spPr>
            <a:xfrm>
              <a:off x="5651500" y="4724400"/>
              <a:ext cx="800100" cy="495300"/>
            </a:xfrm>
            <a:custGeom>
              <a:avLst/>
              <a:gdLst/>
              <a:ahLst/>
              <a:cxnLst/>
              <a:rect l="l" t="t" r="r" b="b"/>
              <a:pathLst>
                <a:path w="800100" h="495300">
                  <a:moveTo>
                    <a:pt x="400050" y="0"/>
                  </a:moveTo>
                  <a:lnTo>
                    <a:pt x="340933" y="2685"/>
                  </a:lnTo>
                  <a:lnTo>
                    <a:pt x="284510" y="10485"/>
                  </a:lnTo>
                  <a:lnTo>
                    <a:pt x="231398" y="23017"/>
                  </a:lnTo>
                  <a:lnTo>
                    <a:pt x="182218" y="39898"/>
                  </a:lnTo>
                  <a:lnTo>
                    <a:pt x="137587" y="60744"/>
                  </a:lnTo>
                  <a:lnTo>
                    <a:pt x="98125" y="85173"/>
                  </a:lnTo>
                  <a:lnTo>
                    <a:pt x="64450" y="112802"/>
                  </a:lnTo>
                  <a:lnTo>
                    <a:pt x="37181" y="143247"/>
                  </a:lnTo>
                  <a:lnTo>
                    <a:pt x="16937" y="176125"/>
                  </a:lnTo>
                  <a:lnTo>
                    <a:pt x="0" y="247650"/>
                  </a:lnTo>
                  <a:lnTo>
                    <a:pt x="4337" y="284245"/>
                  </a:lnTo>
                  <a:lnTo>
                    <a:pt x="37181" y="352052"/>
                  </a:lnTo>
                  <a:lnTo>
                    <a:pt x="64450" y="382497"/>
                  </a:lnTo>
                  <a:lnTo>
                    <a:pt x="98125" y="410126"/>
                  </a:lnTo>
                  <a:lnTo>
                    <a:pt x="137587" y="434555"/>
                  </a:lnTo>
                  <a:lnTo>
                    <a:pt x="182218" y="455401"/>
                  </a:lnTo>
                  <a:lnTo>
                    <a:pt x="231398" y="472282"/>
                  </a:lnTo>
                  <a:lnTo>
                    <a:pt x="284510" y="484814"/>
                  </a:lnTo>
                  <a:lnTo>
                    <a:pt x="340933" y="492614"/>
                  </a:lnTo>
                  <a:lnTo>
                    <a:pt x="400050" y="495300"/>
                  </a:lnTo>
                  <a:lnTo>
                    <a:pt x="459166" y="492614"/>
                  </a:lnTo>
                  <a:lnTo>
                    <a:pt x="515589" y="484814"/>
                  </a:lnTo>
                  <a:lnTo>
                    <a:pt x="568701" y="472282"/>
                  </a:lnTo>
                  <a:lnTo>
                    <a:pt x="617881" y="455401"/>
                  </a:lnTo>
                  <a:lnTo>
                    <a:pt x="662512" y="434555"/>
                  </a:lnTo>
                  <a:lnTo>
                    <a:pt x="701974" y="410126"/>
                  </a:lnTo>
                  <a:lnTo>
                    <a:pt x="735649" y="382497"/>
                  </a:lnTo>
                  <a:lnTo>
                    <a:pt x="762918" y="352052"/>
                  </a:lnTo>
                  <a:lnTo>
                    <a:pt x="783162" y="319174"/>
                  </a:lnTo>
                  <a:lnTo>
                    <a:pt x="800100" y="247650"/>
                  </a:lnTo>
                  <a:lnTo>
                    <a:pt x="795762" y="211054"/>
                  </a:lnTo>
                  <a:lnTo>
                    <a:pt x="762918" y="143247"/>
                  </a:lnTo>
                  <a:lnTo>
                    <a:pt x="735649" y="112802"/>
                  </a:lnTo>
                  <a:lnTo>
                    <a:pt x="701974" y="85173"/>
                  </a:lnTo>
                  <a:lnTo>
                    <a:pt x="662512" y="60744"/>
                  </a:lnTo>
                  <a:lnTo>
                    <a:pt x="617881" y="39898"/>
                  </a:lnTo>
                  <a:lnTo>
                    <a:pt x="568701" y="23017"/>
                  </a:lnTo>
                  <a:lnTo>
                    <a:pt x="515589" y="10485"/>
                  </a:lnTo>
                  <a:lnTo>
                    <a:pt x="459166" y="2685"/>
                  </a:lnTo>
                  <a:lnTo>
                    <a:pt x="400050" y="0"/>
                  </a:lnTo>
                  <a:close/>
                </a:path>
              </a:pathLst>
            </a:custGeom>
            <a:solidFill>
              <a:srgbClr val="264457"/>
            </a:solidFill>
          </p:spPr>
          <p:txBody>
            <a:bodyPr wrap="square" lIns="0" tIns="0" rIns="0" bIns="0" rtlCol="0"/>
            <a:lstStyle/>
            <a:p>
              <a:endParaRPr/>
            </a:p>
          </p:txBody>
        </p:sp>
        <p:sp>
          <p:nvSpPr>
            <p:cNvPr id="16" name="object 16"/>
            <p:cNvSpPr/>
            <p:nvPr/>
          </p:nvSpPr>
          <p:spPr>
            <a:xfrm>
              <a:off x="4729340" y="3485324"/>
              <a:ext cx="965835" cy="1534160"/>
            </a:xfrm>
            <a:custGeom>
              <a:avLst/>
              <a:gdLst/>
              <a:ahLst/>
              <a:cxnLst/>
              <a:rect l="l" t="t" r="r" b="b"/>
              <a:pathLst>
                <a:path w="965835" h="1534160">
                  <a:moveTo>
                    <a:pt x="932281" y="1442923"/>
                  </a:moveTo>
                  <a:lnTo>
                    <a:pt x="895146" y="1366240"/>
                  </a:lnTo>
                  <a:lnTo>
                    <a:pt x="879652" y="1386370"/>
                  </a:lnTo>
                  <a:lnTo>
                    <a:pt x="15506" y="721017"/>
                  </a:lnTo>
                  <a:lnTo>
                    <a:pt x="0" y="741146"/>
                  </a:lnTo>
                  <a:lnTo>
                    <a:pt x="864158" y="1406486"/>
                  </a:lnTo>
                  <a:lnTo>
                    <a:pt x="848664" y="1426616"/>
                  </a:lnTo>
                  <a:lnTo>
                    <a:pt x="932281" y="1442923"/>
                  </a:lnTo>
                  <a:close/>
                </a:path>
                <a:path w="965835" h="1534160">
                  <a:moveTo>
                    <a:pt x="936523" y="1496288"/>
                  </a:moveTo>
                  <a:lnTo>
                    <a:pt x="860450" y="1457921"/>
                  </a:lnTo>
                  <a:lnTo>
                    <a:pt x="860361" y="1483321"/>
                  </a:lnTo>
                  <a:lnTo>
                    <a:pt x="7797" y="1480375"/>
                  </a:lnTo>
                  <a:lnTo>
                    <a:pt x="7708" y="1505775"/>
                  </a:lnTo>
                  <a:lnTo>
                    <a:pt x="860272" y="1508721"/>
                  </a:lnTo>
                  <a:lnTo>
                    <a:pt x="860183" y="1534121"/>
                  </a:lnTo>
                  <a:lnTo>
                    <a:pt x="936523" y="1496288"/>
                  </a:lnTo>
                  <a:close/>
                </a:path>
                <a:path w="965835" h="1534160">
                  <a:moveTo>
                    <a:pt x="965428" y="1383868"/>
                  </a:moveTo>
                  <a:lnTo>
                    <a:pt x="953719" y="1299476"/>
                  </a:lnTo>
                  <a:lnTo>
                    <a:pt x="932776" y="1313853"/>
                  </a:lnTo>
                  <a:lnTo>
                    <a:pt x="30924" y="0"/>
                  </a:lnTo>
                  <a:lnTo>
                    <a:pt x="9982" y="14363"/>
                  </a:lnTo>
                  <a:lnTo>
                    <a:pt x="911834" y="1328229"/>
                  </a:lnTo>
                  <a:lnTo>
                    <a:pt x="890892" y="1342605"/>
                  </a:lnTo>
                  <a:lnTo>
                    <a:pt x="965428" y="1383868"/>
                  </a:lnTo>
                  <a:close/>
                </a:path>
              </a:pathLst>
            </a:custGeom>
            <a:solidFill>
              <a:srgbClr val="000000"/>
            </a:solidFill>
          </p:spPr>
          <p:txBody>
            <a:bodyPr wrap="square" lIns="0" tIns="0" rIns="0" bIns="0" rtlCol="0"/>
            <a:lstStyle/>
            <a:p>
              <a:endParaRPr/>
            </a:p>
          </p:txBody>
        </p:sp>
        <p:sp>
          <p:nvSpPr>
            <p:cNvPr id="17" name="object 17"/>
            <p:cNvSpPr/>
            <p:nvPr/>
          </p:nvSpPr>
          <p:spPr>
            <a:xfrm>
              <a:off x="5651500" y="5461000"/>
              <a:ext cx="800100" cy="495300"/>
            </a:xfrm>
            <a:custGeom>
              <a:avLst/>
              <a:gdLst/>
              <a:ahLst/>
              <a:cxnLst/>
              <a:rect l="l" t="t" r="r" b="b"/>
              <a:pathLst>
                <a:path w="800100" h="495300">
                  <a:moveTo>
                    <a:pt x="400050" y="0"/>
                  </a:moveTo>
                  <a:lnTo>
                    <a:pt x="340933" y="2685"/>
                  </a:lnTo>
                  <a:lnTo>
                    <a:pt x="284510" y="10485"/>
                  </a:lnTo>
                  <a:lnTo>
                    <a:pt x="231398" y="23017"/>
                  </a:lnTo>
                  <a:lnTo>
                    <a:pt x="182218" y="39897"/>
                  </a:lnTo>
                  <a:lnTo>
                    <a:pt x="137587" y="60744"/>
                  </a:lnTo>
                  <a:lnTo>
                    <a:pt x="98125" y="85173"/>
                  </a:lnTo>
                  <a:lnTo>
                    <a:pt x="64450" y="112801"/>
                  </a:lnTo>
                  <a:lnTo>
                    <a:pt x="37181" y="143246"/>
                  </a:lnTo>
                  <a:lnTo>
                    <a:pt x="16937" y="176125"/>
                  </a:lnTo>
                  <a:lnTo>
                    <a:pt x="0" y="247650"/>
                  </a:lnTo>
                  <a:lnTo>
                    <a:pt x="4337" y="284245"/>
                  </a:lnTo>
                  <a:lnTo>
                    <a:pt x="37181" y="352052"/>
                  </a:lnTo>
                  <a:lnTo>
                    <a:pt x="64450" y="382498"/>
                  </a:lnTo>
                  <a:lnTo>
                    <a:pt x="98125" y="410126"/>
                  </a:lnTo>
                  <a:lnTo>
                    <a:pt x="137587" y="434555"/>
                  </a:lnTo>
                  <a:lnTo>
                    <a:pt x="182218" y="455402"/>
                  </a:lnTo>
                  <a:lnTo>
                    <a:pt x="231398" y="472282"/>
                  </a:lnTo>
                  <a:lnTo>
                    <a:pt x="284510" y="484814"/>
                  </a:lnTo>
                  <a:lnTo>
                    <a:pt x="340933" y="492614"/>
                  </a:lnTo>
                  <a:lnTo>
                    <a:pt x="400050" y="495300"/>
                  </a:lnTo>
                  <a:lnTo>
                    <a:pt x="459166" y="492614"/>
                  </a:lnTo>
                  <a:lnTo>
                    <a:pt x="515589" y="484814"/>
                  </a:lnTo>
                  <a:lnTo>
                    <a:pt x="568701" y="472282"/>
                  </a:lnTo>
                  <a:lnTo>
                    <a:pt x="617881" y="455402"/>
                  </a:lnTo>
                  <a:lnTo>
                    <a:pt x="662512" y="434555"/>
                  </a:lnTo>
                  <a:lnTo>
                    <a:pt x="701974" y="410126"/>
                  </a:lnTo>
                  <a:lnTo>
                    <a:pt x="735649" y="382498"/>
                  </a:lnTo>
                  <a:lnTo>
                    <a:pt x="762918" y="352052"/>
                  </a:lnTo>
                  <a:lnTo>
                    <a:pt x="783162" y="319174"/>
                  </a:lnTo>
                  <a:lnTo>
                    <a:pt x="800100" y="247650"/>
                  </a:lnTo>
                  <a:lnTo>
                    <a:pt x="795762" y="211053"/>
                  </a:lnTo>
                  <a:lnTo>
                    <a:pt x="762918" y="143246"/>
                  </a:lnTo>
                  <a:lnTo>
                    <a:pt x="735649" y="112801"/>
                  </a:lnTo>
                  <a:lnTo>
                    <a:pt x="701974" y="85173"/>
                  </a:lnTo>
                  <a:lnTo>
                    <a:pt x="662512" y="60744"/>
                  </a:lnTo>
                  <a:lnTo>
                    <a:pt x="617881" y="39897"/>
                  </a:lnTo>
                  <a:lnTo>
                    <a:pt x="568701" y="23017"/>
                  </a:lnTo>
                  <a:lnTo>
                    <a:pt x="515589" y="10485"/>
                  </a:lnTo>
                  <a:lnTo>
                    <a:pt x="459166" y="2685"/>
                  </a:lnTo>
                  <a:lnTo>
                    <a:pt x="400050" y="0"/>
                  </a:lnTo>
                  <a:close/>
                </a:path>
              </a:pathLst>
            </a:custGeom>
            <a:solidFill>
              <a:srgbClr val="264457"/>
            </a:solidFill>
          </p:spPr>
          <p:txBody>
            <a:bodyPr wrap="square" lIns="0" tIns="0" rIns="0" bIns="0" rtlCol="0"/>
            <a:lstStyle/>
            <a:p>
              <a:endParaRPr/>
            </a:p>
          </p:txBody>
        </p:sp>
        <p:sp>
          <p:nvSpPr>
            <p:cNvPr id="18" name="object 18"/>
            <p:cNvSpPr/>
            <p:nvPr/>
          </p:nvSpPr>
          <p:spPr>
            <a:xfrm>
              <a:off x="4726419" y="3487318"/>
              <a:ext cx="972185" cy="2266315"/>
            </a:xfrm>
            <a:custGeom>
              <a:avLst/>
              <a:gdLst/>
              <a:ahLst/>
              <a:cxnLst/>
              <a:rect l="l" t="t" r="r" b="b"/>
              <a:pathLst>
                <a:path w="972185" h="2266315">
                  <a:moveTo>
                    <a:pt x="972019" y="2033358"/>
                  </a:moveTo>
                  <a:lnTo>
                    <a:pt x="948829" y="2043722"/>
                  </a:lnTo>
                  <a:lnTo>
                    <a:pt x="925652" y="1991906"/>
                  </a:lnTo>
                  <a:lnTo>
                    <a:pt x="925652" y="2054098"/>
                  </a:lnTo>
                  <a:lnTo>
                    <a:pt x="902462" y="2064461"/>
                  </a:lnTo>
                  <a:lnTo>
                    <a:pt x="911110" y="2071560"/>
                  </a:lnTo>
                  <a:lnTo>
                    <a:pt x="896175" y="2081174"/>
                  </a:lnTo>
                  <a:lnTo>
                    <a:pt x="687743" y="1757400"/>
                  </a:lnTo>
                  <a:lnTo>
                    <a:pt x="767359" y="1700123"/>
                  </a:lnTo>
                  <a:lnTo>
                    <a:pt x="925652" y="2054098"/>
                  </a:lnTo>
                  <a:lnTo>
                    <a:pt x="925652" y="1991906"/>
                  </a:lnTo>
                  <a:lnTo>
                    <a:pt x="788403" y="1684985"/>
                  </a:lnTo>
                  <a:lnTo>
                    <a:pt x="893470" y="1609394"/>
                  </a:lnTo>
                  <a:lnTo>
                    <a:pt x="908304" y="1630019"/>
                  </a:lnTo>
                  <a:lnTo>
                    <a:pt x="947902" y="1554581"/>
                  </a:lnTo>
                  <a:lnTo>
                    <a:pt x="863803" y="1568157"/>
                  </a:lnTo>
                  <a:lnTo>
                    <a:pt x="878636" y="1588782"/>
                  </a:lnTo>
                  <a:lnTo>
                    <a:pt x="777824" y="1661312"/>
                  </a:lnTo>
                  <a:lnTo>
                    <a:pt x="34963" y="0"/>
                  </a:lnTo>
                  <a:lnTo>
                    <a:pt x="11785" y="10375"/>
                  </a:lnTo>
                  <a:lnTo>
                    <a:pt x="756780" y="1676450"/>
                  </a:lnTo>
                  <a:lnTo>
                    <a:pt x="673976" y="1736026"/>
                  </a:lnTo>
                  <a:lnTo>
                    <a:pt x="21348" y="722210"/>
                  </a:lnTo>
                  <a:lnTo>
                    <a:pt x="0" y="735965"/>
                  </a:lnTo>
                  <a:lnTo>
                    <a:pt x="653326" y="1750872"/>
                  </a:lnTo>
                  <a:lnTo>
                    <a:pt x="498703" y="1862112"/>
                  </a:lnTo>
                  <a:lnTo>
                    <a:pt x="18567" y="1481137"/>
                  </a:lnTo>
                  <a:lnTo>
                    <a:pt x="2781" y="1501038"/>
                  </a:lnTo>
                  <a:lnTo>
                    <a:pt x="477278" y="1877529"/>
                  </a:lnTo>
                  <a:lnTo>
                    <a:pt x="3263" y="2218537"/>
                  </a:lnTo>
                  <a:lnTo>
                    <a:pt x="10680" y="2228850"/>
                  </a:lnTo>
                  <a:lnTo>
                    <a:pt x="10680" y="2240381"/>
                  </a:lnTo>
                  <a:lnTo>
                    <a:pt x="854138" y="2240394"/>
                  </a:lnTo>
                  <a:lnTo>
                    <a:pt x="854138" y="2265794"/>
                  </a:lnTo>
                  <a:lnTo>
                    <a:pt x="930338" y="2227694"/>
                  </a:lnTo>
                  <a:lnTo>
                    <a:pt x="854138" y="2189594"/>
                  </a:lnTo>
                  <a:lnTo>
                    <a:pt x="854138" y="2214994"/>
                  </a:lnTo>
                  <a:lnTo>
                    <a:pt x="51701" y="2214994"/>
                  </a:lnTo>
                  <a:lnTo>
                    <a:pt x="497967" y="1893938"/>
                  </a:lnTo>
                  <a:lnTo>
                    <a:pt x="816813" y="2146909"/>
                  </a:lnTo>
                  <a:lnTo>
                    <a:pt x="801027" y="2166810"/>
                  </a:lnTo>
                  <a:lnTo>
                    <a:pt x="884402" y="2184323"/>
                  </a:lnTo>
                  <a:lnTo>
                    <a:pt x="848398" y="2107120"/>
                  </a:lnTo>
                  <a:lnTo>
                    <a:pt x="832599" y="2127021"/>
                  </a:lnTo>
                  <a:lnTo>
                    <a:pt x="519391" y="1878520"/>
                  </a:lnTo>
                  <a:lnTo>
                    <a:pt x="667092" y="1772259"/>
                  </a:lnTo>
                  <a:lnTo>
                    <a:pt x="874814" y="2094928"/>
                  </a:lnTo>
                  <a:lnTo>
                    <a:pt x="853452" y="2108670"/>
                  </a:lnTo>
                  <a:lnTo>
                    <a:pt x="926744" y="2152129"/>
                  </a:lnTo>
                  <a:lnTo>
                    <a:pt x="918641" y="2077732"/>
                  </a:lnTo>
                  <a:lnTo>
                    <a:pt x="968349" y="2118474"/>
                  </a:lnTo>
                  <a:lnTo>
                    <a:pt x="972019" y="2033358"/>
                  </a:lnTo>
                  <a:close/>
                </a:path>
              </a:pathLst>
            </a:custGeom>
            <a:solidFill>
              <a:srgbClr val="000000"/>
            </a:solidFill>
          </p:spPr>
          <p:txBody>
            <a:bodyPr wrap="square" lIns="0" tIns="0" rIns="0" bIns="0" rtlCol="0"/>
            <a:lstStyle/>
            <a:p>
              <a:endParaRPr/>
            </a:p>
          </p:txBody>
        </p:sp>
        <p:sp>
          <p:nvSpPr>
            <p:cNvPr id="19" name="object 19"/>
            <p:cNvSpPr/>
            <p:nvPr/>
          </p:nvSpPr>
          <p:spPr>
            <a:xfrm>
              <a:off x="7023100" y="4724400"/>
              <a:ext cx="800100" cy="495300"/>
            </a:xfrm>
            <a:custGeom>
              <a:avLst/>
              <a:gdLst/>
              <a:ahLst/>
              <a:cxnLst/>
              <a:rect l="l" t="t" r="r" b="b"/>
              <a:pathLst>
                <a:path w="800100" h="495300">
                  <a:moveTo>
                    <a:pt x="400050" y="0"/>
                  </a:moveTo>
                  <a:lnTo>
                    <a:pt x="340933" y="2685"/>
                  </a:lnTo>
                  <a:lnTo>
                    <a:pt x="284510" y="10485"/>
                  </a:lnTo>
                  <a:lnTo>
                    <a:pt x="231398" y="23017"/>
                  </a:lnTo>
                  <a:lnTo>
                    <a:pt x="182218" y="39898"/>
                  </a:lnTo>
                  <a:lnTo>
                    <a:pt x="137587" y="60744"/>
                  </a:lnTo>
                  <a:lnTo>
                    <a:pt x="98125" y="85173"/>
                  </a:lnTo>
                  <a:lnTo>
                    <a:pt x="64450" y="112802"/>
                  </a:lnTo>
                  <a:lnTo>
                    <a:pt x="37181" y="143247"/>
                  </a:lnTo>
                  <a:lnTo>
                    <a:pt x="16937" y="176125"/>
                  </a:lnTo>
                  <a:lnTo>
                    <a:pt x="0" y="247650"/>
                  </a:lnTo>
                  <a:lnTo>
                    <a:pt x="4337" y="284245"/>
                  </a:lnTo>
                  <a:lnTo>
                    <a:pt x="37181" y="352052"/>
                  </a:lnTo>
                  <a:lnTo>
                    <a:pt x="64450" y="382497"/>
                  </a:lnTo>
                  <a:lnTo>
                    <a:pt x="98125" y="410126"/>
                  </a:lnTo>
                  <a:lnTo>
                    <a:pt x="137587" y="434555"/>
                  </a:lnTo>
                  <a:lnTo>
                    <a:pt x="182218" y="455401"/>
                  </a:lnTo>
                  <a:lnTo>
                    <a:pt x="231398" y="472282"/>
                  </a:lnTo>
                  <a:lnTo>
                    <a:pt x="284510" y="484814"/>
                  </a:lnTo>
                  <a:lnTo>
                    <a:pt x="340933" y="492614"/>
                  </a:lnTo>
                  <a:lnTo>
                    <a:pt x="400050" y="495300"/>
                  </a:lnTo>
                  <a:lnTo>
                    <a:pt x="459166" y="492614"/>
                  </a:lnTo>
                  <a:lnTo>
                    <a:pt x="515589" y="484814"/>
                  </a:lnTo>
                  <a:lnTo>
                    <a:pt x="568701" y="472282"/>
                  </a:lnTo>
                  <a:lnTo>
                    <a:pt x="617881" y="455401"/>
                  </a:lnTo>
                  <a:lnTo>
                    <a:pt x="662512" y="434555"/>
                  </a:lnTo>
                  <a:lnTo>
                    <a:pt x="701974" y="410126"/>
                  </a:lnTo>
                  <a:lnTo>
                    <a:pt x="735649" y="382497"/>
                  </a:lnTo>
                  <a:lnTo>
                    <a:pt x="762918" y="352052"/>
                  </a:lnTo>
                  <a:lnTo>
                    <a:pt x="783162" y="319174"/>
                  </a:lnTo>
                  <a:lnTo>
                    <a:pt x="800100" y="247650"/>
                  </a:lnTo>
                  <a:lnTo>
                    <a:pt x="795762" y="211054"/>
                  </a:lnTo>
                  <a:lnTo>
                    <a:pt x="762918" y="143247"/>
                  </a:lnTo>
                  <a:lnTo>
                    <a:pt x="735649" y="112802"/>
                  </a:lnTo>
                  <a:lnTo>
                    <a:pt x="701974" y="85173"/>
                  </a:lnTo>
                  <a:lnTo>
                    <a:pt x="662512" y="60744"/>
                  </a:lnTo>
                  <a:lnTo>
                    <a:pt x="617881" y="39898"/>
                  </a:lnTo>
                  <a:lnTo>
                    <a:pt x="568701" y="23017"/>
                  </a:lnTo>
                  <a:lnTo>
                    <a:pt x="515589" y="10485"/>
                  </a:lnTo>
                  <a:lnTo>
                    <a:pt x="459166" y="2685"/>
                  </a:lnTo>
                  <a:lnTo>
                    <a:pt x="400050" y="0"/>
                  </a:lnTo>
                  <a:close/>
                </a:path>
              </a:pathLst>
            </a:custGeom>
            <a:solidFill>
              <a:srgbClr val="264457"/>
            </a:solidFill>
          </p:spPr>
          <p:txBody>
            <a:bodyPr wrap="square" lIns="0" tIns="0" rIns="0" bIns="0" rtlCol="0"/>
            <a:lstStyle/>
            <a:p>
              <a:endParaRPr/>
            </a:p>
          </p:txBody>
        </p:sp>
        <p:sp>
          <p:nvSpPr>
            <p:cNvPr id="20" name="object 20"/>
            <p:cNvSpPr/>
            <p:nvPr/>
          </p:nvSpPr>
          <p:spPr>
            <a:xfrm>
              <a:off x="6451600" y="4940301"/>
              <a:ext cx="575945" cy="76200"/>
            </a:xfrm>
            <a:custGeom>
              <a:avLst/>
              <a:gdLst/>
              <a:ahLst/>
              <a:cxnLst/>
              <a:rect l="l" t="t" r="r" b="b"/>
              <a:pathLst>
                <a:path w="575945" h="76200">
                  <a:moveTo>
                    <a:pt x="499427" y="0"/>
                  </a:moveTo>
                  <a:lnTo>
                    <a:pt x="499427" y="25400"/>
                  </a:lnTo>
                  <a:lnTo>
                    <a:pt x="0" y="25398"/>
                  </a:lnTo>
                  <a:lnTo>
                    <a:pt x="0" y="50798"/>
                  </a:lnTo>
                  <a:lnTo>
                    <a:pt x="499427" y="50800"/>
                  </a:lnTo>
                  <a:lnTo>
                    <a:pt x="499427" y="76200"/>
                  </a:lnTo>
                  <a:lnTo>
                    <a:pt x="575627" y="38100"/>
                  </a:lnTo>
                  <a:lnTo>
                    <a:pt x="499427" y="0"/>
                  </a:lnTo>
                  <a:close/>
                </a:path>
              </a:pathLst>
            </a:custGeom>
            <a:solidFill>
              <a:srgbClr val="000000"/>
            </a:solidFill>
          </p:spPr>
          <p:txBody>
            <a:bodyPr wrap="square" lIns="0" tIns="0" rIns="0" bIns="0" rtlCol="0"/>
            <a:lstStyle/>
            <a:p>
              <a:endParaRPr/>
            </a:p>
          </p:txBody>
        </p:sp>
        <p:sp>
          <p:nvSpPr>
            <p:cNvPr id="21" name="object 21"/>
            <p:cNvSpPr/>
            <p:nvPr/>
          </p:nvSpPr>
          <p:spPr>
            <a:xfrm>
              <a:off x="7023100" y="5461000"/>
              <a:ext cx="800100" cy="495300"/>
            </a:xfrm>
            <a:custGeom>
              <a:avLst/>
              <a:gdLst/>
              <a:ahLst/>
              <a:cxnLst/>
              <a:rect l="l" t="t" r="r" b="b"/>
              <a:pathLst>
                <a:path w="800100" h="495300">
                  <a:moveTo>
                    <a:pt x="400050" y="0"/>
                  </a:moveTo>
                  <a:lnTo>
                    <a:pt x="340933" y="2685"/>
                  </a:lnTo>
                  <a:lnTo>
                    <a:pt x="284510" y="10485"/>
                  </a:lnTo>
                  <a:lnTo>
                    <a:pt x="231398" y="23017"/>
                  </a:lnTo>
                  <a:lnTo>
                    <a:pt x="182218" y="39897"/>
                  </a:lnTo>
                  <a:lnTo>
                    <a:pt x="137587" y="60744"/>
                  </a:lnTo>
                  <a:lnTo>
                    <a:pt x="98125" y="85173"/>
                  </a:lnTo>
                  <a:lnTo>
                    <a:pt x="64450" y="112801"/>
                  </a:lnTo>
                  <a:lnTo>
                    <a:pt x="37181" y="143246"/>
                  </a:lnTo>
                  <a:lnTo>
                    <a:pt x="16937" y="176125"/>
                  </a:lnTo>
                  <a:lnTo>
                    <a:pt x="0" y="247650"/>
                  </a:lnTo>
                  <a:lnTo>
                    <a:pt x="4337" y="284245"/>
                  </a:lnTo>
                  <a:lnTo>
                    <a:pt x="37181" y="352052"/>
                  </a:lnTo>
                  <a:lnTo>
                    <a:pt x="64450" y="382498"/>
                  </a:lnTo>
                  <a:lnTo>
                    <a:pt x="98125" y="410126"/>
                  </a:lnTo>
                  <a:lnTo>
                    <a:pt x="137587" y="434555"/>
                  </a:lnTo>
                  <a:lnTo>
                    <a:pt x="182218" y="455402"/>
                  </a:lnTo>
                  <a:lnTo>
                    <a:pt x="231398" y="472282"/>
                  </a:lnTo>
                  <a:lnTo>
                    <a:pt x="284510" y="484814"/>
                  </a:lnTo>
                  <a:lnTo>
                    <a:pt x="340933" y="492614"/>
                  </a:lnTo>
                  <a:lnTo>
                    <a:pt x="400050" y="495300"/>
                  </a:lnTo>
                  <a:lnTo>
                    <a:pt x="459166" y="492614"/>
                  </a:lnTo>
                  <a:lnTo>
                    <a:pt x="515589" y="484814"/>
                  </a:lnTo>
                  <a:lnTo>
                    <a:pt x="568701" y="472282"/>
                  </a:lnTo>
                  <a:lnTo>
                    <a:pt x="617881" y="455402"/>
                  </a:lnTo>
                  <a:lnTo>
                    <a:pt x="662512" y="434555"/>
                  </a:lnTo>
                  <a:lnTo>
                    <a:pt x="701974" y="410126"/>
                  </a:lnTo>
                  <a:lnTo>
                    <a:pt x="735649" y="382498"/>
                  </a:lnTo>
                  <a:lnTo>
                    <a:pt x="762918" y="352052"/>
                  </a:lnTo>
                  <a:lnTo>
                    <a:pt x="783162" y="319174"/>
                  </a:lnTo>
                  <a:lnTo>
                    <a:pt x="800100" y="247650"/>
                  </a:lnTo>
                  <a:lnTo>
                    <a:pt x="795762" y="211053"/>
                  </a:lnTo>
                  <a:lnTo>
                    <a:pt x="762918" y="143246"/>
                  </a:lnTo>
                  <a:lnTo>
                    <a:pt x="735649" y="112801"/>
                  </a:lnTo>
                  <a:lnTo>
                    <a:pt x="701974" y="85173"/>
                  </a:lnTo>
                  <a:lnTo>
                    <a:pt x="662512" y="60744"/>
                  </a:lnTo>
                  <a:lnTo>
                    <a:pt x="617881" y="39897"/>
                  </a:lnTo>
                  <a:lnTo>
                    <a:pt x="568701" y="23017"/>
                  </a:lnTo>
                  <a:lnTo>
                    <a:pt x="515589" y="10485"/>
                  </a:lnTo>
                  <a:lnTo>
                    <a:pt x="459166" y="2685"/>
                  </a:lnTo>
                  <a:lnTo>
                    <a:pt x="400050" y="0"/>
                  </a:lnTo>
                  <a:close/>
                </a:path>
              </a:pathLst>
            </a:custGeom>
            <a:solidFill>
              <a:srgbClr val="264457"/>
            </a:solidFill>
          </p:spPr>
          <p:txBody>
            <a:bodyPr wrap="square" lIns="0" tIns="0" rIns="0" bIns="0" rtlCol="0"/>
            <a:lstStyle/>
            <a:p>
              <a:endParaRPr/>
            </a:p>
          </p:txBody>
        </p:sp>
        <p:sp>
          <p:nvSpPr>
            <p:cNvPr id="22" name="object 22"/>
            <p:cNvSpPr/>
            <p:nvPr/>
          </p:nvSpPr>
          <p:spPr>
            <a:xfrm>
              <a:off x="6441872" y="4970183"/>
              <a:ext cx="594995" cy="782955"/>
            </a:xfrm>
            <a:custGeom>
              <a:avLst/>
              <a:gdLst/>
              <a:ahLst/>
              <a:cxnLst/>
              <a:rect l="l" t="t" r="r" b="b"/>
              <a:pathLst>
                <a:path w="594995" h="782954">
                  <a:moveTo>
                    <a:pt x="594944" y="697230"/>
                  </a:moveTo>
                  <a:lnTo>
                    <a:pt x="574662" y="614489"/>
                  </a:lnTo>
                  <a:lnTo>
                    <a:pt x="555294" y="630936"/>
                  </a:lnTo>
                  <a:lnTo>
                    <a:pt x="337845" y="374929"/>
                  </a:lnTo>
                  <a:lnTo>
                    <a:pt x="547217" y="125552"/>
                  </a:lnTo>
                  <a:lnTo>
                    <a:pt x="566661" y="141884"/>
                  </a:lnTo>
                  <a:lnTo>
                    <a:pt x="586486" y="59016"/>
                  </a:lnTo>
                  <a:lnTo>
                    <a:pt x="508304" y="92887"/>
                  </a:lnTo>
                  <a:lnTo>
                    <a:pt x="527761" y="109220"/>
                  </a:lnTo>
                  <a:lnTo>
                    <a:pt x="321157" y="355295"/>
                  </a:lnTo>
                  <a:lnTo>
                    <a:pt x="19405" y="0"/>
                  </a:lnTo>
                  <a:lnTo>
                    <a:pt x="38" y="16446"/>
                  </a:lnTo>
                  <a:lnTo>
                    <a:pt x="304596" y="375018"/>
                  </a:lnTo>
                  <a:lnTo>
                    <a:pt x="0" y="737819"/>
                  </a:lnTo>
                  <a:lnTo>
                    <a:pt x="9728" y="745998"/>
                  </a:lnTo>
                  <a:lnTo>
                    <a:pt x="9728" y="757516"/>
                  </a:lnTo>
                  <a:lnTo>
                    <a:pt x="509155" y="757529"/>
                  </a:lnTo>
                  <a:lnTo>
                    <a:pt x="509155" y="782929"/>
                  </a:lnTo>
                  <a:lnTo>
                    <a:pt x="585355" y="744829"/>
                  </a:lnTo>
                  <a:lnTo>
                    <a:pt x="509155" y="706729"/>
                  </a:lnTo>
                  <a:lnTo>
                    <a:pt x="509155" y="732129"/>
                  </a:lnTo>
                  <a:lnTo>
                    <a:pt x="37934" y="732129"/>
                  </a:lnTo>
                  <a:lnTo>
                    <a:pt x="321271" y="394652"/>
                  </a:lnTo>
                  <a:lnTo>
                    <a:pt x="535940" y="647369"/>
                  </a:lnTo>
                  <a:lnTo>
                    <a:pt x="516585" y="663816"/>
                  </a:lnTo>
                  <a:lnTo>
                    <a:pt x="594944" y="697230"/>
                  </a:lnTo>
                  <a:close/>
                </a:path>
              </a:pathLst>
            </a:custGeom>
            <a:solidFill>
              <a:srgbClr val="000000"/>
            </a:solidFill>
          </p:spPr>
          <p:txBody>
            <a:bodyPr wrap="square" lIns="0" tIns="0" rIns="0" bIns="0" rtlCol="0"/>
            <a:lstStyle/>
            <a:p>
              <a:endParaRPr/>
            </a:p>
          </p:txBody>
        </p:sp>
      </p:grpSp>
      <p:sp>
        <p:nvSpPr>
          <p:cNvPr id="23" name="object 23"/>
          <p:cNvSpPr txBox="1"/>
          <p:nvPr/>
        </p:nvSpPr>
        <p:spPr>
          <a:xfrm>
            <a:off x="1181939" y="4468426"/>
            <a:ext cx="56324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V</a:t>
            </a:r>
            <a:r>
              <a:rPr sz="2000" dirty="0">
                <a:solidFill>
                  <a:srgbClr val="FFFFFF"/>
                </a:solidFill>
                <a:latin typeface="Times New Roman"/>
                <a:cs typeface="Times New Roman"/>
              </a:rPr>
              <a:t>BN</a:t>
            </a:r>
            <a:endParaRPr sz="2000">
              <a:latin typeface="Times New Roman"/>
              <a:cs typeface="Times New Roman"/>
            </a:endParaRPr>
          </a:p>
        </p:txBody>
      </p:sp>
      <p:sp>
        <p:nvSpPr>
          <p:cNvPr id="36" name="object 3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7" name="object 37"/>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8</a:t>
            </a:r>
            <a:endParaRPr sz="800">
              <a:latin typeface="Times New Roman"/>
              <a:cs typeface="Times New Roman"/>
            </a:endParaRPr>
          </a:p>
        </p:txBody>
      </p:sp>
      <p:sp>
        <p:nvSpPr>
          <p:cNvPr id="24" name="object 24"/>
          <p:cNvSpPr txBox="1"/>
          <p:nvPr/>
        </p:nvSpPr>
        <p:spPr>
          <a:xfrm>
            <a:off x="1166835" y="5461927"/>
            <a:ext cx="563245"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V</a:t>
            </a:r>
            <a:r>
              <a:rPr sz="2000" dirty="0">
                <a:solidFill>
                  <a:srgbClr val="FFFFFF"/>
                </a:solidFill>
                <a:latin typeface="Times New Roman"/>
                <a:cs typeface="Times New Roman"/>
              </a:rPr>
              <a:t>BD</a:t>
            </a:r>
            <a:endParaRPr sz="2000">
              <a:latin typeface="Times New Roman"/>
              <a:cs typeface="Times New Roman"/>
            </a:endParaRPr>
          </a:p>
        </p:txBody>
      </p:sp>
      <p:sp>
        <p:nvSpPr>
          <p:cNvPr id="25" name="object 25"/>
          <p:cNvSpPr txBox="1"/>
          <p:nvPr/>
        </p:nvSpPr>
        <p:spPr>
          <a:xfrm>
            <a:off x="2563922" y="5025589"/>
            <a:ext cx="356235" cy="330200"/>
          </a:xfrm>
          <a:prstGeom prst="rect">
            <a:avLst/>
          </a:prstGeom>
        </p:spPr>
        <p:txBody>
          <a:bodyPr vert="horz" wrap="square" lIns="0" tIns="12700" rIns="0" bIns="0" rtlCol="0">
            <a:spAutoFit/>
          </a:bodyPr>
          <a:lstStyle/>
          <a:p>
            <a:pPr marL="12700">
              <a:lnSpc>
                <a:spcPct val="100000"/>
              </a:lnSpc>
              <a:spcBef>
                <a:spcPts val="100"/>
              </a:spcBef>
            </a:pPr>
            <a:r>
              <a:rPr sz="2000" spc="-35" dirty="0">
                <a:solidFill>
                  <a:srgbClr val="FFFFFF"/>
                </a:solidFill>
                <a:latin typeface="Times New Roman"/>
                <a:cs typeface="Times New Roman"/>
              </a:rPr>
              <a:t>TO</a:t>
            </a:r>
            <a:endParaRPr sz="2000">
              <a:latin typeface="Times New Roman"/>
              <a:cs typeface="Times New Roman"/>
            </a:endParaRPr>
          </a:p>
        </p:txBody>
      </p:sp>
      <p:sp>
        <p:nvSpPr>
          <p:cNvPr id="26" name="object 26"/>
          <p:cNvSpPr txBox="1"/>
          <p:nvPr/>
        </p:nvSpPr>
        <p:spPr>
          <a:xfrm>
            <a:off x="4126229" y="2853383"/>
            <a:ext cx="2021839" cy="819785"/>
          </a:xfrm>
          <a:prstGeom prst="rect">
            <a:avLst/>
          </a:prstGeom>
        </p:spPr>
        <p:txBody>
          <a:bodyPr vert="horz" wrap="square" lIns="0" tIns="12700" rIns="0" bIns="0" rtlCol="0">
            <a:spAutoFit/>
          </a:bodyPr>
          <a:lstStyle/>
          <a:p>
            <a:pPr marL="103505">
              <a:lnSpc>
                <a:spcPct val="100000"/>
              </a:lnSpc>
              <a:spcBef>
                <a:spcPts val="100"/>
              </a:spcBef>
              <a:tabLst>
                <a:tab pos="1779905" algn="l"/>
              </a:tabLst>
            </a:pPr>
            <a:r>
              <a:rPr sz="1800" i="1" dirty="0">
                <a:solidFill>
                  <a:srgbClr val="595959"/>
                </a:solidFill>
                <a:latin typeface="Times New Roman"/>
                <a:cs typeface="Times New Roman"/>
              </a:rPr>
              <a:t>S</a:t>
            </a:r>
            <a:r>
              <a:rPr sz="1800" baseline="-13888" dirty="0">
                <a:solidFill>
                  <a:srgbClr val="595959"/>
                </a:solidFill>
                <a:latin typeface="Times New Roman"/>
                <a:cs typeface="Times New Roman"/>
              </a:rPr>
              <a:t>3	</a:t>
            </a:r>
            <a:r>
              <a:rPr sz="1800" i="1" dirty="0">
                <a:solidFill>
                  <a:srgbClr val="595959"/>
                </a:solidFill>
                <a:latin typeface="Times New Roman"/>
                <a:cs typeface="Times New Roman"/>
              </a:rPr>
              <a:t>S</a:t>
            </a:r>
            <a:r>
              <a:rPr sz="1800" baseline="-13888" dirty="0">
                <a:solidFill>
                  <a:srgbClr val="595959"/>
                </a:solidFill>
                <a:latin typeface="Times New Roman"/>
                <a:cs typeface="Times New Roman"/>
              </a:rPr>
              <a:t>4</a:t>
            </a:r>
            <a:endParaRPr sz="1800" baseline="-13888">
              <a:latin typeface="Times New Roman"/>
              <a:cs typeface="Times New Roman"/>
            </a:endParaRPr>
          </a:p>
          <a:p>
            <a:pPr marL="50800">
              <a:lnSpc>
                <a:spcPct val="100000"/>
              </a:lnSpc>
              <a:spcBef>
                <a:spcPts val="1689"/>
              </a:spcBef>
            </a:pPr>
            <a:r>
              <a:rPr sz="2000" dirty="0">
                <a:solidFill>
                  <a:srgbClr val="FFFFFF"/>
                </a:solidFill>
                <a:latin typeface="Times New Roman"/>
                <a:cs typeface="Times New Roman"/>
              </a:rPr>
              <a:t>RB</a:t>
            </a:r>
            <a:endParaRPr sz="2000">
              <a:latin typeface="Times New Roman"/>
              <a:cs typeface="Times New Roman"/>
            </a:endParaRPr>
          </a:p>
        </p:txBody>
      </p:sp>
      <p:sp>
        <p:nvSpPr>
          <p:cNvPr id="27" name="object 27"/>
          <p:cNvSpPr txBox="1"/>
          <p:nvPr/>
        </p:nvSpPr>
        <p:spPr>
          <a:xfrm>
            <a:off x="4136617" y="4084111"/>
            <a:ext cx="39370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NN</a:t>
            </a:r>
            <a:endParaRPr sz="2000">
              <a:latin typeface="Times New Roman"/>
              <a:cs typeface="Times New Roman"/>
            </a:endParaRPr>
          </a:p>
        </p:txBody>
      </p:sp>
      <p:sp>
        <p:nvSpPr>
          <p:cNvPr id="28" name="object 28"/>
          <p:cNvSpPr txBox="1"/>
          <p:nvPr/>
        </p:nvSpPr>
        <p:spPr>
          <a:xfrm>
            <a:off x="4222339" y="4825884"/>
            <a:ext cx="22225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JJ</a:t>
            </a:r>
            <a:endParaRPr sz="2000">
              <a:latin typeface="Times New Roman"/>
              <a:cs typeface="Times New Roman"/>
            </a:endParaRPr>
          </a:p>
        </p:txBody>
      </p:sp>
      <p:sp>
        <p:nvSpPr>
          <p:cNvPr id="29" name="object 29"/>
          <p:cNvSpPr txBox="1"/>
          <p:nvPr/>
        </p:nvSpPr>
        <p:spPr>
          <a:xfrm>
            <a:off x="5866040" y="4825882"/>
            <a:ext cx="36576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DT</a:t>
            </a:r>
            <a:endParaRPr sz="2000">
              <a:latin typeface="Times New Roman"/>
              <a:cs typeface="Times New Roman"/>
            </a:endParaRPr>
          </a:p>
        </p:txBody>
      </p:sp>
      <p:sp>
        <p:nvSpPr>
          <p:cNvPr id="30" name="object 30"/>
          <p:cNvSpPr txBox="1"/>
          <p:nvPr/>
        </p:nvSpPr>
        <p:spPr>
          <a:xfrm>
            <a:off x="7229996" y="4825884"/>
            <a:ext cx="37973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VB</a:t>
            </a:r>
            <a:endParaRPr sz="2000">
              <a:latin typeface="Times New Roman"/>
              <a:cs typeface="Times New Roman"/>
            </a:endParaRPr>
          </a:p>
        </p:txBody>
      </p:sp>
      <p:sp>
        <p:nvSpPr>
          <p:cNvPr id="31" name="object 31"/>
          <p:cNvSpPr txBox="1"/>
          <p:nvPr/>
        </p:nvSpPr>
        <p:spPr>
          <a:xfrm>
            <a:off x="5781108" y="5562622"/>
            <a:ext cx="535940" cy="8001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NNP</a:t>
            </a:r>
            <a:endParaRPr sz="2000">
              <a:latin typeface="Times New Roman"/>
              <a:cs typeface="Times New Roman"/>
            </a:endParaRPr>
          </a:p>
          <a:p>
            <a:pPr marL="162560">
              <a:lnSpc>
                <a:spcPct val="100000"/>
              </a:lnSpc>
              <a:spcBef>
                <a:spcPts val="1540"/>
              </a:spcBef>
            </a:pPr>
            <a:r>
              <a:rPr sz="1800" spc="-5" dirty="0">
                <a:solidFill>
                  <a:srgbClr val="595959"/>
                </a:solidFill>
                <a:latin typeface="Times New Roman"/>
                <a:cs typeface="Times New Roman"/>
              </a:rPr>
              <a:t>the</a:t>
            </a:r>
            <a:endParaRPr sz="1800">
              <a:latin typeface="Times New Roman"/>
              <a:cs typeface="Times New Roman"/>
            </a:endParaRPr>
          </a:p>
        </p:txBody>
      </p:sp>
      <p:sp>
        <p:nvSpPr>
          <p:cNvPr id="32" name="object 32"/>
          <p:cNvSpPr txBox="1"/>
          <p:nvPr/>
        </p:nvSpPr>
        <p:spPr>
          <a:xfrm>
            <a:off x="4111861" y="5562622"/>
            <a:ext cx="457200" cy="800100"/>
          </a:xfrm>
          <a:prstGeom prst="rect">
            <a:avLst/>
          </a:prstGeom>
        </p:spPr>
        <p:txBody>
          <a:bodyPr vert="horz" wrap="square" lIns="0" tIns="12700" rIns="0" bIns="0" rtlCol="0">
            <a:spAutoFit/>
          </a:bodyPr>
          <a:lstStyle/>
          <a:p>
            <a:pPr marL="44450">
              <a:lnSpc>
                <a:spcPct val="100000"/>
              </a:lnSpc>
              <a:spcBef>
                <a:spcPts val="100"/>
              </a:spcBef>
            </a:pPr>
            <a:r>
              <a:rPr sz="2000" spc="5" dirty="0">
                <a:solidFill>
                  <a:srgbClr val="FFFFFF"/>
                </a:solidFill>
                <a:latin typeface="Times New Roman"/>
                <a:cs typeface="Times New Roman"/>
              </a:rPr>
              <a:t>VB</a:t>
            </a:r>
            <a:endParaRPr sz="2000">
              <a:latin typeface="Times New Roman"/>
              <a:cs typeface="Times New Roman"/>
            </a:endParaRPr>
          </a:p>
          <a:p>
            <a:pPr marL="12700">
              <a:lnSpc>
                <a:spcPct val="100000"/>
              </a:lnSpc>
              <a:spcBef>
                <a:spcPts val="1540"/>
              </a:spcBef>
            </a:pPr>
            <a:r>
              <a:rPr sz="1800" dirty="0">
                <a:solidFill>
                  <a:srgbClr val="595959"/>
                </a:solidFill>
                <a:latin typeface="Times New Roman"/>
                <a:cs typeface="Times New Roman"/>
              </a:rPr>
              <a:t>back</a:t>
            </a:r>
            <a:endParaRPr sz="1800">
              <a:latin typeface="Times New Roman"/>
              <a:cs typeface="Times New Roman"/>
            </a:endParaRPr>
          </a:p>
        </p:txBody>
      </p:sp>
      <p:sp>
        <p:nvSpPr>
          <p:cNvPr id="33" name="object 33"/>
          <p:cNvSpPr txBox="1"/>
          <p:nvPr/>
        </p:nvSpPr>
        <p:spPr>
          <a:xfrm>
            <a:off x="7222852" y="5562622"/>
            <a:ext cx="408305" cy="8001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Times New Roman"/>
                <a:cs typeface="Times New Roman"/>
              </a:rPr>
              <a:t>NN</a:t>
            </a:r>
            <a:endParaRPr sz="2000">
              <a:latin typeface="Times New Roman"/>
              <a:cs typeface="Times New Roman"/>
            </a:endParaRPr>
          </a:p>
          <a:p>
            <a:pPr marL="90170">
              <a:lnSpc>
                <a:spcPct val="100000"/>
              </a:lnSpc>
              <a:spcBef>
                <a:spcPts val="1540"/>
              </a:spcBef>
            </a:pPr>
            <a:r>
              <a:rPr sz="1800" dirty="0">
                <a:solidFill>
                  <a:srgbClr val="595959"/>
                </a:solidFill>
                <a:latin typeface="Times New Roman"/>
                <a:cs typeface="Times New Roman"/>
              </a:rPr>
              <a:t>b</a:t>
            </a:r>
            <a:r>
              <a:rPr sz="1800" spc="-5" dirty="0">
                <a:solidFill>
                  <a:srgbClr val="595959"/>
                </a:solidFill>
                <a:latin typeface="Times New Roman"/>
                <a:cs typeface="Times New Roman"/>
              </a:rPr>
              <a:t>il</a:t>
            </a:r>
            <a:r>
              <a:rPr sz="1800" dirty="0">
                <a:solidFill>
                  <a:srgbClr val="595959"/>
                </a:solidFill>
                <a:latin typeface="Times New Roman"/>
                <a:cs typeface="Times New Roman"/>
              </a:rPr>
              <a:t>l</a:t>
            </a:r>
            <a:endParaRPr sz="1800">
              <a:latin typeface="Times New Roman"/>
              <a:cs typeface="Times New Roman"/>
            </a:endParaRPr>
          </a:p>
        </p:txBody>
      </p:sp>
      <p:sp>
        <p:nvSpPr>
          <p:cNvPr id="34" name="object 34"/>
          <p:cNvSpPr txBox="1"/>
          <p:nvPr/>
        </p:nvSpPr>
        <p:spPr>
          <a:xfrm>
            <a:off x="997567" y="6062936"/>
            <a:ext cx="8763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promised</a:t>
            </a:r>
            <a:endParaRPr sz="1800">
              <a:latin typeface="Times New Roman"/>
              <a:cs typeface="Times New Roman"/>
            </a:endParaRPr>
          </a:p>
        </p:txBody>
      </p:sp>
      <p:sp>
        <p:nvSpPr>
          <p:cNvPr id="35" name="object 35"/>
          <p:cNvSpPr txBox="1"/>
          <p:nvPr/>
        </p:nvSpPr>
        <p:spPr>
          <a:xfrm>
            <a:off x="2645864" y="6062936"/>
            <a:ext cx="203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to</a:t>
            </a:r>
            <a:endParaRPr sz="1800">
              <a:latin typeface="Times New Roman"/>
              <a:cs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23467"/>
            <a:ext cx="3709670" cy="665480"/>
          </a:xfrm>
          <a:prstGeom prst="rect">
            <a:avLst/>
          </a:prstGeom>
        </p:spPr>
        <p:txBody>
          <a:bodyPr vert="horz" wrap="square" lIns="0" tIns="12700" rIns="0" bIns="0" rtlCol="0">
            <a:spAutoFit/>
          </a:bodyPr>
          <a:lstStyle/>
          <a:p>
            <a:pPr marL="12700">
              <a:lnSpc>
                <a:spcPct val="100000"/>
              </a:lnSpc>
              <a:spcBef>
                <a:spcPts val="100"/>
              </a:spcBef>
            </a:pPr>
            <a:r>
              <a:rPr spc="45" dirty="0"/>
              <a:t>Viterbi</a:t>
            </a:r>
            <a:r>
              <a:rPr spc="140" dirty="0"/>
              <a:t> </a:t>
            </a:r>
            <a:r>
              <a:rPr spc="80" dirty="0"/>
              <a:t>Example</a:t>
            </a:r>
          </a:p>
        </p:txBody>
      </p:sp>
      <p:sp>
        <p:nvSpPr>
          <p:cNvPr id="3" name="object 3"/>
          <p:cNvSpPr txBox="1"/>
          <p:nvPr/>
        </p:nvSpPr>
        <p:spPr>
          <a:xfrm>
            <a:off x="854455" y="1488440"/>
            <a:ext cx="7265670" cy="1333500"/>
          </a:xfrm>
          <a:prstGeom prst="rect">
            <a:avLst/>
          </a:prstGeom>
        </p:spPr>
        <p:txBody>
          <a:bodyPr vert="horz" wrap="square" lIns="0" tIns="119380" rIns="0" bIns="0" rtlCol="0">
            <a:spAutoFit/>
          </a:bodyPr>
          <a:lstStyle/>
          <a:p>
            <a:pPr marL="12700">
              <a:lnSpc>
                <a:spcPct val="100000"/>
              </a:lnSpc>
              <a:spcBef>
                <a:spcPts val="940"/>
              </a:spcBef>
            </a:pPr>
            <a:r>
              <a:rPr sz="1800" dirty="0">
                <a:solidFill>
                  <a:srgbClr val="595959"/>
                </a:solidFill>
                <a:latin typeface="Times New Roman"/>
                <a:cs typeface="Times New Roman"/>
              </a:rPr>
              <a:t>Each </a:t>
            </a:r>
            <a:r>
              <a:rPr sz="1800" spc="-5" dirty="0">
                <a:solidFill>
                  <a:srgbClr val="595959"/>
                </a:solidFill>
                <a:latin typeface="Times New Roman"/>
                <a:cs typeface="Times New Roman"/>
              </a:rPr>
              <a:t>pair</a:t>
            </a:r>
            <a:r>
              <a:rPr sz="1800" spc="5" dirty="0">
                <a:solidFill>
                  <a:srgbClr val="595959"/>
                </a:solidFill>
                <a:latin typeface="Times New Roman"/>
                <a:cs typeface="Times New Roman"/>
              </a:rPr>
              <a:t> </a:t>
            </a:r>
            <a:r>
              <a:rPr sz="1800" dirty="0">
                <a:solidFill>
                  <a:srgbClr val="595959"/>
                </a:solidFill>
                <a:latin typeface="Times New Roman"/>
                <a:cs typeface="Times New Roman"/>
              </a:rPr>
              <a:t>of </a:t>
            </a:r>
            <a:r>
              <a:rPr sz="1800" spc="-5" dirty="0">
                <a:solidFill>
                  <a:srgbClr val="595959"/>
                </a:solidFill>
                <a:latin typeface="Times New Roman"/>
                <a:cs typeface="Times New Roman"/>
              </a:rPr>
              <a:t>tags</a:t>
            </a:r>
            <a:r>
              <a:rPr sz="1800" dirty="0">
                <a:solidFill>
                  <a:srgbClr val="595959"/>
                </a:solidFill>
                <a:latin typeface="Times New Roman"/>
                <a:cs typeface="Times New Roman"/>
              </a:rPr>
              <a:t> </a:t>
            </a:r>
            <a:r>
              <a:rPr sz="1800" spc="-5" dirty="0">
                <a:solidFill>
                  <a:srgbClr val="595959"/>
                </a:solidFill>
                <a:latin typeface="Times New Roman"/>
                <a:cs typeface="Times New Roman"/>
              </a:rPr>
              <a:t>labeled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with</a:t>
            </a:r>
            <a:r>
              <a:rPr sz="1800" dirty="0">
                <a:solidFill>
                  <a:srgbClr val="595959"/>
                </a:solidFill>
                <a:latin typeface="Times New Roman"/>
                <a:cs typeface="Times New Roman"/>
              </a:rPr>
              <a:t> an</a:t>
            </a:r>
            <a:r>
              <a:rPr sz="1800" spc="5" dirty="0">
                <a:solidFill>
                  <a:srgbClr val="595959"/>
                </a:solidFill>
                <a:latin typeface="Times New Roman"/>
                <a:cs typeface="Times New Roman"/>
              </a:rPr>
              <a:t> </a:t>
            </a:r>
            <a:r>
              <a:rPr sz="1800" dirty="0">
                <a:solidFill>
                  <a:srgbClr val="595959"/>
                </a:solidFill>
                <a:latin typeface="Times New Roman"/>
                <a:cs typeface="Times New Roman"/>
              </a:rPr>
              <a:t>edge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giving</a:t>
            </a:r>
            <a:r>
              <a:rPr sz="1800" dirty="0">
                <a:solidFill>
                  <a:srgbClr val="595959"/>
                </a:solidFill>
                <a:latin typeface="Times New Roman"/>
                <a:cs typeface="Times New Roman"/>
              </a:rPr>
              <a:t> </a:t>
            </a:r>
            <a:r>
              <a:rPr sz="1800" spc="-5" dirty="0">
                <a:solidFill>
                  <a:srgbClr val="595959"/>
                </a:solidFill>
                <a:latin typeface="Times New Roman"/>
                <a:cs typeface="Times New Roman"/>
              </a:rPr>
              <a:t>transition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probability</a:t>
            </a:r>
            <a:endParaRPr sz="1800">
              <a:latin typeface="Times New Roman"/>
              <a:cs typeface="Times New Roman"/>
            </a:endParaRPr>
          </a:p>
          <a:p>
            <a:pPr marL="12700" marR="5080">
              <a:lnSpc>
                <a:spcPct val="99500"/>
              </a:lnSpc>
              <a:spcBef>
                <a:spcPts val="850"/>
              </a:spcBef>
            </a:pPr>
            <a:r>
              <a:rPr sz="1800" dirty="0">
                <a:solidFill>
                  <a:srgbClr val="595959"/>
                </a:solidFill>
                <a:latin typeface="Times New Roman"/>
                <a:cs typeface="Times New Roman"/>
              </a:rPr>
              <a:t>Each </a:t>
            </a:r>
            <a:r>
              <a:rPr sz="1800" spc="-5" dirty="0">
                <a:solidFill>
                  <a:srgbClr val="595959"/>
                </a:solidFill>
                <a:latin typeface="Times New Roman"/>
                <a:cs typeface="Times New Roman"/>
              </a:rPr>
              <a:t>tag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spc="5" dirty="0">
                <a:solidFill>
                  <a:srgbClr val="595959"/>
                </a:solidFill>
                <a:latin typeface="Times New Roman"/>
                <a:cs typeface="Times New Roman"/>
              </a:rPr>
              <a:t> </a:t>
            </a:r>
            <a:r>
              <a:rPr sz="1800" dirty="0">
                <a:solidFill>
                  <a:srgbClr val="595959"/>
                </a:solidFill>
                <a:latin typeface="Times New Roman"/>
                <a:cs typeface="Times New Roman"/>
              </a:rPr>
              <a:t>a </a:t>
            </a:r>
            <a:r>
              <a:rPr sz="1800" spc="-5" dirty="0">
                <a:solidFill>
                  <a:srgbClr val="595959"/>
                </a:solidFill>
                <a:latin typeface="Times New Roman"/>
                <a:cs typeface="Times New Roman"/>
              </a:rPr>
              <a:t>state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labeled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with</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35" dirty="0">
                <a:solidFill>
                  <a:srgbClr val="595959"/>
                </a:solidFill>
                <a:latin typeface="Times New Roman"/>
                <a:cs typeface="Times New Roman"/>
              </a:rPr>
              <a:t> </a:t>
            </a:r>
            <a:r>
              <a:rPr sz="1800" spc="-20" dirty="0">
                <a:solidFill>
                  <a:srgbClr val="595959"/>
                </a:solidFill>
                <a:latin typeface="Times New Roman"/>
                <a:cs typeface="Times New Roman"/>
              </a:rPr>
              <a:t>Viterbi</a:t>
            </a:r>
            <a:r>
              <a:rPr sz="1800" dirty="0">
                <a:solidFill>
                  <a:srgbClr val="595959"/>
                </a:solidFill>
                <a:latin typeface="Times New Roman"/>
                <a:cs typeface="Times New Roman"/>
              </a:rPr>
              <a:t> </a:t>
            </a:r>
            <a:r>
              <a:rPr sz="1800" spc="-5" dirty="0">
                <a:solidFill>
                  <a:srgbClr val="595959"/>
                </a:solidFill>
                <a:latin typeface="Times New Roman"/>
                <a:cs typeface="Times New Roman"/>
              </a:rPr>
              <a:t>value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giving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maximum </a:t>
            </a:r>
            <a:r>
              <a:rPr sz="1800" dirty="0">
                <a:solidFill>
                  <a:srgbClr val="595959"/>
                </a:solidFill>
                <a:latin typeface="Times New Roman"/>
                <a:cs typeface="Times New Roman"/>
              </a:rPr>
              <a:t>over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states</a:t>
            </a:r>
            <a:r>
              <a:rPr sz="1800" dirty="0">
                <a:solidFill>
                  <a:srgbClr val="595959"/>
                </a:solidFill>
                <a:latin typeface="Times New Roman"/>
                <a:cs typeface="Times New Roman"/>
              </a:rPr>
              <a:t> </a:t>
            </a:r>
            <a:r>
              <a:rPr sz="1800" spc="-5" dirty="0">
                <a:solidFill>
                  <a:srgbClr val="595959"/>
                </a:solidFill>
                <a:latin typeface="Times New Roman"/>
                <a:cs typeface="Times New Roman"/>
              </a:rPr>
              <a:t>in </a:t>
            </a:r>
            <a:r>
              <a:rPr sz="1800" dirty="0">
                <a:solidFill>
                  <a:srgbClr val="595959"/>
                </a:solidFill>
                <a:latin typeface="Times New Roman"/>
                <a:cs typeface="Times New Roman"/>
              </a:rPr>
              <a:t> </a:t>
            </a:r>
            <a:r>
              <a:rPr sz="1800" spc="-5" dirty="0">
                <a:solidFill>
                  <a:srgbClr val="595959"/>
                </a:solidFill>
                <a:latin typeface="Times New Roman"/>
                <a:cs typeface="Times New Roman"/>
              </a:rPr>
              <a:t>previous</a:t>
            </a:r>
            <a:r>
              <a:rPr sz="1800" dirty="0">
                <a:solidFill>
                  <a:srgbClr val="595959"/>
                </a:solidFill>
                <a:latin typeface="Times New Roman"/>
                <a:cs typeface="Times New Roman"/>
              </a:rPr>
              <a:t> word</a:t>
            </a:r>
            <a:r>
              <a:rPr sz="1800" spc="5" dirty="0">
                <a:solidFill>
                  <a:srgbClr val="595959"/>
                </a:solidFill>
                <a:latin typeface="Times New Roman"/>
                <a:cs typeface="Times New Roman"/>
              </a:rPr>
              <a:t> </a:t>
            </a:r>
            <a:r>
              <a:rPr sz="1800" dirty="0">
                <a:solidFill>
                  <a:srgbClr val="595959"/>
                </a:solidFill>
                <a:latin typeface="Times New Roman"/>
                <a:cs typeface="Times New Roman"/>
              </a:rPr>
              <a:t>of:</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(its</a:t>
            </a:r>
            <a:r>
              <a:rPr sz="1800" spc="-25" dirty="0">
                <a:solidFill>
                  <a:srgbClr val="595959"/>
                </a:solidFill>
                <a:latin typeface="Times New Roman"/>
                <a:cs typeface="Times New Roman"/>
              </a:rPr>
              <a:t> </a:t>
            </a:r>
            <a:r>
              <a:rPr sz="1800" spc="-20" dirty="0">
                <a:solidFill>
                  <a:srgbClr val="595959"/>
                </a:solidFill>
                <a:latin typeface="Times New Roman"/>
                <a:cs typeface="Times New Roman"/>
              </a:rPr>
              <a:t>Viterbi</a:t>
            </a:r>
            <a:r>
              <a:rPr sz="1800" dirty="0">
                <a:solidFill>
                  <a:srgbClr val="595959"/>
                </a:solidFill>
                <a:latin typeface="Times New Roman"/>
                <a:cs typeface="Times New Roman"/>
              </a:rPr>
              <a:t> </a:t>
            </a:r>
            <a:r>
              <a:rPr sz="1800" spc="-5" dirty="0">
                <a:solidFill>
                  <a:srgbClr val="595959"/>
                </a:solidFill>
                <a:latin typeface="Times New Roman"/>
                <a:cs typeface="Times New Roman"/>
              </a:rPr>
              <a:t>value</a:t>
            </a:r>
            <a:r>
              <a:rPr sz="1800" spc="5" dirty="0">
                <a:solidFill>
                  <a:srgbClr val="595959"/>
                </a:solidFill>
                <a:latin typeface="Times New Roman"/>
                <a:cs typeface="Times New Roman"/>
              </a:rPr>
              <a:t> </a:t>
            </a:r>
            <a:r>
              <a:rPr sz="1800" dirty="0">
                <a:solidFill>
                  <a:srgbClr val="595959"/>
                </a:solidFill>
                <a:latin typeface="Times New Roman"/>
                <a:cs typeface="Times New Roman"/>
              </a:rPr>
              <a: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transition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probability</a:t>
            </a:r>
            <a:r>
              <a:rPr sz="1800" spc="10" dirty="0">
                <a:solidFill>
                  <a:srgbClr val="595959"/>
                </a:solidFill>
                <a:latin typeface="Times New Roman"/>
                <a:cs typeface="Times New Roman"/>
              </a:rPr>
              <a:t> </a:t>
            </a:r>
            <a:r>
              <a:rPr sz="1800" dirty="0">
                <a:solidFill>
                  <a:srgbClr val="595959"/>
                </a:solidFill>
                <a:latin typeface="Times New Roman"/>
                <a:cs typeface="Times New Roman"/>
              </a:rPr>
              <a:t>*</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likelihood),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representing “best path</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this </a:t>
            </a:r>
            <a:r>
              <a:rPr sz="1800" dirty="0">
                <a:solidFill>
                  <a:srgbClr val="595959"/>
                </a:solidFill>
                <a:latin typeface="Times New Roman"/>
                <a:cs typeface="Times New Roman"/>
              </a:rPr>
              <a:t>node”</a:t>
            </a:r>
            <a:endParaRPr sz="1800">
              <a:latin typeface="Times New Roman"/>
              <a:cs typeface="Times New Roman"/>
            </a:endParaRPr>
          </a:p>
        </p:txBody>
      </p:sp>
      <p:grpSp>
        <p:nvGrpSpPr>
          <p:cNvPr id="4" name="object 4"/>
          <p:cNvGrpSpPr/>
          <p:nvPr/>
        </p:nvGrpSpPr>
        <p:grpSpPr>
          <a:xfrm>
            <a:off x="965200" y="3619500"/>
            <a:ext cx="4343400" cy="2628900"/>
            <a:chOff x="965200" y="3619500"/>
            <a:chExt cx="4343400" cy="2628900"/>
          </a:xfrm>
        </p:grpSpPr>
        <p:sp>
          <p:nvSpPr>
            <p:cNvPr id="5" name="object 5"/>
            <p:cNvSpPr/>
            <p:nvPr/>
          </p:nvSpPr>
          <p:spPr>
            <a:xfrm>
              <a:off x="1234998" y="4819650"/>
              <a:ext cx="1681480" cy="1005840"/>
            </a:xfrm>
            <a:custGeom>
              <a:avLst/>
              <a:gdLst/>
              <a:ahLst/>
              <a:cxnLst/>
              <a:rect l="l" t="t" r="r" b="b"/>
              <a:pathLst>
                <a:path w="1681480" h="1005839">
                  <a:moveTo>
                    <a:pt x="1681116" y="0"/>
                  </a:moveTo>
                  <a:lnTo>
                    <a:pt x="1596153" y="6287"/>
                  </a:lnTo>
                  <a:lnTo>
                    <a:pt x="1612411" y="33559"/>
                  </a:lnTo>
                  <a:lnTo>
                    <a:pt x="0" y="994655"/>
                  </a:lnTo>
                  <a:lnTo>
                    <a:pt x="6502" y="1005564"/>
                  </a:lnTo>
                  <a:lnTo>
                    <a:pt x="1618913" y="44469"/>
                  </a:lnTo>
                  <a:lnTo>
                    <a:pt x="1635169" y="71742"/>
                  </a:lnTo>
                  <a:lnTo>
                    <a:pt x="1681116" y="0"/>
                  </a:lnTo>
                  <a:close/>
                </a:path>
              </a:pathLst>
            </a:custGeom>
            <a:solidFill>
              <a:srgbClr val="000000"/>
            </a:solidFill>
          </p:spPr>
          <p:txBody>
            <a:bodyPr wrap="square" lIns="0" tIns="0" rIns="0" bIns="0" rtlCol="0"/>
            <a:lstStyle/>
            <a:p>
              <a:endParaRPr/>
            </a:p>
          </p:txBody>
        </p:sp>
        <p:sp>
          <p:nvSpPr>
            <p:cNvPr id="6" name="object 6"/>
            <p:cNvSpPr/>
            <p:nvPr/>
          </p:nvSpPr>
          <p:spPr>
            <a:xfrm>
              <a:off x="1504950" y="5141728"/>
              <a:ext cx="755650" cy="524510"/>
            </a:xfrm>
            <a:custGeom>
              <a:avLst/>
              <a:gdLst/>
              <a:ahLst/>
              <a:cxnLst/>
              <a:rect l="l" t="t" r="r" b="b"/>
              <a:pathLst>
                <a:path w="755650" h="524510">
                  <a:moveTo>
                    <a:pt x="696104" y="0"/>
                  </a:moveTo>
                  <a:lnTo>
                    <a:pt x="0" y="427221"/>
                  </a:lnTo>
                  <a:lnTo>
                    <a:pt x="59545" y="524242"/>
                  </a:lnTo>
                  <a:lnTo>
                    <a:pt x="755650" y="97020"/>
                  </a:lnTo>
                  <a:lnTo>
                    <a:pt x="696104" y="0"/>
                  </a:lnTo>
                  <a:close/>
                </a:path>
              </a:pathLst>
            </a:custGeom>
            <a:solidFill>
              <a:srgbClr val="FFFFFF"/>
            </a:solidFill>
          </p:spPr>
          <p:txBody>
            <a:bodyPr wrap="square" lIns="0" tIns="0" rIns="0" bIns="0" rtlCol="0"/>
            <a:lstStyle/>
            <a:p>
              <a:endParaRPr/>
            </a:p>
          </p:txBody>
        </p:sp>
        <p:sp>
          <p:nvSpPr>
            <p:cNvPr id="7" name="object 7"/>
            <p:cNvSpPr/>
            <p:nvPr/>
          </p:nvSpPr>
          <p:spPr>
            <a:xfrm>
              <a:off x="1183360" y="4298950"/>
              <a:ext cx="1732914" cy="1460500"/>
            </a:xfrm>
            <a:custGeom>
              <a:avLst/>
              <a:gdLst/>
              <a:ahLst/>
              <a:cxnLst/>
              <a:rect l="l" t="t" r="r" b="b"/>
              <a:pathLst>
                <a:path w="1732914" h="1460500">
                  <a:moveTo>
                    <a:pt x="1732755" y="0"/>
                  </a:moveTo>
                  <a:lnTo>
                    <a:pt x="1649926" y="19935"/>
                  </a:lnTo>
                  <a:lnTo>
                    <a:pt x="1670375" y="44222"/>
                  </a:lnTo>
                  <a:lnTo>
                    <a:pt x="0" y="1450694"/>
                  </a:lnTo>
                  <a:lnTo>
                    <a:pt x="8179" y="1460409"/>
                  </a:lnTo>
                  <a:lnTo>
                    <a:pt x="1678555" y="53936"/>
                  </a:lnTo>
                  <a:lnTo>
                    <a:pt x="1699006" y="78224"/>
                  </a:lnTo>
                  <a:lnTo>
                    <a:pt x="1732755" y="0"/>
                  </a:lnTo>
                  <a:close/>
                </a:path>
              </a:pathLst>
            </a:custGeom>
            <a:solidFill>
              <a:srgbClr val="000000"/>
            </a:solidFill>
          </p:spPr>
          <p:txBody>
            <a:bodyPr wrap="square" lIns="0" tIns="0" rIns="0" bIns="0" rtlCol="0"/>
            <a:lstStyle/>
            <a:p>
              <a:endParaRPr/>
            </a:p>
          </p:txBody>
        </p:sp>
        <p:sp>
          <p:nvSpPr>
            <p:cNvPr id="8" name="object 8"/>
            <p:cNvSpPr/>
            <p:nvPr/>
          </p:nvSpPr>
          <p:spPr>
            <a:xfrm>
              <a:off x="1802255" y="4495800"/>
              <a:ext cx="862965" cy="758190"/>
            </a:xfrm>
            <a:custGeom>
              <a:avLst/>
              <a:gdLst/>
              <a:ahLst/>
              <a:cxnLst/>
              <a:rect l="l" t="t" r="r" b="b"/>
              <a:pathLst>
                <a:path w="862964" h="758189">
                  <a:moveTo>
                    <a:pt x="794893" y="0"/>
                  </a:moveTo>
                  <a:lnTo>
                    <a:pt x="0" y="678667"/>
                  </a:lnTo>
                  <a:lnTo>
                    <a:pt x="67646" y="757899"/>
                  </a:lnTo>
                  <a:lnTo>
                    <a:pt x="862539" y="79231"/>
                  </a:lnTo>
                  <a:lnTo>
                    <a:pt x="794893" y="0"/>
                  </a:lnTo>
                  <a:close/>
                </a:path>
              </a:pathLst>
            </a:custGeom>
            <a:solidFill>
              <a:srgbClr val="FFFFFF"/>
            </a:solidFill>
          </p:spPr>
          <p:txBody>
            <a:bodyPr wrap="square" lIns="0" tIns="0" rIns="0" bIns="0" rtlCol="0"/>
            <a:lstStyle/>
            <a:p>
              <a:endParaRPr/>
            </a:p>
          </p:txBody>
        </p:sp>
        <p:sp>
          <p:nvSpPr>
            <p:cNvPr id="9" name="object 9"/>
            <p:cNvSpPr/>
            <p:nvPr/>
          </p:nvSpPr>
          <p:spPr>
            <a:xfrm>
              <a:off x="1131968" y="3778250"/>
              <a:ext cx="1793875" cy="1957070"/>
            </a:xfrm>
            <a:custGeom>
              <a:avLst/>
              <a:gdLst/>
              <a:ahLst/>
              <a:cxnLst/>
              <a:rect l="l" t="t" r="r" b="b"/>
              <a:pathLst>
                <a:path w="1793875" h="1957070">
                  <a:moveTo>
                    <a:pt x="1793382" y="0"/>
                  </a:moveTo>
                  <a:lnTo>
                    <a:pt x="1713813" y="30443"/>
                  </a:lnTo>
                  <a:lnTo>
                    <a:pt x="1737223" y="51892"/>
                  </a:lnTo>
                  <a:lnTo>
                    <a:pt x="0" y="1947888"/>
                  </a:lnTo>
                  <a:lnTo>
                    <a:pt x="9363" y="1956467"/>
                  </a:lnTo>
                  <a:lnTo>
                    <a:pt x="1746587" y="60472"/>
                  </a:lnTo>
                  <a:lnTo>
                    <a:pt x="1769995" y="81921"/>
                  </a:lnTo>
                  <a:lnTo>
                    <a:pt x="1793382" y="0"/>
                  </a:lnTo>
                  <a:close/>
                </a:path>
              </a:pathLst>
            </a:custGeom>
            <a:solidFill>
              <a:srgbClr val="000000"/>
            </a:solidFill>
          </p:spPr>
          <p:txBody>
            <a:bodyPr wrap="square" lIns="0" tIns="0" rIns="0" bIns="0" rtlCol="0"/>
            <a:lstStyle/>
            <a:p>
              <a:endParaRPr/>
            </a:p>
          </p:txBody>
        </p:sp>
        <p:pic>
          <p:nvPicPr>
            <p:cNvPr id="10" name="object 10"/>
            <p:cNvPicPr/>
            <p:nvPr/>
          </p:nvPicPr>
          <p:blipFill>
            <a:blip r:embed="rId2" cstate="print"/>
            <a:stretch>
              <a:fillRect/>
            </a:stretch>
          </p:blipFill>
          <p:spPr>
            <a:xfrm>
              <a:off x="965200" y="3619500"/>
              <a:ext cx="4343400" cy="2628900"/>
            </a:xfrm>
            <a:prstGeom prst="rect">
              <a:avLst/>
            </a:prstGeom>
          </p:spPr>
        </p:pic>
      </p:grpSp>
      <p:sp>
        <p:nvSpPr>
          <p:cNvPr id="11" name="object 11"/>
          <p:cNvSpPr txBox="1"/>
          <p:nvPr/>
        </p:nvSpPr>
        <p:spPr>
          <a:xfrm>
            <a:off x="997177" y="5784617"/>
            <a:ext cx="22225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FFFFFF"/>
                </a:solidFill>
                <a:latin typeface="Times New Roman"/>
                <a:cs typeface="Times New Roman"/>
              </a:rPr>
              <a:t>st</a:t>
            </a:r>
            <a:r>
              <a:rPr sz="900" dirty="0">
                <a:solidFill>
                  <a:srgbClr val="FFFFFF"/>
                </a:solidFill>
                <a:latin typeface="Times New Roman"/>
                <a:cs typeface="Times New Roman"/>
              </a:rPr>
              <a:t>a</a:t>
            </a:r>
            <a:r>
              <a:rPr sz="900" spc="-5" dirty="0">
                <a:solidFill>
                  <a:srgbClr val="FFFFFF"/>
                </a:solidFill>
                <a:latin typeface="Times New Roman"/>
                <a:cs typeface="Times New Roman"/>
              </a:rPr>
              <a:t>rt</a:t>
            </a:r>
            <a:endParaRPr sz="900">
              <a:latin typeface="Times New Roman"/>
              <a:cs typeface="Times New Roman"/>
            </a:endParaRPr>
          </a:p>
        </p:txBody>
      </p:sp>
      <p:sp>
        <p:nvSpPr>
          <p:cNvPr id="12" name="object 12"/>
          <p:cNvSpPr txBox="1"/>
          <p:nvPr/>
        </p:nvSpPr>
        <p:spPr>
          <a:xfrm>
            <a:off x="2949602" y="5784617"/>
            <a:ext cx="22225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595959"/>
                </a:solidFill>
                <a:latin typeface="Times New Roman"/>
                <a:cs typeface="Times New Roman"/>
              </a:rPr>
              <a:t>st</a:t>
            </a:r>
            <a:r>
              <a:rPr sz="900" dirty="0">
                <a:solidFill>
                  <a:srgbClr val="595959"/>
                </a:solidFill>
                <a:latin typeface="Times New Roman"/>
                <a:cs typeface="Times New Roman"/>
              </a:rPr>
              <a:t>a</a:t>
            </a:r>
            <a:r>
              <a:rPr sz="900" spc="-5" dirty="0">
                <a:solidFill>
                  <a:srgbClr val="595959"/>
                </a:solidFill>
                <a:latin typeface="Times New Roman"/>
                <a:cs typeface="Times New Roman"/>
              </a:rPr>
              <a:t>rt</a:t>
            </a:r>
            <a:endParaRPr sz="900">
              <a:latin typeface="Times New Roman"/>
              <a:cs typeface="Times New Roman"/>
            </a:endParaRPr>
          </a:p>
        </p:txBody>
      </p:sp>
      <p:sp>
        <p:nvSpPr>
          <p:cNvPr id="13" name="object 13"/>
          <p:cNvSpPr txBox="1"/>
          <p:nvPr/>
        </p:nvSpPr>
        <p:spPr>
          <a:xfrm>
            <a:off x="2968654" y="4726867"/>
            <a:ext cx="18478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Times New Roman"/>
                <a:cs typeface="Times New Roman"/>
              </a:rPr>
              <a:t>VB</a:t>
            </a:r>
            <a:endParaRPr sz="900">
              <a:latin typeface="Times New Roman"/>
              <a:cs typeface="Times New Roman"/>
            </a:endParaRPr>
          </a:p>
        </p:txBody>
      </p:sp>
      <p:sp>
        <p:nvSpPr>
          <p:cNvPr id="14" name="object 14"/>
          <p:cNvSpPr txBox="1"/>
          <p:nvPr/>
        </p:nvSpPr>
        <p:spPr>
          <a:xfrm>
            <a:off x="2971827" y="4207925"/>
            <a:ext cx="17843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Times New Roman"/>
                <a:cs typeface="Times New Roman"/>
              </a:rPr>
              <a:t>TO</a:t>
            </a:r>
            <a:endParaRPr sz="900">
              <a:latin typeface="Times New Roman"/>
              <a:cs typeface="Times New Roman"/>
            </a:endParaRPr>
          </a:p>
        </p:txBody>
      </p:sp>
      <p:sp>
        <p:nvSpPr>
          <p:cNvPr id="15" name="object 15"/>
          <p:cNvSpPr txBox="1"/>
          <p:nvPr/>
        </p:nvSpPr>
        <p:spPr>
          <a:xfrm>
            <a:off x="2965477" y="3688982"/>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Times New Roman"/>
                <a:cs typeface="Times New Roman"/>
              </a:rPr>
              <a:t>NN</a:t>
            </a:r>
            <a:endParaRPr sz="900">
              <a:latin typeface="Times New Roman"/>
              <a:cs typeface="Times New Roman"/>
            </a:endParaRPr>
          </a:p>
        </p:txBody>
      </p:sp>
      <p:sp>
        <p:nvSpPr>
          <p:cNvPr id="16" name="object 16"/>
          <p:cNvSpPr txBox="1"/>
          <p:nvPr/>
        </p:nvSpPr>
        <p:spPr>
          <a:xfrm>
            <a:off x="453981" y="3181624"/>
            <a:ext cx="243204" cy="162560"/>
          </a:xfrm>
          <a:prstGeom prst="rect">
            <a:avLst/>
          </a:prstGeom>
        </p:spPr>
        <p:txBody>
          <a:bodyPr vert="horz" wrap="square" lIns="0" tIns="12700" rIns="0" bIns="0" rtlCol="0">
            <a:spAutoFit/>
          </a:bodyPr>
          <a:lstStyle/>
          <a:p>
            <a:pPr marL="38100">
              <a:lnSpc>
                <a:spcPct val="100000"/>
              </a:lnSpc>
              <a:spcBef>
                <a:spcPts val="100"/>
              </a:spcBef>
            </a:pPr>
            <a:r>
              <a:rPr sz="1350" spc="-7" baseline="6172" dirty="0">
                <a:latin typeface="Times New Roman"/>
                <a:cs typeface="Times New Roman"/>
              </a:rPr>
              <a:t>q</a:t>
            </a:r>
            <a:r>
              <a:rPr sz="600" spc="-5" dirty="0">
                <a:latin typeface="Times New Roman"/>
                <a:cs typeface="Times New Roman"/>
              </a:rPr>
              <a:t>end</a:t>
            </a:r>
            <a:endParaRPr sz="600">
              <a:latin typeface="Times New Roman"/>
              <a:cs typeface="Times New Roman"/>
            </a:endParaRPr>
          </a:p>
        </p:txBody>
      </p:sp>
      <p:sp>
        <p:nvSpPr>
          <p:cNvPr id="17" name="object 17"/>
          <p:cNvSpPr txBox="1"/>
          <p:nvPr/>
        </p:nvSpPr>
        <p:spPr>
          <a:xfrm>
            <a:off x="453981" y="3692062"/>
            <a:ext cx="171450"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Times New Roman"/>
                <a:cs typeface="Times New Roman"/>
              </a:rPr>
              <a:t>q</a:t>
            </a:r>
            <a:r>
              <a:rPr sz="900" baseline="-9259" dirty="0">
                <a:latin typeface="Times New Roman"/>
                <a:cs typeface="Times New Roman"/>
              </a:rPr>
              <a:t>4</a:t>
            </a:r>
            <a:endParaRPr sz="900" baseline="-9259">
              <a:latin typeface="Times New Roman"/>
              <a:cs typeface="Times New Roman"/>
            </a:endParaRPr>
          </a:p>
        </p:txBody>
      </p:sp>
      <p:sp>
        <p:nvSpPr>
          <p:cNvPr id="18" name="object 18"/>
          <p:cNvSpPr txBox="1"/>
          <p:nvPr/>
        </p:nvSpPr>
        <p:spPr>
          <a:xfrm>
            <a:off x="453981" y="4215202"/>
            <a:ext cx="171450"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Times New Roman"/>
                <a:cs typeface="Times New Roman"/>
              </a:rPr>
              <a:t>q</a:t>
            </a:r>
            <a:r>
              <a:rPr sz="900" baseline="-9259" dirty="0">
                <a:latin typeface="Times New Roman"/>
                <a:cs typeface="Times New Roman"/>
              </a:rPr>
              <a:t>3</a:t>
            </a:r>
            <a:endParaRPr sz="900" baseline="-9259">
              <a:latin typeface="Times New Roman"/>
              <a:cs typeface="Times New Roman"/>
            </a:endParaRPr>
          </a:p>
        </p:txBody>
      </p:sp>
      <p:sp>
        <p:nvSpPr>
          <p:cNvPr id="19" name="object 19"/>
          <p:cNvSpPr txBox="1"/>
          <p:nvPr/>
        </p:nvSpPr>
        <p:spPr>
          <a:xfrm>
            <a:off x="453981" y="4738341"/>
            <a:ext cx="171450"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Times New Roman"/>
                <a:cs typeface="Times New Roman"/>
              </a:rPr>
              <a:t>q</a:t>
            </a:r>
            <a:r>
              <a:rPr sz="900" baseline="-9259" dirty="0">
                <a:latin typeface="Times New Roman"/>
                <a:cs typeface="Times New Roman"/>
              </a:rPr>
              <a:t>2</a:t>
            </a:r>
            <a:endParaRPr sz="900" baseline="-9259">
              <a:latin typeface="Times New Roman"/>
              <a:cs typeface="Times New Roman"/>
            </a:endParaRPr>
          </a:p>
        </p:txBody>
      </p:sp>
      <p:sp>
        <p:nvSpPr>
          <p:cNvPr id="20" name="object 20"/>
          <p:cNvSpPr txBox="1"/>
          <p:nvPr/>
        </p:nvSpPr>
        <p:spPr>
          <a:xfrm>
            <a:off x="453981" y="5261480"/>
            <a:ext cx="171450"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Times New Roman"/>
                <a:cs typeface="Times New Roman"/>
              </a:rPr>
              <a:t>q</a:t>
            </a:r>
            <a:r>
              <a:rPr sz="900" baseline="-9259" dirty="0">
                <a:latin typeface="Times New Roman"/>
                <a:cs typeface="Times New Roman"/>
              </a:rPr>
              <a:t>1</a:t>
            </a:r>
            <a:endParaRPr sz="900" baseline="-9259">
              <a:latin typeface="Times New Roman"/>
              <a:cs typeface="Times New Roman"/>
            </a:endParaRPr>
          </a:p>
        </p:txBody>
      </p:sp>
      <p:sp>
        <p:nvSpPr>
          <p:cNvPr id="21" name="object 21"/>
          <p:cNvSpPr txBox="1"/>
          <p:nvPr/>
        </p:nvSpPr>
        <p:spPr>
          <a:xfrm>
            <a:off x="432035" y="5784617"/>
            <a:ext cx="171450" cy="162560"/>
          </a:xfrm>
          <a:prstGeom prst="rect">
            <a:avLst/>
          </a:prstGeom>
        </p:spPr>
        <p:txBody>
          <a:bodyPr vert="horz" wrap="square" lIns="0" tIns="12700" rIns="0" bIns="0" rtlCol="0">
            <a:spAutoFit/>
          </a:bodyPr>
          <a:lstStyle/>
          <a:p>
            <a:pPr marL="38100">
              <a:lnSpc>
                <a:spcPct val="100000"/>
              </a:lnSpc>
              <a:spcBef>
                <a:spcPts val="100"/>
              </a:spcBef>
            </a:pPr>
            <a:r>
              <a:rPr sz="900" dirty="0">
                <a:latin typeface="Times New Roman"/>
                <a:cs typeface="Times New Roman"/>
              </a:rPr>
              <a:t>q</a:t>
            </a:r>
            <a:r>
              <a:rPr sz="900" baseline="-9259" dirty="0">
                <a:latin typeface="Times New Roman"/>
                <a:cs typeface="Times New Roman"/>
              </a:rPr>
              <a:t>0</a:t>
            </a:r>
            <a:endParaRPr sz="900" baseline="-9259">
              <a:latin typeface="Times New Roman"/>
              <a:cs typeface="Times New Roman"/>
            </a:endParaRPr>
          </a:p>
        </p:txBody>
      </p:sp>
      <p:sp>
        <p:nvSpPr>
          <p:cNvPr id="22" name="object 22"/>
          <p:cNvSpPr/>
          <p:nvPr/>
        </p:nvSpPr>
        <p:spPr>
          <a:xfrm>
            <a:off x="984250" y="31178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23" name="object 23"/>
          <p:cNvSpPr txBox="1"/>
          <p:nvPr/>
        </p:nvSpPr>
        <p:spPr>
          <a:xfrm>
            <a:off x="1025752" y="3170040"/>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end</a:t>
            </a:r>
            <a:endParaRPr sz="900">
              <a:latin typeface="Times New Roman"/>
              <a:cs typeface="Times New Roman"/>
            </a:endParaRPr>
          </a:p>
        </p:txBody>
      </p:sp>
      <p:sp>
        <p:nvSpPr>
          <p:cNvPr id="24" name="object 24"/>
          <p:cNvSpPr/>
          <p:nvPr/>
        </p:nvSpPr>
        <p:spPr>
          <a:xfrm>
            <a:off x="984250" y="36258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25" name="object 25"/>
          <p:cNvSpPr txBox="1"/>
          <p:nvPr/>
        </p:nvSpPr>
        <p:spPr>
          <a:xfrm>
            <a:off x="1025752" y="3688984"/>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NN</a:t>
            </a:r>
            <a:endParaRPr sz="900">
              <a:latin typeface="Times New Roman"/>
              <a:cs typeface="Times New Roman"/>
            </a:endParaRPr>
          </a:p>
        </p:txBody>
      </p:sp>
      <p:sp>
        <p:nvSpPr>
          <p:cNvPr id="26" name="object 26"/>
          <p:cNvSpPr/>
          <p:nvPr/>
        </p:nvSpPr>
        <p:spPr>
          <a:xfrm>
            <a:off x="984250" y="41465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27" name="object 27"/>
          <p:cNvSpPr txBox="1"/>
          <p:nvPr/>
        </p:nvSpPr>
        <p:spPr>
          <a:xfrm>
            <a:off x="1032102" y="4207925"/>
            <a:ext cx="17843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TO</a:t>
            </a:r>
            <a:endParaRPr sz="900">
              <a:latin typeface="Times New Roman"/>
              <a:cs typeface="Times New Roman"/>
            </a:endParaRPr>
          </a:p>
        </p:txBody>
      </p:sp>
      <p:sp>
        <p:nvSpPr>
          <p:cNvPr id="28" name="object 28"/>
          <p:cNvSpPr/>
          <p:nvPr/>
        </p:nvSpPr>
        <p:spPr>
          <a:xfrm>
            <a:off x="984250" y="46672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29" name="object 29"/>
          <p:cNvSpPr txBox="1"/>
          <p:nvPr/>
        </p:nvSpPr>
        <p:spPr>
          <a:xfrm>
            <a:off x="1028927" y="4726867"/>
            <a:ext cx="18478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VB</a:t>
            </a:r>
            <a:endParaRPr sz="900">
              <a:latin typeface="Times New Roman"/>
              <a:cs typeface="Times New Roman"/>
            </a:endParaRPr>
          </a:p>
        </p:txBody>
      </p:sp>
      <p:sp>
        <p:nvSpPr>
          <p:cNvPr id="30" name="object 30"/>
          <p:cNvSpPr txBox="1"/>
          <p:nvPr/>
        </p:nvSpPr>
        <p:spPr>
          <a:xfrm>
            <a:off x="6070600" y="6057900"/>
            <a:ext cx="723900" cy="190500"/>
          </a:xfrm>
          <a:prstGeom prst="rect">
            <a:avLst/>
          </a:prstGeom>
          <a:solidFill>
            <a:srgbClr val="264457"/>
          </a:solidFill>
        </p:spPr>
        <p:txBody>
          <a:bodyPr vert="horz" wrap="square" lIns="0" tIns="4445" rIns="0" bIns="0" rtlCol="0">
            <a:spAutoFit/>
          </a:bodyPr>
          <a:lstStyle/>
          <a:p>
            <a:pPr marL="5080" algn="ctr">
              <a:lnSpc>
                <a:spcPct val="100000"/>
              </a:lnSpc>
              <a:spcBef>
                <a:spcPts val="35"/>
              </a:spcBef>
            </a:pPr>
            <a:r>
              <a:rPr sz="1100" spc="-20" dirty="0">
                <a:solidFill>
                  <a:srgbClr val="FFFFFF"/>
                </a:solidFill>
                <a:latin typeface="Times New Roman"/>
                <a:cs typeface="Times New Roman"/>
              </a:rPr>
              <a:t>to</a:t>
            </a:r>
            <a:endParaRPr sz="1100">
              <a:latin typeface="Times New Roman"/>
              <a:cs typeface="Times New Roman"/>
            </a:endParaRPr>
          </a:p>
        </p:txBody>
      </p:sp>
      <p:sp>
        <p:nvSpPr>
          <p:cNvPr id="31" name="object 31"/>
          <p:cNvSpPr txBox="1"/>
          <p:nvPr/>
        </p:nvSpPr>
        <p:spPr>
          <a:xfrm>
            <a:off x="7416800" y="6057900"/>
            <a:ext cx="609600" cy="190500"/>
          </a:xfrm>
          <a:prstGeom prst="rect">
            <a:avLst/>
          </a:prstGeom>
          <a:solidFill>
            <a:srgbClr val="264457"/>
          </a:solidFill>
        </p:spPr>
        <p:txBody>
          <a:bodyPr vert="horz" wrap="square" lIns="0" tIns="4445" rIns="0" bIns="0" rtlCol="0">
            <a:spAutoFit/>
          </a:bodyPr>
          <a:lstStyle/>
          <a:p>
            <a:pPr marL="193675">
              <a:lnSpc>
                <a:spcPct val="100000"/>
              </a:lnSpc>
              <a:spcBef>
                <a:spcPts val="35"/>
              </a:spcBef>
            </a:pPr>
            <a:r>
              <a:rPr sz="1100" spc="-20" dirty="0">
                <a:solidFill>
                  <a:srgbClr val="FFFFFF"/>
                </a:solidFill>
                <a:latin typeface="Times New Roman"/>
                <a:cs typeface="Times New Roman"/>
              </a:rPr>
              <a:t>race</a:t>
            </a:r>
            <a:endParaRPr sz="1100">
              <a:latin typeface="Times New Roman"/>
              <a:cs typeface="Times New Roman"/>
            </a:endParaRPr>
          </a:p>
        </p:txBody>
      </p:sp>
      <p:sp>
        <p:nvSpPr>
          <p:cNvPr id="32" name="object 32"/>
          <p:cNvSpPr txBox="1"/>
          <p:nvPr/>
        </p:nvSpPr>
        <p:spPr>
          <a:xfrm>
            <a:off x="6329410" y="6242417"/>
            <a:ext cx="180975" cy="147320"/>
          </a:xfrm>
          <a:prstGeom prst="rect">
            <a:avLst/>
          </a:prstGeom>
        </p:spPr>
        <p:txBody>
          <a:bodyPr vert="horz" wrap="square" lIns="0" tIns="12700" rIns="0" bIns="0" rtlCol="0">
            <a:spAutoFit/>
          </a:bodyPr>
          <a:lstStyle/>
          <a:p>
            <a:pPr marL="38100">
              <a:lnSpc>
                <a:spcPct val="100000"/>
              </a:lnSpc>
              <a:spcBef>
                <a:spcPts val="100"/>
              </a:spcBef>
            </a:pPr>
            <a:r>
              <a:rPr sz="800" spc="-5" dirty="0">
                <a:solidFill>
                  <a:srgbClr val="595959"/>
                </a:solidFill>
                <a:latin typeface="Times New Roman"/>
                <a:cs typeface="Times New Roman"/>
              </a:rPr>
              <a:t>O</a:t>
            </a:r>
            <a:r>
              <a:rPr sz="750" spc="-7" baseline="-11111" dirty="0">
                <a:solidFill>
                  <a:srgbClr val="595959"/>
                </a:solidFill>
                <a:latin typeface="Times New Roman"/>
                <a:cs typeface="Times New Roman"/>
              </a:rPr>
              <a:t>3</a:t>
            </a:r>
            <a:endParaRPr sz="750" baseline="-11111">
              <a:latin typeface="Times New Roman"/>
              <a:cs typeface="Times New Roman"/>
            </a:endParaRPr>
          </a:p>
        </p:txBody>
      </p:sp>
      <p:sp>
        <p:nvSpPr>
          <p:cNvPr id="33" name="object 33"/>
          <p:cNvSpPr txBox="1"/>
          <p:nvPr/>
        </p:nvSpPr>
        <p:spPr>
          <a:xfrm>
            <a:off x="2984527" y="5243363"/>
            <a:ext cx="153035" cy="289560"/>
          </a:xfrm>
          <a:prstGeom prst="rect">
            <a:avLst/>
          </a:prstGeom>
        </p:spPr>
        <p:txBody>
          <a:bodyPr vert="horz" wrap="square" lIns="0" tIns="25400" rIns="0" bIns="0" rtlCol="0">
            <a:spAutoFit/>
          </a:bodyPr>
          <a:lstStyle/>
          <a:p>
            <a:pPr marL="12700" marR="5080">
              <a:lnSpc>
                <a:spcPts val="1000"/>
              </a:lnSpc>
              <a:spcBef>
                <a:spcPts val="200"/>
              </a:spcBef>
            </a:pPr>
            <a:r>
              <a:rPr sz="900" spc="-5" dirty="0">
                <a:solidFill>
                  <a:srgbClr val="FFFFFF"/>
                </a:solidFill>
                <a:latin typeface="Times New Roman"/>
                <a:cs typeface="Times New Roman"/>
              </a:rPr>
              <a:t>PP  SS</a:t>
            </a:r>
            <a:endParaRPr sz="900">
              <a:latin typeface="Times New Roman"/>
              <a:cs typeface="Times New Roman"/>
            </a:endParaRPr>
          </a:p>
        </p:txBody>
      </p:sp>
      <p:sp>
        <p:nvSpPr>
          <p:cNvPr id="34" name="object 34"/>
          <p:cNvSpPr txBox="1"/>
          <p:nvPr/>
        </p:nvSpPr>
        <p:spPr>
          <a:xfrm>
            <a:off x="4775200" y="6070600"/>
            <a:ext cx="723900" cy="177800"/>
          </a:xfrm>
          <a:prstGeom prst="rect">
            <a:avLst/>
          </a:prstGeom>
          <a:solidFill>
            <a:srgbClr val="264457"/>
          </a:solidFill>
        </p:spPr>
        <p:txBody>
          <a:bodyPr vert="horz" wrap="square" lIns="0" tIns="0" rIns="0" bIns="0" rtlCol="0">
            <a:spAutoFit/>
          </a:bodyPr>
          <a:lstStyle/>
          <a:p>
            <a:pPr marL="234315">
              <a:lnSpc>
                <a:spcPts val="1315"/>
              </a:lnSpc>
            </a:pPr>
            <a:r>
              <a:rPr sz="1100" spc="-25" dirty="0">
                <a:solidFill>
                  <a:srgbClr val="FFFFFF"/>
                </a:solidFill>
                <a:latin typeface="Times New Roman"/>
                <a:cs typeface="Times New Roman"/>
              </a:rPr>
              <a:t>want</a:t>
            </a:r>
            <a:endParaRPr sz="1100">
              <a:latin typeface="Times New Roman"/>
              <a:cs typeface="Times New Roman"/>
            </a:endParaRPr>
          </a:p>
        </p:txBody>
      </p:sp>
      <p:sp>
        <p:nvSpPr>
          <p:cNvPr id="35" name="object 35"/>
          <p:cNvSpPr txBox="1"/>
          <p:nvPr/>
        </p:nvSpPr>
        <p:spPr>
          <a:xfrm>
            <a:off x="2955494" y="6055137"/>
            <a:ext cx="180975" cy="334645"/>
          </a:xfrm>
          <a:prstGeom prst="rect">
            <a:avLst/>
          </a:prstGeom>
        </p:spPr>
        <p:txBody>
          <a:bodyPr vert="horz" wrap="square" lIns="0" tIns="38735" rIns="0" bIns="0" rtlCol="0">
            <a:spAutoFit/>
          </a:bodyPr>
          <a:lstStyle/>
          <a:p>
            <a:pPr marL="89535">
              <a:lnSpc>
                <a:spcPct val="100000"/>
              </a:lnSpc>
              <a:spcBef>
                <a:spcPts val="305"/>
              </a:spcBef>
            </a:pPr>
            <a:r>
              <a:rPr sz="900" dirty="0">
                <a:solidFill>
                  <a:srgbClr val="FFFFFF"/>
                </a:solidFill>
                <a:latin typeface="Times New Roman"/>
                <a:cs typeface="Times New Roman"/>
              </a:rPr>
              <a:t>i</a:t>
            </a:r>
            <a:endParaRPr sz="900">
              <a:latin typeface="Times New Roman"/>
              <a:cs typeface="Times New Roman"/>
            </a:endParaRPr>
          </a:p>
          <a:p>
            <a:pPr marL="38100">
              <a:lnSpc>
                <a:spcPct val="100000"/>
              </a:lnSpc>
              <a:spcBef>
                <a:spcPts val="190"/>
              </a:spcBef>
            </a:pPr>
            <a:r>
              <a:rPr sz="800" spc="-5" dirty="0">
                <a:solidFill>
                  <a:srgbClr val="595959"/>
                </a:solidFill>
                <a:latin typeface="Times New Roman"/>
                <a:cs typeface="Times New Roman"/>
              </a:rPr>
              <a:t>O</a:t>
            </a:r>
            <a:r>
              <a:rPr sz="750" spc="-7" baseline="-11111" dirty="0">
                <a:solidFill>
                  <a:srgbClr val="595959"/>
                </a:solidFill>
                <a:latin typeface="Times New Roman"/>
                <a:cs typeface="Times New Roman"/>
              </a:rPr>
              <a:t>1</a:t>
            </a:r>
            <a:endParaRPr sz="750" baseline="-11111">
              <a:latin typeface="Times New Roman"/>
              <a:cs typeface="Times New Roman"/>
            </a:endParaRPr>
          </a:p>
        </p:txBody>
      </p:sp>
      <p:sp>
        <p:nvSpPr>
          <p:cNvPr id="36" name="object 36"/>
          <p:cNvSpPr txBox="1"/>
          <p:nvPr/>
        </p:nvSpPr>
        <p:spPr>
          <a:xfrm>
            <a:off x="826591" y="5219578"/>
            <a:ext cx="541655" cy="475615"/>
          </a:xfrm>
          <a:prstGeom prst="rect">
            <a:avLst/>
          </a:prstGeom>
        </p:spPr>
        <p:txBody>
          <a:bodyPr vert="horz" wrap="square" lIns="0" tIns="25400" rIns="0" bIns="0" rtlCol="0">
            <a:spAutoFit/>
          </a:bodyPr>
          <a:lstStyle/>
          <a:p>
            <a:pPr marL="230504" marR="175260" algn="ctr">
              <a:lnSpc>
                <a:spcPts val="1000"/>
              </a:lnSpc>
              <a:spcBef>
                <a:spcPts val="200"/>
              </a:spcBef>
            </a:pPr>
            <a:r>
              <a:rPr sz="900" spc="-5" dirty="0">
                <a:solidFill>
                  <a:srgbClr val="595959"/>
                </a:solidFill>
                <a:latin typeface="Times New Roman"/>
                <a:cs typeface="Times New Roman"/>
              </a:rPr>
              <a:t>PP  SS</a:t>
            </a:r>
            <a:endParaRPr sz="900">
              <a:latin typeface="Times New Roman"/>
              <a:cs typeface="Times New Roman"/>
            </a:endParaRPr>
          </a:p>
          <a:p>
            <a:pPr algn="ctr">
              <a:lnSpc>
                <a:spcPct val="100000"/>
              </a:lnSpc>
              <a:spcBef>
                <a:spcPts val="365"/>
              </a:spcBef>
            </a:pPr>
            <a:r>
              <a:rPr sz="900" b="1" dirty="0">
                <a:solidFill>
                  <a:srgbClr val="595959"/>
                </a:solidFill>
                <a:latin typeface="Times New Roman"/>
                <a:cs typeface="Times New Roman"/>
              </a:rPr>
              <a:t>v</a:t>
            </a:r>
            <a:r>
              <a:rPr sz="900" b="1" baseline="-9259" dirty="0">
                <a:solidFill>
                  <a:srgbClr val="595959"/>
                </a:solidFill>
                <a:latin typeface="Times New Roman"/>
                <a:cs typeface="Times New Roman"/>
              </a:rPr>
              <a:t>0</a:t>
            </a:r>
            <a:r>
              <a:rPr sz="900" b="1" dirty="0">
                <a:solidFill>
                  <a:srgbClr val="595959"/>
                </a:solidFill>
                <a:latin typeface="Times New Roman"/>
                <a:cs typeface="Times New Roman"/>
              </a:rPr>
              <a:t>(0)=</a:t>
            </a:r>
            <a:r>
              <a:rPr sz="900" b="1" spc="-35" dirty="0">
                <a:solidFill>
                  <a:srgbClr val="595959"/>
                </a:solidFill>
                <a:latin typeface="Times New Roman"/>
                <a:cs typeface="Times New Roman"/>
              </a:rPr>
              <a:t> </a:t>
            </a:r>
            <a:r>
              <a:rPr sz="900" dirty="0">
                <a:solidFill>
                  <a:srgbClr val="595959"/>
                </a:solidFill>
                <a:latin typeface="Times New Roman"/>
                <a:cs typeface="Times New Roman"/>
              </a:rPr>
              <a:t>1.0</a:t>
            </a:r>
            <a:endParaRPr sz="900">
              <a:latin typeface="Times New Roman"/>
              <a:cs typeface="Times New Roman"/>
            </a:endParaRPr>
          </a:p>
        </p:txBody>
      </p:sp>
      <p:sp>
        <p:nvSpPr>
          <p:cNvPr id="37" name="object 37"/>
          <p:cNvSpPr/>
          <p:nvPr/>
        </p:nvSpPr>
        <p:spPr>
          <a:xfrm>
            <a:off x="2927350" y="3117850"/>
            <a:ext cx="279400" cy="292100"/>
          </a:xfrm>
          <a:custGeom>
            <a:avLst/>
            <a:gdLst/>
            <a:ahLst/>
            <a:cxnLst/>
            <a:rect l="l" t="t" r="r" b="b"/>
            <a:pathLst>
              <a:path w="279400" h="292100">
                <a:moveTo>
                  <a:pt x="0" y="146050"/>
                </a:moveTo>
                <a:lnTo>
                  <a:pt x="7121" y="99886"/>
                </a:lnTo>
                <a:lnTo>
                  <a:pt x="26953" y="59794"/>
                </a:lnTo>
                <a:lnTo>
                  <a:pt x="57194" y="28179"/>
                </a:lnTo>
                <a:lnTo>
                  <a:pt x="95543" y="7445"/>
                </a:lnTo>
                <a:lnTo>
                  <a:pt x="139700" y="0"/>
                </a:lnTo>
                <a:lnTo>
                  <a:pt x="183856" y="7445"/>
                </a:lnTo>
                <a:lnTo>
                  <a:pt x="222205" y="28179"/>
                </a:lnTo>
                <a:lnTo>
                  <a:pt x="252446" y="59794"/>
                </a:lnTo>
                <a:lnTo>
                  <a:pt x="272278" y="99886"/>
                </a:lnTo>
                <a:lnTo>
                  <a:pt x="279400" y="146050"/>
                </a:lnTo>
                <a:lnTo>
                  <a:pt x="272278" y="192213"/>
                </a:lnTo>
                <a:lnTo>
                  <a:pt x="252446" y="232305"/>
                </a:lnTo>
                <a:lnTo>
                  <a:pt x="222205" y="263920"/>
                </a:lnTo>
                <a:lnTo>
                  <a:pt x="183856" y="284654"/>
                </a:lnTo>
                <a:lnTo>
                  <a:pt x="139700" y="292100"/>
                </a:lnTo>
                <a:lnTo>
                  <a:pt x="95543" y="284654"/>
                </a:lnTo>
                <a:lnTo>
                  <a:pt x="57194" y="263920"/>
                </a:lnTo>
                <a:lnTo>
                  <a:pt x="26953" y="232305"/>
                </a:lnTo>
                <a:lnTo>
                  <a:pt x="7121" y="192213"/>
                </a:lnTo>
                <a:lnTo>
                  <a:pt x="0" y="146050"/>
                </a:lnTo>
                <a:close/>
              </a:path>
            </a:pathLst>
          </a:custGeom>
          <a:ln w="12700">
            <a:solidFill>
              <a:srgbClr val="000000"/>
            </a:solidFill>
          </a:ln>
        </p:spPr>
        <p:txBody>
          <a:bodyPr wrap="square" lIns="0" tIns="0" rIns="0" bIns="0" rtlCol="0"/>
          <a:lstStyle/>
          <a:p>
            <a:endParaRPr/>
          </a:p>
        </p:txBody>
      </p:sp>
      <p:sp>
        <p:nvSpPr>
          <p:cNvPr id="38" name="object 38"/>
          <p:cNvSpPr txBox="1"/>
          <p:nvPr/>
        </p:nvSpPr>
        <p:spPr>
          <a:xfrm>
            <a:off x="2965479" y="3170040"/>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end</a:t>
            </a:r>
            <a:endParaRPr sz="900">
              <a:latin typeface="Times New Roman"/>
              <a:cs typeface="Times New Roman"/>
            </a:endParaRPr>
          </a:p>
        </p:txBody>
      </p:sp>
      <p:sp>
        <p:nvSpPr>
          <p:cNvPr id="39" name="object 39"/>
          <p:cNvSpPr txBox="1"/>
          <p:nvPr/>
        </p:nvSpPr>
        <p:spPr>
          <a:xfrm>
            <a:off x="2644034" y="3428396"/>
            <a:ext cx="846455" cy="147320"/>
          </a:xfrm>
          <a:prstGeom prst="rect">
            <a:avLst/>
          </a:prstGeom>
        </p:spPr>
        <p:txBody>
          <a:bodyPr vert="horz" wrap="square" lIns="0" tIns="12700" rIns="0" bIns="0" rtlCol="0">
            <a:spAutoFit/>
          </a:bodyPr>
          <a:lstStyle/>
          <a:p>
            <a:pPr marL="38100">
              <a:lnSpc>
                <a:spcPct val="100000"/>
              </a:lnSpc>
              <a:spcBef>
                <a:spcPts val="100"/>
              </a:spcBef>
            </a:pPr>
            <a:r>
              <a:rPr sz="800" b="1" dirty="0">
                <a:solidFill>
                  <a:srgbClr val="595959"/>
                </a:solidFill>
                <a:latin typeface="Times New Roman"/>
                <a:cs typeface="Times New Roman"/>
              </a:rPr>
              <a:t>v</a:t>
            </a:r>
            <a:r>
              <a:rPr sz="750" b="1" baseline="-11111" dirty="0">
                <a:solidFill>
                  <a:srgbClr val="595959"/>
                </a:solidFill>
                <a:latin typeface="Times New Roman"/>
                <a:cs typeface="Times New Roman"/>
              </a:rPr>
              <a:t>1</a:t>
            </a:r>
            <a:r>
              <a:rPr sz="800" b="1" dirty="0">
                <a:solidFill>
                  <a:srgbClr val="595959"/>
                </a:solidFill>
                <a:latin typeface="Times New Roman"/>
                <a:cs typeface="Times New Roman"/>
              </a:rPr>
              <a:t>(4)=</a:t>
            </a:r>
            <a:r>
              <a:rPr sz="800" b="1" spc="-30" dirty="0">
                <a:solidFill>
                  <a:srgbClr val="595959"/>
                </a:solidFill>
                <a:latin typeface="Times New Roman"/>
                <a:cs typeface="Times New Roman"/>
              </a:rPr>
              <a:t> </a:t>
            </a:r>
            <a:r>
              <a:rPr sz="800" dirty="0">
                <a:solidFill>
                  <a:srgbClr val="595959"/>
                </a:solidFill>
                <a:latin typeface="Times New Roman"/>
                <a:cs typeface="Times New Roman"/>
              </a:rPr>
              <a:t>.041</a:t>
            </a:r>
            <a:r>
              <a:rPr sz="800" spc="-15" dirty="0">
                <a:solidFill>
                  <a:srgbClr val="595959"/>
                </a:solidFill>
                <a:latin typeface="Times New Roman"/>
                <a:cs typeface="Times New Roman"/>
              </a:rPr>
              <a:t> </a:t>
            </a:r>
            <a:r>
              <a:rPr sz="800" dirty="0">
                <a:solidFill>
                  <a:srgbClr val="595959"/>
                </a:solidFill>
                <a:latin typeface="Times New Roman"/>
                <a:cs typeface="Times New Roman"/>
              </a:rPr>
              <a:t>X</a:t>
            </a:r>
            <a:r>
              <a:rPr sz="800" spc="-25" dirty="0">
                <a:solidFill>
                  <a:srgbClr val="595959"/>
                </a:solidFill>
                <a:latin typeface="Times New Roman"/>
                <a:cs typeface="Times New Roman"/>
              </a:rPr>
              <a:t> </a:t>
            </a:r>
            <a:r>
              <a:rPr sz="800" dirty="0">
                <a:solidFill>
                  <a:srgbClr val="595959"/>
                </a:solidFill>
                <a:latin typeface="Times New Roman"/>
                <a:cs typeface="Times New Roman"/>
              </a:rPr>
              <a:t>0</a:t>
            </a:r>
            <a:r>
              <a:rPr sz="800" spc="-15" dirty="0">
                <a:solidFill>
                  <a:srgbClr val="595959"/>
                </a:solidFill>
                <a:latin typeface="Times New Roman"/>
                <a:cs typeface="Times New Roman"/>
              </a:rPr>
              <a:t> </a:t>
            </a:r>
            <a:r>
              <a:rPr sz="800" spc="-5" dirty="0">
                <a:solidFill>
                  <a:srgbClr val="595959"/>
                </a:solidFill>
                <a:latin typeface="Times New Roman"/>
                <a:cs typeface="Times New Roman"/>
              </a:rPr>
              <a:t>=0</a:t>
            </a:r>
            <a:endParaRPr sz="800">
              <a:latin typeface="Times New Roman"/>
              <a:cs typeface="Times New Roman"/>
            </a:endParaRPr>
          </a:p>
        </p:txBody>
      </p:sp>
      <p:sp>
        <p:nvSpPr>
          <p:cNvPr id="40" name="object 40"/>
          <p:cNvSpPr txBox="1"/>
          <p:nvPr/>
        </p:nvSpPr>
        <p:spPr>
          <a:xfrm>
            <a:off x="2579913" y="3960785"/>
            <a:ext cx="897255" cy="147320"/>
          </a:xfrm>
          <a:prstGeom prst="rect">
            <a:avLst/>
          </a:prstGeom>
        </p:spPr>
        <p:txBody>
          <a:bodyPr vert="horz" wrap="square" lIns="0" tIns="12700" rIns="0" bIns="0" rtlCol="0">
            <a:spAutoFit/>
          </a:bodyPr>
          <a:lstStyle/>
          <a:p>
            <a:pPr marL="38100">
              <a:lnSpc>
                <a:spcPct val="100000"/>
              </a:lnSpc>
              <a:spcBef>
                <a:spcPts val="100"/>
              </a:spcBef>
            </a:pPr>
            <a:r>
              <a:rPr sz="800" b="1" dirty="0">
                <a:solidFill>
                  <a:srgbClr val="595959"/>
                </a:solidFill>
                <a:latin typeface="Times New Roman"/>
                <a:cs typeface="Times New Roman"/>
              </a:rPr>
              <a:t>v</a:t>
            </a:r>
            <a:r>
              <a:rPr sz="750" b="1" baseline="-11111" dirty="0">
                <a:solidFill>
                  <a:srgbClr val="595959"/>
                </a:solidFill>
                <a:latin typeface="Times New Roman"/>
                <a:cs typeface="Times New Roman"/>
              </a:rPr>
              <a:t>1</a:t>
            </a:r>
            <a:r>
              <a:rPr sz="800" b="1" dirty="0">
                <a:solidFill>
                  <a:srgbClr val="595959"/>
                </a:solidFill>
                <a:latin typeface="Times New Roman"/>
                <a:cs typeface="Times New Roman"/>
              </a:rPr>
              <a:t>(3)=</a:t>
            </a:r>
            <a:r>
              <a:rPr sz="800" b="1" spc="-30" dirty="0">
                <a:solidFill>
                  <a:srgbClr val="595959"/>
                </a:solidFill>
                <a:latin typeface="Times New Roman"/>
                <a:cs typeface="Times New Roman"/>
              </a:rPr>
              <a:t> </a:t>
            </a:r>
            <a:r>
              <a:rPr sz="800" dirty="0">
                <a:solidFill>
                  <a:srgbClr val="595959"/>
                </a:solidFill>
                <a:latin typeface="Times New Roman"/>
                <a:cs typeface="Times New Roman"/>
              </a:rPr>
              <a:t>.0043</a:t>
            </a:r>
            <a:r>
              <a:rPr sz="800" spc="-15" dirty="0">
                <a:solidFill>
                  <a:srgbClr val="595959"/>
                </a:solidFill>
                <a:latin typeface="Times New Roman"/>
                <a:cs typeface="Times New Roman"/>
              </a:rPr>
              <a:t> </a:t>
            </a:r>
            <a:r>
              <a:rPr sz="800" dirty="0">
                <a:solidFill>
                  <a:srgbClr val="595959"/>
                </a:solidFill>
                <a:latin typeface="Times New Roman"/>
                <a:cs typeface="Times New Roman"/>
              </a:rPr>
              <a:t>X</a:t>
            </a:r>
            <a:r>
              <a:rPr sz="800" spc="-25" dirty="0">
                <a:solidFill>
                  <a:srgbClr val="595959"/>
                </a:solidFill>
                <a:latin typeface="Times New Roman"/>
                <a:cs typeface="Times New Roman"/>
              </a:rPr>
              <a:t> </a:t>
            </a:r>
            <a:r>
              <a:rPr sz="800" dirty="0">
                <a:solidFill>
                  <a:srgbClr val="595959"/>
                </a:solidFill>
                <a:latin typeface="Times New Roman"/>
                <a:cs typeface="Times New Roman"/>
              </a:rPr>
              <a:t>0</a:t>
            </a:r>
            <a:r>
              <a:rPr sz="800" spc="-15" dirty="0">
                <a:solidFill>
                  <a:srgbClr val="595959"/>
                </a:solidFill>
                <a:latin typeface="Times New Roman"/>
                <a:cs typeface="Times New Roman"/>
              </a:rPr>
              <a:t> </a:t>
            </a:r>
            <a:r>
              <a:rPr sz="800" spc="-5" dirty="0">
                <a:solidFill>
                  <a:srgbClr val="595959"/>
                </a:solidFill>
                <a:latin typeface="Times New Roman"/>
                <a:cs typeface="Times New Roman"/>
              </a:rPr>
              <a:t>=0</a:t>
            </a:r>
            <a:endParaRPr sz="800">
              <a:latin typeface="Times New Roman"/>
              <a:cs typeface="Times New Roman"/>
            </a:endParaRPr>
          </a:p>
        </p:txBody>
      </p:sp>
      <p:sp>
        <p:nvSpPr>
          <p:cNvPr id="41" name="object 41"/>
          <p:cNvSpPr txBox="1"/>
          <p:nvPr/>
        </p:nvSpPr>
        <p:spPr>
          <a:xfrm>
            <a:off x="2611974" y="4479729"/>
            <a:ext cx="846455" cy="147320"/>
          </a:xfrm>
          <a:prstGeom prst="rect">
            <a:avLst/>
          </a:prstGeom>
        </p:spPr>
        <p:txBody>
          <a:bodyPr vert="horz" wrap="square" lIns="0" tIns="12700" rIns="0" bIns="0" rtlCol="0">
            <a:spAutoFit/>
          </a:bodyPr>
          <a:lstStyle/>
          <a:p>
            <a:pPr marL="38100">
              <a:lnSpc>
                <a:spcPct val="100000"/>
              </a:lnSpc>
              <a:spcBef>
                <a:spcPts val="100"/>
              </a:spcBef>
            </a:pPr>
            <a:r>
              <a:rPr sz="800" b="1" dirty="0">
                <a:solidFill>
                  <a:srgbClr val="595959"/>
                </a:solidFill>
                <a:latin typeface="Times New Roman"/>
                <a:cs typeface="Times New Roman"/>
              </a:rPr>
              <a:t>v</a:t>
            </a:r>
            <a:r>
              <a:rPr sz="750" b="1" baseline="-11111" dirty="0">
                <a:solidFill>
                  <a:srgbClr val="595959"/>
                </a:solidFill>
                <a:latin typeface="Times New Roman"/>
                <a:cs typeface="Times New Roman"/>
              </a:rPr>
              <a:t>1</a:t>
            </a:r>
            <a:r>
              <a:rPr sz="800" b="1" dirty="0">
                <a:solidFill>
                  <a:srgbClr val="595959"/>
                </a:solidFill>
                <a:latin typeface="Times New Roman"/>
                <a:cs typeface="Times New Roman"/>
              </a:rPr>
              <a:t>(2)</a:t>
            </a:r>
            <a:r>
              <a:rPr sz="800" dirty="0">
                <a:solidFill>
                  <a:srgbClr val="595959"/>
                </a:solidFill>
                <a:latin typeface="Times New Roman"/>
                <a:cs typeface="Times New Roman"/>
              </a:rPr>
              <a:t>=</a:t>
            </a:r>
            <a:r>
              <a:rPr sz="800" spc="-25" dirty="0">
                <a:solidFill>
                  <a:srgbClr val="595959"/>
                </a:solidFill>
                <a:latin typeface="Times New Roman"/>
                <a:cs typeface="Times New Roman"/>
              </a:rPr>
              <a:t> </a:t>
            </a:r>
            <a:r>
              <a:rPr sz="800" dirty="0">
                <a:solidFill>
                  <a:srgbClr val="595959"/>
                </a:solidFill>
                <a:latin typeface="Times New Roman"/>
                <a:cs typeface="Times New Roman"/>
              </a:rPr>
              <a:t>.019</a:t>
            </a:r>
            <a:r>
              <a:rPr sz="800" spc="-20" dirty="0">
                <a:solidFill>
                  <a:srgbClr val="595959"/>
                </a:solidFill>
                <a:latin typeface="Times New Roman"/>
                <a:cs typeface="Times New Roman"/>
              </a:rPr>
              <a:t> </a:t>
            </a:r>
            <a:r>
              <a:rPr sz="800" dirty="0">
                <a:solidFill>
                  <a:srgbClr val="595959"/>
                </a:solidFill>
                <a:latin typeface="Times New Roman"/>
                <a:cs typeface="Times New Roman"/>
              </a:rPr>
              <a:t>X</a:t>
            </a:r>
            <a:r>
              <a:rPr sz="800" spc="-20" dirty="0">
                <a:solidFill>
                  <a:srgbClr val="595959"/>
                </a:solidFill>
                <a:latin typeface="Times New Roman"/>
                <a:cs typeface="Times New Roman"/>
              </a:rPr>
              <a:t> </a:t>
            </a:r>
            <a:r>
              <a:rPr sz="800" dirty="0">
                <a:solidFill>
                  <a:srgbClr val="595959"/>
                </a:solidFill>
                <a:latin typeface="Times New Roman"/>
                <a:cs typeface="Times New Roman"/>
              </a:rPr>
              <a:t>0=</a:t>
            </a:r>
            <a:r>
              <a:rPr sz="800" spc="-25" dirty="0">
                <a:solidFill>
                  <a:srgbClr val="595959"/>
                </a:solidFill>
                <a:latin typeface="Times New Roman"/>
                <a:cs typeface="Times New Roman"/>
              </a:rPr>
              <a:t> </a:t>
            </a:r>
            <a:r>
              <a:rPr sz="800" dirty="0">
                <a:solidFill>
                  <a:srgbClr val="595959"/>
                </a:solidFill>
                <a:latin typeface="Times New Roman"/>
                <a:cs typeface="Times New Roman"/>
              </a:rPr>
              <a:t>0</a:t>
            </a:r>
            <a:endParaRPr sz="800">
              <a:latin typeface="Times New Roman"/>
              <a:cs typeface="Times New Roman"/>
            </a:endParaRPr>
          </a:p>
        </p:txBody>
      </p:sp>
      <p:sp>
        <p:nvSpPr>
          <p:cNvPr id="42" name="object 42"/>
          <p:cNvSpPr txBox="1"/>
          <p:nvPr/>
        </p:nvSpPr>
        <p:spPr>
          <a:xfrm>
            <a:off x="2467702" y="5005395"/>
            <a:ext cx="1024255" cy="147320"/>
          </a:xfrm>
          <a:prstGeom prst="rect">
            <a:avLst/>
          </a:prstGeom>
        </p:spPr>
        <p:txBody>
          <a:bodyPr vert="horz" wrap="square" lIns="0" tIns="12700" rIns="0" bIns="0" rtlCol="0">
            <a:spAutoFit/>
          </a:bodyPr>
          <a:lstStyle/>
          <a:p>
            <a:pPr marL="38100">
              <a:lnSpc>
                <a:spcPct val="100000"/>
              </a:lnSpc>
              <a:spcBef>
                <a:spcPts val="100"/>
              </a:spcBef>
            </a:pPr>
            <a:r>
              <a:rPr sz="800" b="1" dirty="0">
                <a:solidFill>
                  <a:srgbClr val="595959"/>
                </a:solidFill>
                <a:latin typeface="Times New Roman"/>
                <a:cs typeface="Times New Roman"/>
              </a:rPr>
              <a:t>v</a:t>
            </a:r>
            <a:r>
              <a:rPr sz="750" b="1" baseline="-11111" dirty="0">
                <a:solidFill>
                  <a:srgbClr val="595959"/>
                </a:solidFill>
                <a:latin typeface="Times New Roman"/>
                <a:cs typeface="Times New Roman"/>
              </a:rPr>
              <a:t>1</a:t>
            </a:r>
            <a:r>
              <a:rPr sz="800" b="1" dirty="0">
                <a:solidFill>
                  <a:srgbClr val="595959"/>
                </a:solidFill>
                <a:latin typeface="Times New Roman"/>
                <a:cs typeface="Times New Roman"/>
              </a:rPr>
              <a:t>(1)=</a:t>
            </a:r>
            <a:r>
              <a:rPr sz="800" b="1" spc="-25" dirty="0">
                <a:solidFill>
                  <a:srgbClr val="595959"/>
                </a:solidFill>
                <a:latin typeface="Times New Roman"/>
                <a:cs typeface="Times New Roman"/>
              </a:rPr>
              <a:t> </a:t>
            </a:r>
            <a:r>
              <a:rPr sz="800" dirty="0">
                <a:solidFill>
                  <a:srgbClr val="595959"/>
                </a:solidFill>
                <a:latin typeface="Times New Roman"/>
                <a:cs typeface="Times New Roman"/>
              </a:rPr>
              <a:t>.067</a:t>
            </a:r>
            <a:r>
              <a:rPr sz="800" spc="-15" dirty="0">
                <a:solidFill>
                  <a:srgbClr val="595959"/>
                </a:solidFill>
                <a:latin typeface="Times New Roman"/>
                <a:cs typeface="Times New Roman"/>
              </a:rPr>
              <a:t> </a:t>
            </a:r>
            <a:r>
              <a:rPr sz="800" dirty="0">
                <a:solidFill>
                  <a:srgbClr val="595959"/>
                </a:solidFill>
                <a:latin typeface="Times New Roman"/>
                <a:cs typeface="Times New Roman"/>
              </a:rPr>
              <a:t>X</a:t>
            </a:r>
            <a:r>
              <a:rPr sz="800" spc="-20" dirty="0">
                <a:solidFill>
                  <a:srgbClr val="595959"/>
                </a:solidFill>
                <a:latin typeface="Times New Roman"/>
                <a:cs typeface="Times New Roman"/>
              </a:rPr>
              <a:t> </a:t>
            </a:r>
            <a:r>
              <a:rPr sz="800" spc="-5" dirty="0">
                <a:solidFill>
                  <a:srgbClr val="595959"/>
                </a:solidFill>
                <a:latin typeface="Times New Roman"/>
                <a:cs typeface="Times New Roman"/>
              </a:rPr>
              <a:t>.37=.025</a:t>
            </a:r>
            <a:endParaRPr sz="800">
              <a:latin typeface="Times New Roman"/>
              <a:cs typeface="Times New Roman"/>
            </a:endParaRPr>
          </a:p>
        </p:txBody>
      </p:sp>
      <p:sp>
        <p:nvSpPr>
          <p:cNvPr id="43" name="object 43"/>
          <p:cNvSpPr txBox="1"/>
          <p:nvPr/>
        </p:nvSpPr>
        <p:spPr>
          <a:xfrm>
            <a:off x="5028401" y="5785732"/>
            <a:ext cx="22225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595959"/>
                </a:solidFill>
                <a:latin typeface="Times New Roman"/>
                <a:cs typeface="Times New Roman"/>
              </a:rPr>
              <a:t>st</a:t>
            </a:r>
            <a:r>
              <a:rPr sz="900" dirty="0">
                <a:solidFill>
                  <a:srgbClr val="595959"/>
                </a:solidFill>
                <a:latin typeface="Times New Roman"/>
                <a:cs typeface="Times New Roman"/>
              </a:rPr>
              <a:t>a</a:t>
            </a:r>
            <a:r>
              <a:rPr sz="900" spc="-5" dirty="0">
                <a:solidFill>
                  <a:srgbClr val="595959"/>
                </a:solidFill>
                <a:latin typeface="Times New Roman"/>
                <a:cs typeface="Times New Roman"/>
              </a:rPr>
              <a:t>rt</a:t>
            </a:r>
            <a:endParaRPr sz="900">
              <a:latin typeface="Times New Roman"/>
              <a:cs typeface="Times New Roman"/>
            </a:endParaRPr>
          </a:p>
        </p:txBody>
      </p:sp>
      <p:sp>
        <p:nvSpPr>
          <p:cNvPr id="44" name="object 44"/>
          <p:cNvSpPr txBox="1"/>
          <p:nvPr/>
        </p:nvSpPr>
        <p:spPr>
          <a:xfrm>
            <a:off x="5044276" y="3688982"/>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Times New Roman"/>
                <a:cs typeface="Times New Roman"/>
              </a:rPr>
              <a:t>NN</a:t>
            </a:r>
            <a:endParaRPr sz="900">
              <a:latin typeface="Times New Roman"/>
              <a:cs typeface="Times New Roman"/>
            </a:endParaRPr>
          </a:p>
        </p:txBody>
      </p:sp>
      <p:sp>
        <p:nvSpPr>
          <p:cNvPr id="45" name="object 45"/>
          <p:cNvSpPr txBox="1"/>
          <p:nvPr/>
        </p:nvSpPr>
        <p:spPr>
          <a:xfrm>
            <a:off x="5063326" y="5243363"/>
            <a:ext cx="153035" cy="289560"/>
          </a:xfrm>
          <a:prstGeom prst="rect">
            <a:avLst/>
          </a:prstGeom>
        </p:spPr>
        <p:txBody>
          <a:bodyPr vert="horz" wrap="square" lIns="0" tIns="25400" rIns="0" bIns="0" rtlCol="0">
            <a:spAutoFit/>
          </a:bodyPr>
          <a:lstStyle/>
          <a:p>
            <a:pPr marL="12700" marR="5080">
              <a:lnSpc>
                <a:spcPts val="1000"/>
              </a:lnSpc>
              <a:spcBef>
                <a:spcPts val="200"/>
              </a:spcBef>
            </a:pPr>
            <a:r>
              <a:rPr sz="900" spc="-5" dirty="0">
                <a:solidFill>
                  <a:srgbClr val="FFFFFF"/>
                </a:solidFill>
                <a:latin typeface="Times New Roman"/>
                <a:cs typeface="Times New Roman"/>
              </a:rPr>
              <a:t>PP  SS</a:t>
            </a:r>
            <a:endParaRPr sz="900">
              <a:latin typeface="Times New Roman"/>
              <a:cs typeface="Times New Roman"/>
            </a:endParaRPr>
          </a:p>
        </p:txBody>
      </p:sp>
      <p:sp>
        <p:nvSpPr>
          <p:cNvPr id="46" name="object 46"/>
          <p:cNvSpPr/>
          <p:nvPr/>
        </p:nvSpPr>
        <p:spPr>
          <a:xfrm>
            <a:off x="4997450" y="31178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47" name="object 47"/>
          <p:cNvSpPr txBox="1"/>
          <p:nvPr/>
        </p:nvSpPr>
        <p:spPr>
          <a:xfrm>
            <a:off x="5044277" y="3170040"/>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end</a:t>
            </a:r>
            <a:endParaRPr sz="900">
              <a:latin typeface="Times New Roman"/>
              <a:cs typeface="Times New Roman"/>
            </a:endParaRPr>
          </a:p>
        </p:txBody>
      </p:sp>
      <p:sp>
        <p:nvSpPr>
          <p:cNvPr id="48" name="object 48"/>
          <p:cNvSpPr txBox="1"/>
          <p:nvPr/>
        </p:nvSpPr>
        <p:spPr>
          <a:xfrm>
            <a:off x="3593870" y="4676371"/>
            <a:ext cx="808990" cy="261620"/>
          </a:xfrm>
          <a:prstGeom prst="rect">
            <a:avLst/>
          </a:prstGeom>
        </p:spPr>
        <p:txBody>
          <a:bodyPr vert="horz" wrap="square" lIns="0" tIns="22860" rIns="0" bIns="0" rtlCol="0">
            <a:spAutoFit/>
          </a:bodyPr>
          <a:lstStyle/>
          <a:p>
            <a:pPr marL="122555" marR="5080" indent="-110489">
              <a:lnSpc>
                <a:spcPts val="900"/>
              </a:lnSpc>
              <a:spcBef>
                <a:spcPts val="180"/>
              </a:spcBef>
            </a:pPr>
            <a:r>
              <a:rPr sz="800" spc="-5" dirty="0">
                <a:solidFill>
                  <a:srgbClr val="595959"/>
                </a:solidFill>
                <a:latin typeface="Times New Roman"/>
                <a:cs typeface="Times New Roman"/>
              </a:rPr>
              <a:t>v1(2)</a:t>
            </a:r>
            <a:r>
              <a:rPr sz="800" spc="-35" dirty="0">
                <a:solidFill>
                  <a:srgbClr val="595959"/>
                </a:solidFill>
                <a:latin typeface="Times New Roman"/>
                <a:cs typeface="Times New Roman"/>
              </a:rPr>
              <a:t> </a:t>
            </a:r>
            <a:r>
              <a:rPr sz="800" dirty="0">
                <a:solidFill>
                  <a:srgbClr val="595959"/>
                </a:solidFill>
                <a:latin typeface="Times New Roman"/>
                <a:cs typeface="Times New Roman"/>
              </a:rPr>
              <a:t>X</a:t>
            </a:r>
            <a:r>
              <a:rPr sz="800" spc="-30" dirty="0">
                <a:solidFill>
                  <a:srgbClr val="595959"/>
                </a:solidFill>
                <a:latin typeface="Times New Roman"/>
                <a:cs typeface="Times New Roman"/>
              </a:rPr>
              <a:t> </a:t>
            </a:r>
            <a:r>
              <a:rPr sz="800" spc="-5" dirty="0">
                <a:solidFill>
                  <a:srgbClr val="595959"/>
                </a:solidFill>
                <a:latin typeface="Times New Roman"/>
                <a:cs typeface="Times New Roman"/>
              </a:rPr>
              <a:t>P(VBIVB) </a:t>
            </a:r>
            <a:r>
              <a:rPr sz="800" spc="-185" dirty="0">
                <a:solidFill>
                  <a:srgbClr val="595959"/>
                </a:solidFill>
                <a:latin typeface="Times New Roman"/>
                <a:cs typeface="Times New Roman"/>
              </a:rPr>
              <a:t> </a:t>
            </a:r>
            <a:r>
              <a:rPr sz="800" dirty="0">
                <a:solidFill>
                  <a:srgbClr val="595959"/>
                </a:solidFill>
                <a:latin typeface="Times New Roman"/>
                <a:cs typeface="Times New Roman"/>
              </a:rPr>
              <a:t>0</a:t>
            </a:r>
            <a:r>
              <a:rPr sz="800" spc="-15" dirty="0">
                <a:solidFill>
                  <a:srgbClr val="595959"/>
                </a:solidFill>
                <a:latin typeface="Times New Roman"/>
                <a:cs typeface="Times New Roman"/>
              </a:rPr>
              <a:t> </a:t>
            </a:r>
            <a:r>
              <a:rPr sz="800" dirty="0">
                <a:solidFill>
                  <a:srgbClr val="595959"/>
                </a:solidFill>
                <a:latin typeface="Times New Roman"/>
                <a:cs typeface="Times New Roman"/>
              </a:rPr>
              <a:t>X</a:t>
            </a:r>
            <a:r>
              <a:rPr sz="800" spc="-15" dirty="0">
                <a:solidFill>
                  <a:srgbClr val="595959"/>
                </a:solidFill>
                <a:latin typeface="Times New Roman"/>
                <a:cs typeface="Times New Roman"/>
              </a:rPr>
              <a:t> </a:t>
            </a:r>
            <a:r>
              <a:rPr sz="800" dirty="0">
                <a:solidFill>
                  <a:srgbClr val="595959"/>
                </a:solidFill>
                <a:latin typeface="Times New Roman"/>
                <a:cs typeface="Times New Roman"/>
              </a:rPr>
              <a:t>.0038</a:t>
            </a:r>
            <a:r>
              <a:rPr sz="800" spc="-15" dirty="0">
                <a:solidFill>
                  <a:srgbClr val="595959"/>
                </a:solidFill>
                <a:latin typeface="Times New Roman"/>
                <a:cs typeface="Times New Roman"/>
              </a:rPr>
              <a:t> </a:t>
            </a:r>
            <a:r>
              <a:rPr sz="800" dirty="0">
                <a:solidFill>
                  <a:srgbClr val="595959"/>
                </a:solidFill>
                <a:latin typeface="Times New Roman"/>
                <a:cs typeface="Times New Roman"/>
              </a:rPr>
              <a:t>=</a:t>
            </a:r>
            <a:r>
              <a:rPr sz="800" spc="-15" dirty="0">
                <a:solidFill>
                  <a:srgbClr val="595959"/>
                </a:solidFill>
                <a:latin typeface="Times New Roman"/>
                <a:cs typeface="Times New Roman"/>
              </a:rPr>
              <a:t> </a:t>
            </a:r>
            <a:r>
              <a:rPr sz="800" dirty="0">
                <a:solidFill>
                  <a:srgbClr val="595959"/>
                </a:solidFill>
                <a:latin typeface="Times New Roman"/>
                <a:cs typeface="Times New Roman"/>
              </a:rPr>
              <a:t>0</a:t>
            </a:r>
            <a:endParaRPr sz="800">
              <a:latin typeface="Times New Roman"/>
              <a:cs typeface="Times New Roman"/>
            </a:endParaRPr>
          </a:p>
        </p:txBody>
      </p:sp>
      <p:sp>
        <p:nvSpPr>
          <p:cNvPr id="49" name="object 49"/>
          <p:cNvSpPr/>
          <p:nvPr/>
        </p:nvSpPr>
        <p:spPr>
          <a:xfrm>
            <a:off x="6286500" y="466090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264457"/>
          </a:solidFill>
        </p:spPr>
        <p:txBody>
          <a:bodyPr wrap="square" lIns="0" tIns="0" rIns="0" bIns="0" rtlCol="0"/>
          <a:lstStyle/>
          <a:p>
            <a:endParaRPr/>
          </a:p>
        </p:txBody>
      </p:sp>
      <p:sp>
        <p:nvSpPr>
          <p:cNvPr id="50" name="object 50"/>
          <p:cNvSpPr/>
          <p:nvPr/>
        </p:nvSpPr>
        <p:spPr>
          <a:xfrm>
            <a:off x="6286500" y="414020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264457"/>
          </a:solidFill>
        </p:spPr>
        <p:txBody>
          <a:bodyPr wrap="square" lIns="0" tIns="0" rIns="0" bIns="0" rtlCol="0"/>
          <a:lstStyle/>
          <a:p>
            <a:endParaRPr/>
          </a:p>
        </p:txBody>
      </p:sp>
      <p:sp>
        <p:nvSpPr>
          <p:cNvPr id="51" name="object 51"/>
          <p:cNvSpPr txBox="1"/>
          <p:nvPr/>
        </p:nvSpPr>
        <p:spPr>
          <a:xfrm>
            <a:off x="5012526" y="4207925"/>
            <a:ext cx="2492375" cy="685165"/>
          </a:xfrm>
          <a:prstGeom prst="rect">
            <a:avLst/>
          </a:prstGeom>
        </p:spPr>
        <p:txBody>
          <a:bodyPr vert="horz" wrap="square" lIns="0" tIns="12700" rIns="0" bIns="0" rtlCol="0">
            <a:spAutoFit/>
          </a:bodyPr>
          <a:lstStyle/>
          <a:p>
            <a:pPr marL="50800">
              <a:lnSpc>
                <a:spcPct val="100000"/>
              </a:lnSpc>
              <a:spcBef>
                <a:spcPts val="100"/>
              </a:spcBef>
              <a:tabLst>
                <a:tab pos="1345565" algn="l"/>
              </a:tabLst>
            </a:pPr>
            <a:r>
              <a:rPr sz="900" dirty="0">
                <a:solidFill>
                  <a:srgbClr val="FFFFFF"/>
                </a:solidFill>
                <a:latin typeface="Times New Roman"/>
                <a:cs typeface="Times New Roman"/>
              </a:rPr>
              <a:t>TO	TO</a:t>
            </a:r>
            <a:endParaRPr sz="900">
              <a:latin typeface="Times New Roman"/>
              <a:cs typeface="Times New Roman"/>
            </a:endParaRPr>
          </a:p>
          <a:p>
            <a:pPr marL="94615">
              <a:lnSpc>
                <a:spcPct val="100000"/>
              </a:lnSpc>
              <a:spcBef>
                <a:spcPts val="815"/>
              </a:spcBef>
            </a:pPr>
            <a:r>
              <a:rPr sz="1100" b="1" spc="-25" dirty="0">
                <a:solidFill>
                  <a:srgbClr val="595959"/>
                </a:solidFill>
                <a:latin typeface="Times New Roman"/>
                <a:cs typeface="Times New Roman"/>
              </a:rPr>
              <a:t>v</a:t>
            </a:r>
            <a:r>
              <a:rPr sz="1050" b="1" baseline="-15873" dirty="0">
                <a:solidFill>
                  <a:srgbClr val="595959"/>
                </a:solidFill>
                <a:latin typeface="Times New Roman"/>
                <a:cs typeface="Times New Roman"/>
              </a:rPr>
              <a:t>2</a:t>
            </a:r>
            <a:r>
              <a:rPr sz="1100" b="1" spc="-20" dirty="0">
                <a:solidFill>
                  <a:srgbClr val="595959"/>
                </a:solidFill>
                <a:latin typeface="Times New Roman"/>
                <a:cs typeface="Times New Roman"/>
              </a:rPr>
              <a:t>(</a:t>
            </a:r>
            <a:r>
              <a:rPr sz="1100" b="1" spc="-30" dirty="0">
                <a:solidFill>
                  <a:srgbClr val="595959"/>
                </a:solidFill>
                <a:latin typeface="Times New Roman"/>
                <a:cs typeface="Times New Roman"/>
              </a:rPr>
              <a:t>2</a:t>
            </a:r>
            <a:r>
              <a:rPr sz="1100" b="1" spc="-20" dirty="0">
                <a:solidFill>
                  <a:srgbClr val="595959"/>
                </a:solidFill>
                <a:latin typeface="Times New Roman"/>
                <a:cs typeface="Times New Roman"/>
              </a:rPr>
              <a:t>)</a:t>
            </a:r>
            <a:r>
              <a:rPr sz="1100" dirty="0">
                <a:solidFill>
                  <a:srgbClr val="595959"/>
                </a:solidFill>
                <a:latin typeface="Times New Roman"/>
                <a:cs typeface="Times New Roman"/>
              </a:rPr>
              <a:t>=</a:t>
            </a:r>
            <a:r>
              <a:rPr sz="1100" spc="-45" dirty="0">
                <a:solidFill>
                  <a:srgbClr val="595959"/>
                </a:solidFill>
                <a:latin typeface="Times New Roman"/>
                <a:cs typeface="Times New Roman"/>
              </a:rPr>
              <a:t> m</a:t>
            </a:r>
            <a:r>
              <a:rPr sz="1100" spc="-30" dirty="0">
                <a:solidFill>
                  <a:srgbClr val="595959"/>
                </a:solidFill>
                <a:latin typeface="Times New Roman"/>
                <a:cs typeface="Times New Roman"/>
              </a:rPr>
              <a:t>ax</a:t>
            </a:r>
            <a:r>
              <a:rPr sz="1100" spc="-20" dirty="0">
                <a:solidFill>
                  <a:srgbClr val="595959"/>
                </a:solidFill>
                <a:latin typeface="Times New Roman"/>
                <a:cs typeface="Times New Roman"/>
              </a:rPr>
              <a:t>(</a:t>
            </a:r>
            <a:r>
              <a:rPr sz="1100" spc="-30" dirty="0">
                <a:solidFill>
                  <a:srgbClr val="595959"/>
                </a:solidFill>
                <a:latin typeface="Times New Roman"/>
                <a:cs typeface="Times New Roman"/>
              </a:rPr>
              <a:t>0</a:t>
            </a:r>
            <a:r>
              <a:rPr sz="1100" spc="-15" dirty="0">
                <a:solidFill>
                  <a:srgbClr val="595959"/>
                </a:solidFill>
                <a:latin typeface="Times New Roman"/>
                <a:cs typeface="Times New Roman"/>
              </a:rPr>
              <a:t>,</a:t>
            </a:r>
            <a:r>
              <a:rPr sz="1100" spc="-30" dirty="0">
                <a:solidFill>
                  <a:srgbClr val="595959"/>
                </a:solidFill>
                <a:latin typeface="Times New Roman"/>
                <a:cs typeface="Times New Roman"/>
              </a:rPr>
              <a:t>0</a:t>
            </a:r>
            <a:r>
              <a:rPr sz="1100" spc="-15" dirty="0">
                <a:solidFill>
                  <a:srgbClr val="595959"/>
                </a:solidFill>
                <a:latin typeface="Times New Roman"/>
                <a:cs typeface="Times New Roman"/>
              </a:rPr>
              <a:t>,</a:t>
            </a:r>
            <a:r>
              <a:rPr sz="1100" spc="-30" dirty="0">
                <a:solidFill>
                  <a:srgbClr val="595959"/>
                </a:solidFill>
                <a:latin typeface="Times New Roman"/>
                <a:cs typeface="Times New Roman"/>
              </a:rPr>
              <a:t>0</a:t>
            </a:r>
            <a:r>
              <a:rPr sz="1100" spc="-15" dirty="0">
                <a:solidFill>
                  <a:srgbClr val="595959"/>
                </a:solidFill>
                <a:latin typeface="Times New Roman"/>
                <a:cs typeface="Times New Roman"/>
              </a:rPr>
              <a:t>,.</a:t>
            </a:r>
            <a:r>
              <a:rPr sz="1100" spc="-30" dirty="0">
                <a:solidFill>
                  <a:srgbClr val="595959"/>
                </a:solidFill>
                <a:latin typeface="Times New Roman"/>
                <a:cs typeface="Times New Roman"/>
              </a:rPr>
              <a:t>0055</a:t>
            </a:r>
            <a:r>
              <a:rPr sz="1100" dirty="0">
                <a:solidFill>
                  <a:srgbClr val="595959"/>
                </a:solidFill>
                <a:latin typeface="Times New Roman"/>
                <a:cs typeface="Times New Roman"/>
              </a:rPr>
              <a:t>)</a:t>
            </a:r>
            <a:r>
              <a:rPr sz="1100" spc="-30" dirty="0">
                <a:solidFill>
                  <a:srgbClr val="595959"/>
                </a:solidFill>
                <a:latin typeface="Times New Roman"/>
                <a:cs typeface="Times New Roman"/>
              </a:rPr>
              <a:t> </a:t>
            </a:r>
            <a:r>
              <a:rPr sz="1100" dirty="0">
                <a:solidFill>
                  <a:srgbClr val="595959"/>
                </a:solidFill>
                <a:latin typeface="Times New Roman"/>
                <a:cs typeface="Times New Roman"/>
              </a:rPr>
              <a:t>X</a:t>
            </a:r>
            <a:r>
              <a:rPr sz="1100" spc="-45" dirty="0">
                <a:solidFill>
                  <a:srgbClr val="595959"/>
                </a:solidFill>
                <a:latin typeface="Times New Roman"/>
                <a:cs typeface="Times New Roman"/>
              </a:rPr>
              <a:t> </a:t>
            </a:r>
            <a:r>
              <a:rPr sz="1100" spc="-15" dirty="0">
                <a:solidFill>
                  <a:srgbClr val="595959"/>
                </a:solidFill>
                <a:latin typeface="Times New Roman"/>
                <a:cs typeface="Times New Roman"/>
              </a:rPr>
              <a:t>.</a:t>
            </a:r>
            <a:r>
              <a:rPr sz="1100" spc="-30" dirty="0">
                <a:solidFill>
                  <a:srgbClr val="595959"/>
                </a:solidFill>
                <a:latin typeface="Times New Roman"/>
                <a:cs typeface="Times New Roman"/>
              </a:rPr>
              <a:t>009</a:t>
            </a:r>
            <a:r>
              <a:rPr sz="1100" dirty="0">
                <a:solidFill>
                  <a:srgbClr val="595959"/>
                </a:solidFill>
                <a:latin typeface="Times New Roman"/>
                <a:cs typeface="Times New Roman"/>
              </a:rPr>
              <a:t>3</a:t>
            </a:r>
            <a:r>
              <a:rPr sz="1100" spc="-40" dirty="0">
                <a:solidFill>
                  <a:srgbClr val="595959"/>
                </a:solidFill>
                <a:latin typeface="Times New Roman"/>
                <a:cs typeface="Times New Roman"/>
              </a:rPr>
              <a:t> </a:t>
            </a:r>
            <a:r>
              <a:rPr sz="1100" dirty="0">
                <a:solidFill>
                  <a:srgbClr val="595959"/>
                </a:solidFill>
                <a:latin typeface="Times New Roman"/>
                <a:cs typeface="Times New Roman"/>
              </a:rPr>
              <a:t>=</a:t>
            </a:r>
            <a:r>
              <a:rPr sz="1100" spc="-45" dirty="0">
                <a:solidFill>
                  <a:srgbClr val="595959"/>
                </a:solidFill>
                <a:latin typeface="Times New Roman"/>
                <a:cs typeface="Times New Roman"/>
              </a:rPr>
              <a:t> </a:t>
            </a:r>
            <a:r>
              <a:rPr sz="1100" spc="-15" dirty="0">
                <a:solidFill>
                  <a:srgbClr val="595959"/>
                </a:solidFill>
                <a:latin typeface="Times New Roman"/>
                <a:cs typeface="Times New Roman"/>
              </a:rPr>
              <a:t>.</a:t>
            </a:r>
            <a:r>
              <a:rPr sz="1100" spc="-30" dirty="0">
                <a:solidFill>
                  <a:srgbClr val="595959"/>
                </a:solidFill>
                <a:latin typeface="Times New Roman"/>
                <a:cs typeface="Times New Roman"/>
              </a:rPr>
              <a:t>00005</a:t>
            </a:r>
            <a:r>
              <a:rPr sz="1100" dirty="0">
                <a:solidFill>
                  <a:srgbClr val="595959"/>
                </a:solidFill>
                <a:latin typeface="Times New Roman"/>
                <a:cs typeface="Times New Roman"/>
              </a:rPr>
              <a:t>1</a:t>
            </a:r>
            <a:endParaRPr sz="1100">
              <a:latin typeface="Times New Roman"/>
              <a:cs typeface="Times New Roman"/>
            </a:endParaRPr>
          </a:p>
          <a:p>
            <a:pPr marL="47625">
              <a:lnSpc>
                <a:spcPct val="100000"/>
              </a:lnSpc>
              <a:spcBef>
                <a:spcPts val="900"/>
              </a:spcBef>
              <a:tabLst>
                <a:tab pos="1342390" algn="l"/>
              </a:tabLst>
            </a:pPr>
            <a:r>
              <a:rPr sz="900" dirty="0">
                <a:solidFill>
                  <a:srgbClr val="FFFFFF"/>
                </a:solidFill>
                <a:latin typeface="Times New Roman"/>
                <a:cs typeface="Times New Roman"/>
              </a:rPr>
              <a:t>VB	</a:t>
            </a:r>
            <a:r>
              <a:rPr sz="1350" baseline="3086" dirty="0">
                <a:solidFill>
                  <a:srgbClr val="FFFFFF"/>
                </a:solidFill>
                <a:latin typeface="Times New Roman"/>
                <a:cs typeface="Times New Roman"/>
              </a:rPr>
              <a:t>VB</a:t>
            </a:r>
            <a:endParaRPr sz="1350" baseline="3086">
              <a:latin typeface="Times New Roman"/>
              <a:cs typeface="Times New Roman"/>
            </a:endParaRPr>
          </a:p>
        </p:txBody>
      </p:sp>
      <p:sp>
        <p:nvSpPr>
          <p:cNvPr id="52" name="object 52"/>
          <p:cNvSpPr/>
          <p:nvPr/>
        </p:nvSpPr>
        <p:spPr>
          <a:xfrm>
            <a:off x="6286500" y="361950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264457"/>
          </a:solidFill>
        </p:spPr>
        <p:txBody>
          <a:bodyPr wrap="square" lIns="0" tIns="0" rIns="0" bIns="0" rtlCol="0"/>
          <a:lstStyle/>
          <a:p>
            <a:endParaRPr/>
          </a:p>
        </p:txBody>
      </p:sp>
      <p:sp>
        <p:nvSpPr>
          <p:cNvPr id="53" name="object 53"/>
          <p:cNvSpPr txBox="1"/>
          <p:nvPr/>
        </p:nvSpPr>
        <p:spPr>
          <a:xfrm>
            <a:off x="6339678" y="3688982"/>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Times New Roman"/>
                <a:cs typeface="Times New Roman"/>
              </a:rPr>
              <a:t>NN</a:t>
            </a:r>
            <a:endParaRPr sz="900">
              <a:latin typeface="Times New Roman"/>
              <a:cs typeface="Times New Roman"/>
            </a:endParaRPr>
          </a:p>
        </p:txBody>
      </p:sp>
      <p:sp>
        <p:nvSpPr>
          <p:cNvPr id="54" name="object 54"/>
          <p:cNvSpPr/>
          <p:nvPr/>
        </p:nvSpPr>
        <p:spPr>
          <a:xfrm>
            <a:off x="6292850" y="57213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55" name="object 55"/>
          <p:cNvSpPr txBox="1"/>
          <p:nvPr/>
        </p:nvSpPr>
        <p:spPr>
          <a:xfrm>
            <a:off x="6323803" y="5785732"/>
            <a:ext cx="22225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595959"/>
                </a:solidFill>
                <a:latin typeface="Times New Roman"/>
                <a:cs typeface="Times New Roman"/>
              </a:rPr>
              <a:t>st</a:t>
            </a:r>
            <a:r>
              <a:rPr sz="900" dirty="0">
                <a:solidFill>
                  <a:srgbClr val="595959"/>
                </a:solidFill>
                <a:latin typeface="Times New Roman"/>
                <a:cs typeface="Times New Roman"/>
              </a:rPr>
              <a:t>a</a:t>
            </a:r>
            <a:r>
              <a:rPr sz="900" spc="-5" dirty="0">
                <a:solidFill>
                  <a:srgbClr val="595959"/>
                </a:solidFill>
                <a:latin typeface="Times New Roman"/>
                <a:cs typeface="Times New Roman"/>
              </a:rPr>
              <a:t>rt</a:t>
            </a:r>
            <a:endParaRPr sz="900">
              <a:latin typeface="Times New Roman"/>
              <a:cs typeface="Times New Roman"/>
            </a:endParaRPr>
          </a:p>
        </p:txBody>
      </p:sp>
      <p:sp>
        <p:nvSpPr>
          <p:cNvPr id="56" name="object 56"/>
          <p:cNvSpPr/>
          <p:nvPr/>
        </p:nvSpPr>
        <p:spPr>
          <a:xfrm>
            <a:off x="6286500" y="524510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7F7F7F"/>
          </a:solidFill>
        </p:spPr>
        <p:txBody>
          <a:bodyPr wrap="square" lIns="0" tIns="0" rIns="0" bIns="0" rtlCol="0"/>
          <a:lstStyle/>
          <a:p>
            <a:endParaRPr/>
          </a:p>
        </p:txBody>
      </p:sp>
      <p:sp>
        <p:nvSpPr>
          <p:cNvPr id="57" name="object 57"/>
          <p:cNvSpPr txBox="1"/>
          <p:nvPr/>
        </p:nvSpPr>
        <p:spPr>
          <a:xfrm>
            <a:off x="6261100" y="5207000"/>
            <a:ext cx="342900" cy="368300"/>
          </a:xfrm>
          <a:prstGeom prst="rect">
            <a:avLst/>
          </a:prstGeom>
          <a:solidFill>
            <a:srgbClr val="264457"/>
          </a:solidFill>
        </p:spPr>
        <p:txBody>
          <a:bodyPr vert="horz" wrap="square" lIns="0" tIns="53975" rIns="0" bIns="0" rtlCol="0">
            <a:spAutoFit/>
          </a:bodyPr>
          <a:lstStyle/>
          <a:p>
            <a:pPr marL="109855" marR="97790">
              <a:lnSpc>
                <a:spcPts val="1000"/>
              </a:lnSpc>
              <a:spcBef>
                <a:spcPts val="425"/>
              </a:spcBef>
            </a:pPr>
            <a:r>
              <a:rPr sz="900" spc="-5" dirty="0">
                <a:solidFill>
                  <a:srgbClr val="FFFFFF"/>
                </a:solidFill>
                <a:latin typeface="Times New Roman"/>
                <a:cs typeface="Times New Roman"/>
              </a:rPr>
              <a:t>PP  SS</a:t>
            </a:r>
            <a:endParaRPr sz="900">
              <a:latin typeface="Times New Roman"/>
              <a:cs typeface="Times New Roman"/>
            </a:endParaRPr>
          </a:p>
        </p:txBody>
      </p:sp>
      <p:sp>
        <p:nvSpPr>
          <p:cNvPr id="58" name="object 58"/>
          <p:cNvSpPr/>
          <p:nvPr/>
        </p:nvSpPr>
        <p:spPr>
          <a:xfrm>
            <a:off x="6292850" y="31178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59" name="object 59"/>
          <p:cNvSpPr txBox="1"/>
          <p:nvPr/>
        </p:nvSpPr>
        <p:spPr>
          <a:xfrm>
            <a:off x="6339678" y="3156711"/>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end</a:t>
            </a:r>
            <a:endParaRPr sz="900">
              <a:latin typeface="Times New Roman"/>
              <a:cs typeface="Times New Roman"/>
            </a:endParaRPr>
          </a:p>
        </p:txBody>
      </p:sp>
      <p:sp>
        <p:nvSpPr>
          <p:cNvPr id="60" name="object 60"/>
          <p:cNvSpPr/>
          <p:nvPr/>
        </p:nvSpPr>
        <p:spPr>
          <a:xfrm>
            <a:off x="7575550" y="57213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61" name="object 61"/>
          <p:cNvSpPr txBox="1"/>
          <p:nvPr/>
        </p:nvSpPr>
        <p:spPr>
          <a:xfrm>
            <a:off x="7609912" y="5785732"/>
            <a:ext cx="22225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595959"/>
                </a:solidFill>
                <a:latin typeface="Times New Roman"/>
                <a:cs typeface="Times New Roman"/>
              </a:rPr>
              <a:t>st</a:t>
            </a:r>
            <a:r>
              <a:rPr sz="900" dirty="0">
                <a:solidFill>
                  <a:srgbClr val="595959"/>
                </a:solidFill>
                <a:latin typeface="Times New Roman"/>
                <a:cs typeface="Times New Roman"/>
              </a:rPr>
              <a:t>a</a:t>
            </a:r>
            <a:r>
              <a:rPr sz="900" spc="-5" dirty="0">
                <a:solidFill>
                  <a:srgbClr val="595959"/>
                </a:solidFill>
                <a:latin typeface="Times New Roman"/>
                <a:cs typeface="Times New Roman"/>
              </a:rPr>
              <a:t>rt</a:t>
            </a:r>
            <a:endParaRPr sz="900">
              <a:latin typeface="Times New Roman"/>
              <a:cs typeface="Times New Roman"/>
            </a:endParaRPr>
          </a:p>
        </p:txBody>
      </p:sp>
      <p:grpSp>
        <p:nvGrpSpPr>
          <p:cNvPr id="62" name="object 62"/>
          <p:cNvGrpSpPr/>
          <p:nvPr/>
        </p:nvGrpSpPr>
        <p:grpSpPr>
          <a:xfrm>
            <a:off x="7569200" y="3619500"/>
            <a:ext cx="292100" cy="1917700"/>
            <a:chOff x="7569200" y="3619500"/>
            <a:chExt cx="292100" cy="1917700"/>
          </a:xfrm>
        </p:grpSpPr>
        <p:sp>
          <p:nvSpPr>
            <p:cNvPr id="63" name="object 63"/>
            <p:cNvSpPr/>
            <p:nvPr/>
          </p:nvSpPr>
          <p:spPr>
            <a:xfrm>
              <a:off x="7569200" y="3619499"/>
              <a:ext cx="292100" cy="1333500"/>
            </a:xfrm>
            <a:custGeom>
              <a:avLst/>
              <a:gdLst/>
              <a:ahLst/>
              <a:cxnLst/>
              <a:rect l="l" t="t" r="r" b="b"/>
              <a:pathLst>
                <a:path w="292100" h="1333500">
                  <a:moveTo>
                    <a:pt x="292100" y="1187450"/>
                  </a:moveTo>
                  <a:lnTo>
                    <a:pt x="284645" y="1141298"/>
                  </a:lnTo>
                  <a:lnTo>
                    <a:pt x="263918" y="1101204"/>
                  </a:lnTo>
                  <a:lnTo>
                    <a:pt x="232295" y="1069581"/>
                  </a:lnTo>
                  <a:lnTo>
                    <a:pt x="192201" y="1048854"/>
                  </a:lnTo>
                  <a:lnTo>
                    <a:pt x="146050" y="1041400"/>
                  </a:lnTo>
                  <a:lnTo>
                    <a:pt x="99885" y="1048854"/>
                  </a:lnTo>
                  <a:lnTo>
                    <a:pt x="59791" y="1069581"/>
                  </a:lnTo>
                  <a:lnTo>
                    <a:pt x="28168" y="1101204"/>
                  </a:lnTo>
                  <a:lnTo>
                    <a:pt x="7442" y="1141298"/>
                  </a:lnTo>
                  <a:lnTo>
                    <a:pt x="0" y="1187450"/>
                  </a:lnTo>
                  <a:lnTo>
                    <a:pt x="7442" y="1233614"/>
                  </a:lnTo>
                  <a:lnTo>
                    <a:pt x="28168" y="1273708"/>
                  </a:lnTo>
                  <a:lnTo>
                    <a:pt x="59791" y="1305331"/>
                  </a:lnTo>
                  <a:lnTo>
                    <a:pt x="99885" y="1326057"/>
                  </a:lnTo>
                  <a:lnTo>
                    <a:pt x="146050" y="1333500"/>
                  </a:lnTo>
                  <a:lnTo>
                    <a:pt x="192201" y="1326057"/>
                  </a:lnTo>
                  <a:lnTo>
                    <a:pt x="232295" y="1305331"/>
                  </a:lnTo>
                  <a:lnTo>
                    <a:pt x="263918" y="1273708"/>
                  </a:lnTo>
                  <a:lnTo>
                    <a:pt x="284645" y="1233614"/>
                  </a:lnTo>
                  <a:lnTo>
                    <a:pt x="292100" y="1187450"/>
                  </a:lnTo>
                  <a:close/>
                </a:path>
                <a:path w="292100" h="1333500">
                  <a:moveTo>
                    <a:pt x="292100" y="666750"/>
                  </a:moveTo>
                  <a:lnTo>
                    <a:pt x="284645" y="620598"/>
                  </a:lnTo>
                  <a:lnTo>
                    <a:pt x="263918" y="580504"/>
                  </a:lnTo>
                  <a:lnTo>
                    <a:pt x="232295" y="548881"/>
                  </a:lnTo>
                  <a:lnTo>
                    <a:pt x="192201" y="528154"/>
                  </a:lnTo>
                  <a:lnTo>
                    <a:pt x="146050" y="520700"/>
                  </a:lnTo>
                  <a:lnTo>
                    <a:pt x="99885" y="528154"/>
                  </a:lnTo>
                  <a:lnTo>
                    <a:pt x="59791" y="548881"/>
                  </a:lnTo>
                  <a:lnTo>
                    <a:pt x="28168" y="580504"/>
                  </a:lnTo>
                  <a:lnTo>
                    <a:pt x="7442" y="620598"/>
                  </a:lnTo>
                  <a:lnTo>
                    <a:pt x="0" y="666750"/>
                  </a:lnTo>
                  <a:lnTo>
                    <a:pt x="7442" y="712914"/>
                  </a:lnTo>
                  <a:lnTo>
                    <a:pt x="28168" y="753008"/>
                  </a:lnTo>
                  <a:lnTo>
                    <a:pt x="59791" y="784631"/>
                  </a:lnTo>
                  <a:lnTo>
                    <a:pt x="99885" y="805357"/>
                  </a:lnTo>
                  <a:lnTo>
                    <a:pt x="146050" y="812800"/>
                  </a:lnTo>
                  <a:lnTo>
                    <a:pt x="192201" y="805357"/>
                  </a:lnTo>
                  <a:lnTo>
                    <a:pt x="232295" y="784631"/>
                  </a:lnTo>
                  <a:lnTo>
                    <a:pt x="263918" y="753008"/>
                  </a:lnTo>
                  <a:lnTo>
                    <a:pt x="284645" y="712914"/>
                  </a:lnTo>
                  <a:lnTo>
                    <a:pt x="292100" y="666750"/>
                  </a:lnTo>
                  <a:close/>
                </a:path>
                <a:path w="292100" h="1333500">
                  <a:moveTo>
                    <a:pt x="292100" y="146050"/>
                  </a:moveTo>
                  <a:lnTo>
                    <a:pt x="284645" y="99898"/>
                  </a:lnTo>
                  <a:lnTo>
                    <a:pt x="263918" y="59804"/>
                  </a:lnTo>
                  <a:lnTo>
                    <a:pt x="232295" y="28181"/>
                  </a:lnTo>
                  <a:lnTo>
                    <a:pt x="192201" y="7454"/>
                  </a:lnTo>
                  <a:lnTo>
                    <a:pt x="146050" y="0"/>
                  </a:lnTo>
                  <a:lnTo>
                    <a:pt x="99885" y="7454"/>
                  </a:lnTo>
                  <a:lnTo>
                    <a:pt x="59791" y="28181"/>
                  </a:lnTo>
                  <a:lnTo>
                    <a:pt x="28168" y="59804"/>
                  </a:lnTo>
                  <a:lnTo>
                    <a:pt x="7442" y="99898"/>
                  </a:lnTo>
                  <a:lnTo>
                    <a:pt x="0" y="146050"/>
                  </a:lnTo>
                  <a:lnTo>
                    <a:pt x="7442" y="192214"/>
                  </a:lnTo>
                  <a:lnTo>
                    <a:pt x="28168" y="232308"/>
                  </a:lnTo>
                  <a:lnTo>
                    <a:pt x="59791" y="263931"/>
                  </a:lnTo>
                  <a:lnTo>
                    <a:pt x="99885" y="284657"/>
                  </a:lnTo>
                  <a:lnTo>
                    <a:pt x="146050" y="292100"/>
                  </a:lnTo>
                  <a:lnTo>
                    <a:pt x="192201" y="284657"/>
                  </a:lnTo>
                  <a:lnTo>
                    <a:pt x="232295" y="263931"/>
                  </a:lnTo>
                  <a:lnTo>
                    <a:pt x="263918" y="232308"/>
                  </a:lnTo>
                  <a:lnTo>
                    <a:pt x="284645" y="192214"/>
                  </a:lnTo>
                  <a:lnTo>
                    <a:pt x="292100" y="146050"/>
                  </a:lnTo>
                  <a:close/>
                </a:path>
              </a:pathLst>
            </a:custGeom>
            <a:solidFill>
              <a:srgbClr val="264457"/>
            </a:solidFill>
          </p:spPr>
          <p:txBody>
            <a:bodyPr wrap="square" lIns="0" tIns="0" rIns="0" bIns="0" rtlCol="0"/>
            <a:lstStyle/>
            <a:p>
              <a:endParaRPr/>
            </a:p>
          </p:txBody>
        </p:sp>
        <p:sp>
          <p:nvSpPr>
            <p:cNvPr id="64" name="object 64"/>
            <p:cNvSpPr/>
            <p:nvPr/>
          </p:nvSpPr>
          <p:spPr>
            <a:xfrm>
              <a:off x="7569200" y="524510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7F7F7F"/>
            </a:solidFill>
          </p:spPr>
          <p:txBody>
            <a:bodyPr wrap="square" lIns="0" tIns="0" rIns="0" bIns="0" rtlCol="0"/>
            <a:lstStyle/>
            <a:p>
              <a:endParaRPr/>
            </a:p>
          </p:txBody>
        </p:sp>
      </p:grpSp>
      <p:sp>
        <p:nvSpPr>
          <p:cNvPr id="65" name="object 65"/>
          <p:cNvSpPr txBox="1"/>
          <p:nvPr/>
        </p:nvSpPr>
        <p:spPr>
          <a:xfrm>
            <a:off x="7628962" y="4722606"/>
            <a:ext cx="18478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Times New Roman"/>
                <a:cs typeface="Times New Roman"/>
              </a:rPr>
              <a:t>VB</a:t>
            </a:r>
            <a:endParaRPr sz="900">
              <a:latin typeface="Times New Roman"/>
              <a:cs typeface="Times New Roman"/>
            </a:endParaRPr>
          </a:p>
        </p:txBody>
      </p:sp>
      <p:sp>
        <p:nvSpPr>
          <p:cNvPr id="66" name="object 66"/>
          <p:cNvSpPr txBox="1"/>
          <p:nvPr/>
        </p:nvSpPr>
        <p:spPr>
          <a:xfrm>
            <a:off x="7632137" y="4207925"/>
            <a:ext cx="17843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Times New Roman"/>
                <a:cs typeface="Times New Roman"/>
              </a:rPr>
              <a:t>TO</a:t>
            </a:r>
            <a:endParaRPr sz="900">
              <a:latin typeface="Times New Roman"/>
              <a:cs typeface="Times New Roman"/>
            </a:endParaRPr>
          </a:p>
        </p:txBody>
      </p:sp>
      <p:sp>
        <p:nvSpPr>
          <p:cNvPr id="67" name="object 67"/>
          <p:cNvSpPr txBox="1"/>
          <p:nvPr/>
        </p:nvSpPr>
        <p:spPr>
          <a:xfrm>
            <a:off x="7625787" y="3688982"/>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Times New Roman"/>
                <a:cs typeface="Times New Roman"/>
              </a:rPr>
              <a:t>NN</a:t>
            </a:r>
            <a:endParaRPr sz="900">
              <a:latin typeface="Times New Roman"/>
              <a:cs typeface="Times New Roman"/>
            </a:endParaRPr>
          </a:p>
        </p:txBody>
      </p:sp>
      <p:sp>
        <p:nvSpPr>
          <p:cNvPr id="68" name="object 68"/>
          <p:cNvSpPr txBox="1"/>
          <p:nvPr/>
        </p:nvSpPr>
        <p:spPr>
          <a:xfrm>
            <a:off x="7556500" y="5207000"/>
            <a:ext cx="330200" cy="368300"/>
          </a:xfrm>
          <a:prstGeom prst="rect">
            <a:avLst/>
          </a:prstGeom>
          <a:solidFill>
            <a:srgbClr val="264457"/>
          </a:solidFill>
        </p:spPr>
        <p:txBody>
          <a:bodyPr vert="horz" wrap="square" lIns="0" tIns="53975" rIns="0" bIns="0" rtlCol="0">
            <a:spAutoFit/>
          </a:bodyPr>
          <a:lstStyle/>
          <a:p>
            <a:pPr marL="100965" marR="93980">
              <a:lnSpc>
                <a:spcPts val="1000"/>
              </a:lnSpc>
              <a:spcBef>
                <a:spcPts val="425"/>
              </a:spcBef>
            </a:pPr>
            <a:r>
              <a:rPr sz="900" spc="-5" dirty="0">
                <a:solidFill>
                  <a:srgbClr val="FFFFFF"/>
                </a:solidFill>
                <a:latin typeface="Times New Roman"/>
                <a:cs typeface="Times New Roman"/>
              </a:rPr>
              <a:t>PP  SS</a:t>
            </a:r>
            <a:endParaRPr sz="900">
              <a:latin typeface="Times New Roman"/>
              <a:cs typeface="Times New Roman"/>
            </a:endParaRPr>
          </a:p>
        </p:txBody>
      </p:sp>
      <p:sp>
        <p:nvSpPr>
          <p:cNvPr id="69" name="object 69"/>
          <p:cNvSpPr txBox="1"/>
          <p:nvPr/>
        </p:nvSpPr>
        <p:spPr>
          <a:xfrm>
            <a:off x="7625787" y="3170040"/>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end</a:t>
            </a:r>
            <a:endParaRPr sz="900">
              <a:latin typeface="Times New Roman"/>
              <a:cs typeface="Times New Roman"/>
            </a:endParaRPr>
          </a:p>
        </p:txBody>
      </p:sp>
      <p:grpSp>
        <p:nvGrpSpPr>
          <p:cNvPr id="70" name="object 70"/>
          <p:cNvGrpSpPr/>
          <p:nvPr/>
        </p:nvGrpSpPr>
        <p:grpSpPr>
          <a:xfrm>
            <a:off x="7569200" y="3111500"/>
            <a:ext cx="1143000" cy="2438400"/>
            <a:chOff x="7569200" y="3111500"/>
            <a:chExt cx="1143000" cy="2438400"/>
          </a:xfrm>
        </p:grpSpPr>
        <p:sp>
          <p:nvSpPr>
            <p:cNvPr id="71" name="object 71"/>
            <p:cNvSpPr/>
            <p:nvPr/>
          </p:nvSpPr>
          <p:spPr>
            <a:xfrm>
              <a:off x="7575550" y="31178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72" name="object 72"/>
            <p:cNvSpPr/>
            <p:nvPr/>
          </p:nvSpPr>
          <p:spPr>
            <a:xfrm>
              <a:off x="7825562" y="3181349"/>
              <a:ext cx="699135" cy="2230120"/>
            </a:xfrm>
            <a:custGeom>
              <a:avLst/>
              <a:gdLst/>
              <a:ahLst/>
              <a:cxnLst/>
              <a:rect l="l" t="t" r="r" b="b"/>
              <a:pathLst>
                <a:path w="699134" h="2230120">
                  <a:moveTo>
                    <a:pt x="37630" y="469125"/>
                  </a:moveTo>
                  <a:lnTo>
                    <a:pt x="29654" y="459232"/>
                  </a:lnTo>
                  <a:lnTo>
                    <a:pt x="0" y="483146"/>
                  </a:lnTo>
                  <a:lnTo>
                    <a:pt x="7962" y="493039"/>
                  </a:lnTo>
                  <a:lnTo>
                    <a:pt x="37630" y="469125"/>
                  </a:lnTo>
                  <a:close/>
                </a:path>
                <a:path w="699134" h="2230120">
                  <a:moveTo>
                    <a:pt x="49530" y="1585772"/>
                  </a:moveTo>
                  <a:lnTo>
                    <a:pt x="37757" y="1581023"/>
                  </a:lnTo>
                  <a:lnTo>
                    <a:pt x="23495" y="1616354"/>
                  </a:lnTo>
                  <a:lnTo>
                    <a:pt x="35267" y="1621104"/>
                  </a:lnTo>
                  <a:lnTo>
                    <a:pt x="49530" y="1585772"/>
                  </a:lnTo>
                  <a:close/>
                </a:path>
                <a:path w="699134" h="2230120">
                  <a:moveTo>
                    <a:pt x="59740" y="2193315"/>
                  </a:moveTo>
                  <a:lnTo>
                    <a:pt x="47650" y="2189442"/>
                  </a:lnTo>
                  <a:lnTo>
                    <a:pt x="36029" y="2225738"/>
                  </a:lnTo>
                  <a:lnTo>
                    <a:pt x="48133" y="2229599"/>
                  </a:lnTo>
                  <a:lnTo>
                    <a:pt x="59740" y="2193315"/>
                  </a:lnTo>
                  <a:close/>
                </a:path>
                <a:path w="699134" h="2230120">
                  <a:moveTo>
                    <a:pt x="65392" y="1083297"/>
                  </a:moveTo>
                  <a:lnTo>
                    <a:pt x="54140" y="1077391"/>
                  </a:lnTo>
                  <a:lnTo>
                    <a:pt x="36461" y="1111148"/>
                  </a:lnTo>
                  <a:lnTo>
                    <a:pt x="47701" y="1117041"/>
                  </a:lnTo>
                  <a:lnTo>
                    <a:pt x="65392" y="1083297"/>
                  </a:lnTo>
                  <a:close/>
                </a:path>
                <a:path w="699134" h="2230120">
                  <a:moveTo>
                    <a:pt x="68541" y="1538668"/>
                  </a:moveTo>
                  <a:lnTo>
                    <a:pt x="56769" y="1533906"/>
                  </a:lnTo>
                  <a:lnTo>
                    <a:pt x="42506" y="1569237"/>
                  </a:lnTo>
                  <a:lnTo>
                    <a:pt x="54279" y="1573999"/>
                  </a:lnTo>
                  <a:lnTo>
                    <a:pt x="68541" y="1538668"/>
                  </a:lnTo>
                  <a:close/>
                </a:path>
                <a:path w="699134" h="2230120">
                  <a:moveTo>
                    <a:pt x="75222" y="2144928"/>
                  </a:moveTo>
                  <a:lnTo>
                    <a:pt x="63131" y="2141067"/>
                  </a:lnTo>
                  <a:lnTo>
                    <a:pt x="51511" y="2177351"/>
                  </a:lnTo>
                  <a:lnTo>
                    <a:pt x="63614" y="2181225"/>
                  </a:lnTo>
                  <a:lnTo>
                    <a:pt x="75222" y="2144928"/>
                  </a:lnTo>
                  <a:close/>
                </a:path>
                <a:path w="699134" h="2230120">
                  <a:moveTo>
                    <a:pt x="77177" y="437235"/>
                  </a:moveTo>
                  <a:lnTo>
                    <a:pt x="69202" y="427342"/>
                  </a:lnTo>
                  <a:lnTo>
                    <a:pt x="39547" y="451256"/>
                  </a:lnTo>
                  <a:lnTo>
                    <a:pt x="47510" y="461149"/>
                  </a:lnTo>
                  <a:lnTo>
                    <a:pt x="77177" y="437235"/>
                  </a:lnTo>
                  <a:close/>
                </a:path>
                <a:path w="699134" h="2230120">
                  <a:moveTo>
                    <a:pt x="87553" y="1491551"/>
                  </a:moveTo>
                  <a:lnTo>
                    <a:pt x="75780" y="1486801"/>
                  </a:lnTo>
                  <a:lnTo>
                    <a:pt x="61518" y="1522133"/>
                  </a:lnTo>
                  <a:lnTo>
                    <a:pt x="73291" y="1526882"/>
                  </a:lnTo>
                  <a:lnTo>
                    <a:pt x="87553" y="1491551"/>
                  </a:lnTo>
                  <a:close/>
                </a:path>
                <a:path w="699134" h="2230120">
                  <a:moveTo>
                    <a:pt x="88976" y="1038301"/>
                  </a:moveTo>
                  <a:lnTo>
                    <a:pt x="77724" y="1032395"/>
                  </a:lnTo>
                  <a:lnTo>
                    <a:pt x="60032" y="1066152"/>
                  </a:lnTo>
                  <a:lnTo>
                    <a:pt x="71285" y="1072045"/>
                  </a:lnTo>
                  <a:lnTo>
                    <a:pt x="88976" y="1038301"/>
                  </a:lnTo>
                  <a:close/>
                </a:path>
                <a:path w="699134" h="2230120">
                  <a:moveTo>
                    <a:pt x="90703" y="2096554"/>
                  </a:moveTo>
                  <a:lnTo>
                    <a:pt x="78613" y="2092680"/>
                  </a:lnTo>
                  <a:lnTo>
                    <a:pt x="67005" y="2128964"/>
                  </a:lnTo>
                  <a:lnTo>
                    <a:pt x="79095" y="2132838"/>
                  </a:lnTo>
                  <a:lnTo>
                    <a:pt x="90703" y="2096554"/>
                  </a:lnTo>
                  <a:close/>
                </a:path>
                <a:path w="699134" h="2230120">
                  <a:moveTo>
                    <a:pt x="106197" y="2048167"/>
                  </a:moveTo>
                  <a:lnTo>
                    <a:pt x="94094" y="2044293"/>
                  </a:lnTo>
                  <a:lnTo>
                    <a:pt x="82486" y="2080590"/>
                  </a:lnTo>
                  <a:lnTo>
                    <a:pt x="94576" y="2084451"/>
                  </a:lnTo>
                  <a:lnTo>
                    <a:pt x="106197" y="2048167"/>
                  </a:lnTo>
                  <a:close/>
                </a:path>
                <a:path w="699134" h="2230120">
                  <a:moveTo>
                    <a:pt x="106565" y="1444447"/>
                  </a:moveTo>
                  <a:lnTo>
                    <a:pt x="94792" y="1439697"/>
                  </a:lnTo>
                  <a:lnTo>
                    <a:pt x="80530" y="1475028"/>
                  </a:lnTo>
                  <a:lnTo>
                    <a:pt x="92303" y="1479778"/>
                  </a:lnTo>
                  <a:lnTo>
                    <a:pt x="106565" y="1444447"/>
                  </a:lnTo>
                  <a:close/>
                </a:path>
                <a:path w="699134" h="2230120">
                  <a:moveTo>
                    <a:pt x="112547" y="993305"/>
                  </a:moveTo>
                  <a:lnTo>
                    <a:pt x="101307" y="987399"/>
                  </a:lnTo>
                  <a:lnTo>
                    <a:pt x="83616" y="1021156"/>
                  </a:lnTo>
                  <a:lnTo>
                    <a:pt x="94869" y="1027049"/>
                  </a:lnTo>
                  <a:lnTo>
                    <a:pt x="112547" y="993305"/>
                  </a:lnTo>
                  <a:close/>
                </a:path>
                <a:path w="699134" h="2230120">
                  <a:moveTo>
                    <a:pt x="116725" y="405345"/>
                  </a:moveTo>
                  <a:lnTo>
                    <a:pt x="108750" y="395465"/>
                  </a:lnTo>
                  <a:lnTo>
                    <a:pt x="79095" y="419379"/>
                  </a:lnTo>
                  <a:lnTo>
                    <a:pt x="87058" y="429260"/>
                  </a:lnTo>
                  <a:lnTo>
                    <a:pt x="116725" y="405345"/>
                  </a:lnTo>
                  <a:close/>
                </a:path>
                <a:path w="699134" h="2230120">
                  <a:moveTo>
                    <a:pt x="121678" y="1999780"/>
                  </a:moveTo>
                  <a:lnTo>
                    <a:pt x="109575" y="1995919"/>
                  </a:lnTo>
                  <a:lnTo>
                    <a:pt x="97967" y="2032203"/>
                  </a:lnTo>
                  <a:lnTo>
                    <a:pt x="110058" y="2036076"/>
                  </a:lnTo>
                  <a:lnTo>
                    <a:pt x="121678" y="1999780"/>
                  </a:lnTo>
                  <a:close/>
                </a:path>
                <a:path w="699134" h="2230120">
                  <a:moveTo>
                    <a:pt x="125577" y="1397342"/>
                  </a:moveTo>
                  <a:lnTo>
                    <a:pt x="113804" y="1392580"/>
                  </a:lnTo>
                  <a:lnTo>
                    <a:pt x="99542" y="1427911"/>
                  </a:lnTo>
                  <a:lnTo>
                    <a:pt x="111315" y="1432674"/>
                  </a:lnTo>
                  <a:lnTo>
                    <a:pt x="125577" y="1397342"/>
                  </a:lnTo>
                  <a:close/>
                </a:path>
                <a:path w="699134" h="2230120">
                  <a:moveTo>
                    <a:pt x="136131" y="948309"/>
                  </a:moveTo>
                  <a:lnTo>
                    <a:pt x="124879" y="942403"/>
                  </a:lnTo>
                  <a:lnTo>
                    <a:pt x="107200" y="976160"/>
                  </a:lnTo>
                  <a:lnTo>
                    <a:pt x="118440" y="982052"/>
                  </a:lnTo>
                  <a:lnTo>
                    <a:pt x="136131" y="948309"/>
                  </a:lnTo>
                  <a:close/>
                </a:path>
                <a:path w="699134" h="2230120">
                  <a:moveTo>
                    <a:pt x="137160" y="1951405"/>
                  </a:moveTo>
                  <a:lnTo>
                    <a:pt x="125056" y="1947532"/>
                  </a:lnTo>
                  <a:lnTo>
                    <a:pt x="113449" y="1983816"/>
                  </a:lnTo>
                  <a:lnTo>
                    <a:pt x="125552" y="1987689"/>
                  </a:lnTo>
                  <a:lnTo>
                    <a:pt x="137160" y="1951405"/>
                  </a:lnTo>
                  <a:close/>
                </a:path>
                <a:path w="699134" h="2230120">
                  <a:moveTo>
                    <a:pt x="144589" y="1350225"/>
                  </a:moveTo>
                  <a:lnTo>
                    <a:pt x="132816" y="1345476"/>
                  </a:lnTo>
                  <a:lnTo>
                    <a:pt x="118554" y="1380807"/>
                  </a:lnTo>
                  <a:lnTo>
                    <a:pt x="130327" y="1385557"/>
                  </a:lnTo>
                  <a:lnTo>
                    <a:pt x="144589" y="1350225"/>
                  </a:lnTo>
                  <a:close/>
                </a:path>
                <a:path w="699134" h="2230120">
                  <a:moveTo>
                    <a:pt x="152641" y="1903018"/>
                  </a:moveTo>
                  <a:lnTo>
                    <a:pt x="140550" y="1899145"/>
                  </a:lnTo>
                  <a:lnTo>
                    <a:pt x="128930" y="1935429"/>
                  </a:lnTo>
                  <a:lnTo>
                    <a:pt x="141033" y="1939302"/>
                  </a:lnTo>
                  <a:lnTo>
                    <a:pt x="152641" y="1903018"/>
                  </a:lnTo>
                  <a:close/>
                </a:path>
                <a:path w="699134" h="2230120">
                  <a:moveTo>
                    <a:pt x="156273" y="373468"/>
                  </a:moveTo>
                  <a:lnTo>
                    <a:pt x="148297" y="363575"/>
                  </a:lnTo>
                  <a:lnTo>
                    <a:pt x="118643" y="387489"/>
                  </a:lnTo>
                  <a:lnTo>
                    <a:pt x="126606" y="397383"/>
                  </a:lnTo>
                  <a:lnTo>
                    <a:pt x="156273" y="373468"/>
                  </a:lnTo>
                  <a:close/>
                </a:path>
                <a:path w="699134" h="2230120">
                  <a:moveTo>
                    <a:pt x="159715" y="903312"/>
                  </a:moveTo>
                  <a:lnTo>
                    <a:pt x="148463" y="897407"/>
                  </a:lnTo>
                  <a:lnTo>
                    <a:pt x="130771" y="931164"/>
                  </a:lnTo>
                  <a:lnTo>
                    <a:pt x="142024" y="937056"/>
                  </a:lnTo>
                  <a:lnTo>
                    <a:pt x="159715" y="903312"/>
                  </a:lnTo>
                  <a:close/>
                </a:path>
                <a:path w="699134" h="2230120">
                  <a:moveTo>
                    <a:pt x="163601" y="1303121"/>
                  </a:moveTo>
                  <a:lnTo>
                    <a:pt x="151828" y="1298371"/>
                  </a:lnTo>
                  <a:lnTo>
                    <a:pt x="137566" y="1333703"/>
                  </a:lnTo>
                  <a:lnTo>
                    <a:pt x="149339" y="1338453"/>
                  </a:lnTo>
                  <a:lnTo>
                    <a:pt x="163601" y="1303121"/>
                  </a:lnTo>
                  <a:close/>
                </a:path>
                <a:path w="699134" h="2230120">
                  <a:moveTo>
                    <a:pt x="168122" y="1854631"/>
                  </a:moveTo>
                  <a:lnTo>
                    <a:pt x="156032" y="1850771"/>
                  </a:lnTo>
                  <a:lnTo>
                    <a:pt x="144411" y="1887054"/>
                  </a:lnTo>
                  <a:lnTo>
                    <a:pt x="156514" y="1890928"/>
                  </a:lnTo>
                  <a:lnTo>
                    <a:pt x="168122" y="1854631"/>
                  </a:lnTo>
                  <a:close/>
                </a:path>
                <a:path w="699134" h="2230120">
                  <a:moveTo>
                    <a:pt x="182613" y="1256017"/>
                  </a:moveTo>
                  <a:lnTo>
                    <a:pt x="170840" y="1251254"/>
                  </a:lnTo>
                  <a:lnTo>
                    <a:pt x="156578" y="1286586"/>
                  </a:lnTo>
                  <a:lnTo>
                    <a:pt x="168351" y="1291348"/>
                  </a:lnTo>
                  <a:lnTo>
                    <a:pt x="182613" y="1256017"/>
                  </a:lnTo>
                  <a:close/>
                </a:path>
                <a:path w="699134" h="2230120">
                  <a:moveTo>
                    <a:pt x="183286" y="858316"/>
                  </a:moveTo>
                  <a:lnTo>
                    <a:pt x="172046" y="852411"/>
                  </a:lnTo>
                  <a:lnTo>
                    <a:pt x="154355" y="886167"/>
                  </a:lnTo>
                  <a:lnTo>
                    <a:pt x="165608" y="892060"/>
                  </a:lnTo>
                  <a:lnTo>
                    <a:pt x="183286" y="858316"/>
                  </a:lnTo>
                  <a:close/>
                </a:path>
                <a:path w="699134" h="2230120">
                  <a:moveTo>
                    <a:pt x="183603" y="1806257"/>
                  </a:moveTo>
                  <a:lnTo>
                    <a:pt x="171513" y="1802384"/>
                  </a:lnTo>
                  <a:lnTo>
                    <a:pt x="159905" y="1838667"/>
                  </a:lnTo>
                  <a:lnTo>
                    <a:pt x="171996" y="1842541"/>
                  </a:lnTo>
                  <a:lnTo>
                    <a:pt x="183603" y="1806257"/>
                  </a:lnTo>
                  <a:close/>
                </a:path>
                <a:path w="699134" h="2230120">
                  <a:moveTo>
                    <a:pt x="195821" y="341579"/>
                  </a:moveTo>
                  <a:lnTo>
                    <a:pt x="187845" y="331698"/>
                  </a:lnTo>
                  <a:lnTo>
                    <a:pt x="158191" y="355612"/>
                  </a:lnTo>
                  <a:lnTo>
                    <a:pt x="166154" y="365493"/>
                  </a:lnTo>
                  <a:lnTo>
                    <a:pt x="195821" y="341579"/>
                  </a:lnTo>
                  <a:close/>
                </a:path>
                <a:path w="699134" h="2230120">
                  <a:moveTo>
                    <a:pt x="199097" y="1757870"/>
                  </a:moveTo>
                  <a:lnTo>
                    <a:pt x="186994" y="1753997"/>
                  </a:lnTo>
                  <a:lnTo>
                    <a:pt x="175387" y="1790280"/>
                  </a:lnTo>
                  <a:lnTo>
                    <a:pt x="187477" y="1794154"/>
                  </a:lnTo>
                  <a:lnTo>
                    <a:pt x="199097" y="1757870"/>
                  </a:lnTo>
                  <a:close/>
                </a:path>
                <a:path w="699134" h="2230120">
                  <a:moveTo>
                    <a:pt x="201625" y="1208900"/>
                  </a:moveTo>
                  <a:lnTo>
                    <a:pt x="189839" y="1204150"/>
                  </a:lnTo>
                  <a:lnTo>
                    <a:pt x="175590" y="1239481"/>
                  </a:lnTo>
                  <a:lnTo>
                    <a:pt x="187363" y="1244231"/>
                  </a:lnTo>
                  <a:lnTo>
                    <a:pt x="201625" y="1208900"/>
                  </a:lnTo>
                  <a:close/>
                </a:path>
                <a:path w="699134" h="2230120">
                  <a:moveTo>
                    <a:pt x="206870" y="813320"/>
                  </a:moveTo>
                  <a:lnTo>
                    <a:pt x="195618" y="807415"/>
                  </a:lnTo>
                  <a:lnTo>
                    <a:pt x="177939" y="841171"/>
                  </a:lnTo>
                  <a:lnTo>
                    <a:pt x="189179" y="847064"/>
                  </a:lnTo>
                  <a:lnTo>
                    <a:pt x="206870" y="813320"/>
                  </a:lnTo>
                  <a:close/>
                </a:path>
                <a:path w="699134" h="2230120">
                  <a:moveTo>
                    <a:pt x="214579" y="1709483"/>
                  </a:moveTo>
                  <a:lnTo>
                    <a:pt x="202476" y="1705610"/>
                  </a:lnTo>
                  <a:lnTo>
                    <a:pt x="190868" y="1741906"/>
                  </a:lnTo>
                  <a:lnTo>
                    <a:pt x="202958" y="1745780"/>
                  </a:lnTo>
                  <a:lnTo>
                    <a:pt x="214579" y="1709483"/>
                  </a:lnTo>
                  <a:close/>
                </a:path>
                <a:path w="699134" h="2230120">
                  <a:moveTo>
                    <a:pt x="220637" y="1161796"/>
                  </a:moveTo>
                  <a:lnTo>
                    <a:pt x="208864" y="1157046"/>
                  </a:lnTo>
                  <a:lnTo>
                    <a:pt x="194602" y="1192377"/>
                  </a:lnTo>
                  <a:lnTo>
                    <a:pt x="206375" y="1197127"/>
                  </a:lnTo>
                  <a:lnTo>
                    <a:pt x="220637" y="1161796"/>
                  </a:lnTo>
                  <a:close/>
                </a:path>
                <a:path w="699134" h="2230120">
                  <a:moveTo>
                    <a:pt x="230060" y="1661109"/>
                  </a:moveTo>
                  <a:lnTo>
                    <a:pt x="217957" y="1657235"/>
                  </a:lnTo>
                  <a:lnTo>
                    <a:pt x="206349" y="1693519"/>
                  </a:lnTo>
                  <a:lnTo>
                    <a:pt x="218440" y="1697393"/>
                  </a:lnTo>
                  <a:lnTo>
                    <a:pt x="230060" y="1661109"/>
                  </a:lnTo>
                  <a:close/>
                </a:path>
                <a:path w="699134" h="2230120">
                  <a:moveTo>
                    <a:pt x="230454" y="768324"/>
                  </a:moveTo>
                  <a:lnTo>
                    <a:pt x="219202" y="762419"/>
                  </a:lnTo>
                  <a:lnTo>
                    <a:pt x="201510" y="796175"/>
                  </a:lnTo>
                  <a:lnTo>
                    <a:pt x="212763" y="802068"/>
                  </a:lnTo>
                  <a:lnTo>
                    <a:pt x="230454" y="768324"/>
                  </a:lnTo>
                  <a:close/>
                </a:path>
                <a:path w="699134" h="2230120">
                  <a:moveTo>
                    <a:pt x="235369" y="309689"/>
                  </a:moveTo>
                  <a:lnTo>
                    <a:pt x="227393" y="299808"/>
                  </a:lnTo>
                  <a:lnTo>
                    <a:pt x="197739" y="323723"/>
                  </a:lnTo>
                  <a:lnTo>
                    <a:pt x="205701" y="333603"/>
                  </a:lnTo>
                  <a:lnTo>
                    <a:pt x="235369" y="309689"/>
                  </a:lnTo>
                  <a:close/>
                </a:path>
                <a:path w="699134" h="2230120">
                  <a:moveTo>
                    <a:pt x="239649" y="1114691"/>
                  </a:moveTo>
                  <a:lnTo>
                    <a:pt x="227863" y="1109941"/>
                  </a:lnTo>
                  <a:lnTo>
                    <a:pt x="213614" y="1145260"/>
                  </a:lnTo>
                  <a:lnTo>
                    <a:pt x="225386" y="1150023"/>
                  </a:lnTo>
                  <a:lnTo>
                    <a:pt x="239649" y="1114691"/>
                  </a:lnTo>
                  <a:close/>
                </a:path>
                <a:path w="699134" h="2230120">
                  <a:moveTo>
                    <a:pt x="245541" y="1612722"/>
                  </a:moveTo>
                  <a:lnTo>
                    <a:pt x="233451" y="1608848"/>
                  </a:lnTo>
                  <a:lnTo>
                    <a:pt x="221830" y="1645132"/>
                  </a:lnTo>
                  <a:lnTo>
                    <a:pt x="233934" y="1649006"/>
                  </a:lnTo>
                  <a:lnTo>
                    <a:pt x="245541" y="1612722"/>
                  </a:lnTo>
                  <a:close/>
                </a:path>
                <a:path w="699134" h="2230120">
                  <a:moveTo>
                    <a:pt x="254025" y="723328"/>
                  </a:moveTo>
                  <a:lnTo>
                    <a:pt x="242785" y="717423"/>
                  </a:lnTo>
                  <a:lnTo>
                    <a:pt x="225094" y="751179"/>
                  </a:lnTo>
                  <a:lnTo>
                    <a:pt x="236347" y="757072"/>
                  </a:lnTo>
                  <a:lnTo>
                    <a:pt x="254025" y="723328"/>
                  </a:lnTo>
                  <a:close/>
                </a:path>
                <a:path w="699134" h="2230120">
                  <a:moveTo>
                    <a:pt x="258660" y="1067574"/>
                  </a:moveTo>
                  <a:lnTo>
                    <a:pt x="246875" y="1062824"/>
                  </a:lnTo>
                  <a:lnTo>
                    <a:pt x="232625" y="1098156"/>
                  </a:lnTo>
                  <a:lnTo>
                    <a:pt x="244398" y="1102906"/>
                  </a:lnTo>
                  <a:lnTo>
                    <a:pt x="258660" y="1067574"/>
                  </a:lnTo>
                  <a:close/>
                </a:path>
                <a:path w="699134" h="2230120">
                  <a:moveTo>
                    <a:pt x="261023" y="1564335"/>
                  </a:moveTo>
                  <a:lnTo>
                    <a:pt x="248932" y="1560461"/>
                  </a:lnTo>
                  <a:lnTo>
                    <a:pt x="237312" y="1596758"/>
                  </a:lnTo>
                  <a:lnTo>
                    <a:pt x="249415" y="1600631"/>
                  </a:lnTo>
                  <a:lnTo>
                    <a:pt x="261023" y="1564335"/>
                  </a:lnTo>
                  <a:close/>
                </a:path>
                <a:path w="699134" h="2230120">
                  <a:moveTo>
                    <a:pt x="274916" y="277812"/>
                  </a:moveTo>
                  <a:lnTo>
                    <a:pt x="266941" y="267919"/>
                  </a:lnTo>
                  <a:lnTo>
                    <a:pt x="237274" y="291833"/>
                  </a:lnTo>
                  <a:lnTo>
                    <a:pt x="245249" y="301726"/>
                  </a:lnTo>
                  <a:lnTo>
                    <a:pt x="274916" y="277812"/>
                  </a:lnTo>
                  <a:close/>
                </a:path>
                <a:path w="699134" h="2230120">
                  <a:moveTo>
                    <a:pt x="276504" y="1515960"/>
                  </a:moveTo>
                  <a:lnTo>
                    <a:pt x="264414" y="1512087"/>
                  </a:lnTo>
                  <a:lnTo>
                    <a:pt x="252793" y="1548371"/>
                  </a:lnTo>
                  <a:lnTo>
                    <a:pt x="264896" y="1552244"/>
                  </a:lnTo>
                  <a:lnTo>
                    <a:pt x="276504" y="1515960"/>
                  </a:lnTo>
                  <a:close/>
                </a:path>
                <a:path w="699134" h="2230120">
                  <a:moveTo>
                    <a:pt x="277609" y="678332"/>
                  </a:moveTo>
                  <a:lnTo>
                    <a:pt x="266357" y="672426"/>
                  </a:lnTo>
                  <a:lnTo>
                    <a:pt x="248678" y="706183"/>
                  </a:lnTo>
                  <a:lnTo>
                    <a:pt x="259930" y="712076"/>
                  </a:lnTo>
                  <a:lnTo>
                    <a:pt x="277609" y="678332"/>
                  </a:lnTo>
                  <a:close/>
                </a:path>
                <a:path w="699134" h="2230120">
                  <a:moveTo>
                    <a:pt x="277672" y="1020470"/>
                  </a:moveTo>
                  <a:lnTo>
                    <a:pt x="265887" y="1015720"/>
                  </a:lnTo>
                  <a:lnTo>
                    <a:pt x="251637" y="1051052"/>
                  </a:lnTo>
                  <a:lnTo>
                    <a:pt x="263410" y="1055801"/>
                  </a:lnTo>
                  <a:lnTo>
                    <a:pt x="277672" y="1020470"/>
                  </a:lnTo>
                  <a:close/>
                </a:path>
                <a:path w="699134" h="2230120">
                  <a:moveTo>
                    <a:pt x="291985" y="1467573"/>
                  </a:moveTo>
                  <a:lnTo>
                    <a:pt x="279895" y="1463700"/>
                  </a:lnTo>
                  <a:lnTo>
                    <a:pt x="268287" y="1499984"/>
                  </a:lnTo>
                  <a:lnTo>
                    <a:pt x="280377" y="1503857"/>
                  </a:lnTo>
                  <a:lnTo>
                    <a:pt x="291985" y="1467573"/>
                  </a:lnTo>
                  <a:close/>
                </a:path>
                <a:path w="699134" h="2230120">
                  <a:moveTo>
                    <a:pt x="296684" y="973366"/>
                  </a:moveTo>
                  <a:lnTo>
                    <a:pt x="284899" y="968616"/>
                  </a:lnTo>
                  <a:lnTo>
                    <a:pt x="270649" y="1003947"/>
                  </a:lnTo>
                  <a:lnTo>
                    <a:pt x="282422" y="1008697"/>
                  </a:lnTo>
                  <a:lnTo>
                    <a:pt x="296684" y="973366"/>
                  </a:lnTo>
                  <a:close/>
                </a:path>
                <a:path w="699134" h="2230120">
                  <a:moveTo>
                    <a:pt x="301193" y="633336"/>
                  </a:moveTo>
                  <a:lnTo>
                    <a:pt x="289941" y="627430"/>
                  </a:lnTo>
                  <a:lnTo>
                    <a:pt x="272249" y="661187"/>
                  </a:lnTo>
                  <a:lnTo>
                    <a:pt x="283502" y="667080"/>
                  </a:lnTo>
                  <a:lnTo>
                    <a:pt x="301193" y="633336"/>
                  </a:lnTo>
                  <a:close/>
                </a:path>
                <a:path w="699134" h="2230120">
                  <a:moveTo>
                    <a:pt x="307479" y="1419186"/>
                  </a:moveTo>
                  <a:lnTo>
                    <a:pt x="295376" y="1415313"/>
                  </a:lnTo>
                  <a:lnTo>
                    <a:pt x="283768" y="1451610"/>
                  </a:lnTo>
                  <a:lnTo>
                    <a:pt x="295859" y="1455470"/>
                  </a:lnTo>
                  <a:lnTo>
                    <a:pt x="307479" y="1419186"/>
                  </a:lnTo>
                  <a:close/>
                </a:path>
                <a:path w="699134" h="2230120">
                  <a:moveTo>
                    <a:pt x="314464" y="245922"/>
                  </a:moveTo>
                  <a:lnTo>
                    <a:pt x="306489" y="236042"/>
                  </a:lnTo>
                  <a:lnTo>
                    <a:pt x="276821" y="259956"/>
                  </a:lnTo>
                  <a:lnTo>
                    <a:pt x="284797" y="269836"/>
                  </a:lnTo>
                  <a:lnTo>
                    <a:pt x="314464" y="245922"/>
                  </a:lnTo>
                  <a:close/>
                </a:path>
                <a:path w="699134" h="2230120">
                  <a:moveTo>
                    <a:pt x="315696" y="926249"/>
                  </a:moveTo>
                  <a:lnTo>
                    <a:pt x="303911" y="921499"/>
                  </a:lnTo>
                  <a:lnTo>
                    <a:pt x="289661" y="956830"/>
                  </a:lnTo>
                  <a:lnTo>
                    <a:pt x="301434" y="961580"/>
                  </a:lnTo>
                  <a:lnTo>
                    <a:pt x="315696" y="926249"/>
                  </a:lnTo>
                  <a:close/>
                </a:path>
                <a:path w="699134" h="2230120">
                  <a:moveTo>
                    <a:pt x="322961" y="1370812"/>
                  </a:moveTo>
                  <a:lnTo>
                    <a:pt x="310857" y="1366939"/>
                  </a:lnTo>
                  <a:lnTo>
                    <a:pt x="299250" y="1403223"/>
                  </a:lnTo>
                  <a:lnTo>
                    <a:pt x="311340" y="1407096"/>
                  </a:lnTo>
                  <a:lnTo>
                    <a:pt x="322961" y="1370812"/>
                  </a:lnTo>
                  <a:close/>
                </a:path>
                <a:path w="699134" h="2230120">
                  <a:moveTo>
                    <a:pt x="324764" y="588340"/>
                  </a:moveTo>
                  <a:lnTo>
                    <a:pt x="313524" y="582434"/>
                  </a:lnTo>
                  <a:lnTo>
                    <a:pt x="295833" y="616191"/>
                  </a:lnTo>
                  <a:lnTo>
                    <a:pt x="307086" y="622084"/>
                  </a:lnTo>
                  <a:lnTo>
                    <a:pt x="324764" y="588340"/>
                  </a:lnTo>
                  <a:close/>
                </a:path>
                <a:path w="699134" h="2230120">
                  <a:moveTo>
                    <a:pt x="334708" y="879144"/>
                  </a:moveTo>
                  <a:lnTo>
                    <a:pt x="322922" y="874395"/>
                  </a:lnTo>
                  <a:lnTo>
                    <a:pt x="308673" y="909726"/>
                  </a:lnTo>
                  <a:lnTo>
                    <a:pt x="320446" y="914476"/>
                  </a:lnTo>
                  <a:lnTo>
                    <a:pt x="334708" y="879144"/>
                  </a:lnTo>
                  <a:close/>
                </a:path>
                <a:path w="699134" h="2230120">
                  <a:moveTo>
                    <a:pt x="338442" y="1322425"/>
                  </a:moveTo>
                  <a:lnTo>
                    <a:pt x="326339" y="1318552"/>
                  </a:lnTo>
                  <a:lnTo>
                    <a:pt x="314731" y="1354836"/>
                  </a:lnTo>
                  <a:lnTo>
                    <a:pt x="326834" y="1358709"/>
                  </a:lnTo>
                  <a:lnTo>
                    <a:pt x="338442" y="1322425"/>
                  </a:lnTo>
                  <a:close/>
                </a:path>
                <a:path w="699134" h="2230120">
                  <a:moveTo>
                    <a:pt x="348348" y="543344"/>
                  </a:moveTo>
                  <a:lnTo>
                    <a:pt x="337096" y="537438"/>
                  </a:lnTo>
                  <a:lnTo>
                    <a:pt x="319417" y="571195"/>
                  </a:lnTo>
                  <a:lnTo>
                    <a:pt x="330669" y="577088"/>
                  </a:lnTo>
                  <a:lnTo>
                    <a:pt x="348348" y="543344"/>
                  </a:lnTo>
                  <a:close/>
                </a:path>
                <a:path w="699134" h="2230120">
                  <a:moveTo>
                    <a:pt x="353720" y="832040"/>
                  </a:moveTo>
                  <a:lnTo>
                    <a:pt x="341934" y="827290"/>
                  </a:lnTo>
                  <a:lnTo>
                    <a:pt x="327685" y="862622"/>
                  </a:lnTo>
                  <a:lnTo>
                    <a:pt x="339458" y="867371"/>
                  </a:lnTo>
                  <a:lnTo>
                    <a:pt x="353720" y="832040"/>
                  </a:lnTo>
                  <a:close/>
                </a:path>
                <a:path w="699134" h="2230120">
                  <a:moveTo>
                    <a:pt x="353923" y="1274038"/>
                  </a:moveTo>
                  <a:lnTo>
                    <a:pt x="341833" y="1270165"/>
                  </a:lnTo>
                  <a:lnTo>
                    <a:pt x="330212" y="1306461"/>
                  </a:lnTo>
                  <a:lnTo>
                    <a:pt x="342315" y="1310322"/>
                  </a:lnTo>
                  <a:lnTo>
                    <a:pt x="353923" y="1274038"/>
                  </a:lnTo>
                  <a:close/>
                </a:path>
                <a:path w="699134" h="2230120">
                  <a:moveTo>
                    <a:pt x="354012" y="214045"/>
                  </a:moveTo>
                  <a:lnTo>
                    <a:pt x="346036" y="204152"/>
                  </a:lnTo>
                  <a:lnTo>
                    <a:pt x="316369" y="228066"/>
                  </a:lnTo>
                  <a:lnTo>
                    <a:pt x="324345" y="237959"/>
                  </a:lnTo>
                  <a:lnTo>
                    <a:pt x="354012" y="214045"/>
                  </a:lnTo>
                  <a:close/>
                </a:path>
                <a:path w="699134" h="2230120">
                  <a:moveTo>
                    <a:pt x="369404" y="1225651"/>
                  </a:moveTo>
                  <a:lnTo>
                    <a:pt x="357314" y="1221790"/>
                  </a:lnTo>
                  <a:lnTo>
                    <a:pt x="345694" y="1258074"/>
                  </a:lnTo>
                  <a:lnTo>
                    <a:pt x="357797" y="1261948"/>
                  </a:lnTo>
                  <a:lnTo>
                    <a:pt x="369404" y="1225651"/>
                  </a:lnTo>
                  <a:close/>
                </a:path>
                <a:path w="699134" h="2230120">
                  <a:moveTo>
                    <a:pt x="371932" y="498348"/>
                  </a:moveTo>
                  <a:lnTo>
                    <a:pt x="360680" y="492455"/>
                  </a:lnTo>
                  <a:lnTo>
                    <a:pt x="342988" y="526199"/>
                  </a:lnTo>
                  <a:lnTo>
                    <a:pt x="354241" y="532091"/>
                  </a:lnTo>
                  <a:lnTo>
                    <a:pt x="371932" y="498348"/>
                  </a:lnTo>
                  <a:close/>
                </a:path>
                <a:path w="699134" h="2230120">
                  <a:moveTo>
                    <a:pt x="372732" y="784936"/>
                  </a:moveTo>
                  <a:lnTo>
                    <a:pt x="360946" y="780173"/>
                  </a:lnTo>
                  <a:lnTo>
                    <a:pt x="346697" y="815505"/>
                  </a:lnTo>
                  <a:lnTo>
                    <a:pt x="358470" y="820267"/>
                  </a:lnTo>
                  <a:lnTo>
                    <a:pt x="372732" y="784936"/>
                  </a:lnTo>
                  <a:close/>
                </a:path>
                <a:path w="699134" h="2230120">
                  <a:moveTo>
                    <a:pt x="384886" y="1177277"/>
                  </a:moveTo>
                  <a:lnTo>
                    <a:pt x="372795" y="1173403"/>
                  </a:lnTo>
                  <a:lnTo>
                    <a:pt x="361188" y="1209687"/>
                  </a:lnTo>
                  <a:lnTo>
                    <a:pt x="373278" y="1213561"/>
                  </a:lnTo>
                  <a:lnTo>
                    <a:pt x="384886" y="1177277"/>
                  </a:lnTo>
                  <a:close/>
                </a:path>
                <a:path w="699134" h="2230120">
                  <a:moveTo>
                    <a:pt x="391744" y="737819"/>
                  </a:moveTo>
                  <a:lnTo>
                    <a:pt x="379958" y="733069"/>
                  </a:lnTo>
                  <a:lnTo>
                    <a:pt x="365709" y="768400"/>
                  </a:lnTo>
                  <a:lnTo>
                    <a:pt x="377482" y="773150"/>
                  </a:lnTo>
                  <a:lnTo>
                    <a:pt x="391744" y="737819"/>
                  </a:lnTo>
                  <a:close/>
                </a:path>
                <a:path w="699134" h="2230120">
                  <a:moveTo>
                    <a:pt x="393547" y="182156"/>
                  </a:moveTo>
                  <a:lnTo>
                    <a:pt x="385584" y="172262"/>
                  </a:lnTo>
                  <a:lnTo>
                    <a:pt x="355917" y="196176"/>
                  </a:lnTo>
                  <a:lnTo>
                    <a:pt x="363893" y="206070"/>
                  </a:lnTo>
                  <a:lnTo>
                    <a:pt x="393547" y="182156"/>
                  </a:lnTo>
                  <a:close/>
                </a:path>
                <a:path w="699134" h="2230120">
                  <a:moveTo>
                    <a:pt x="395503" y="453351"/>
                  </a:moveTo>
                  <a:lnTo>
                    <a:pt x="384263" y="447459"/>
                  </a:lnTo>
                  <a:lnTo>
                    <a:pt x="366572" y="481203"/>
                  </a:lnTo>
                  <a:lnTo>
                    <a:pt x="377825" y="487095"/>
                  </a:lnTo>
                  <a:lnTo>
                    <a:pt x="395503" y="453351"/>
                  </a:lnTo>
                  <a:close/>
                </a:path>
                <a:path w="699134" h="2230120">
                  <a:moveTo>
                    <a:pt x="400367" y="1128890"/>
                  </a:moveTo>
                  <a:lnTo>
                    <a:pt x="388277" y="1125016"/>
                  </a:lnTo>
                  <a:lnTo>
                    <a:pt x="376669" y="1161313"/>
                  </a:lnTo>
                  <a:lnTo>
                    <a:pt x="388759" y="1165174"/>
                  </a:lnTo>
                  <a:lnTo>
                    <a:pt x="400367" y="1128890"/>
                  </a:lnTo>
                  <a:close/>
                </a:path>
                <a:path w="699134" h="2230120">
                  <a:moveTo>
                    <a:pt x="410756" y="690714"/>
                  </a:moveTo>
                  <a:lnTo>
                    <a:pt x="398970" y="685965"/>
                  </a:lnTo>
                  <a:lnTo>
                    <a:pt x="384721" y="721296"/>
                  </a:lnTo>
                  <a:lnTo>
                    <a:pt x="396494" y="726046"/>
                  </a:lnTo>
                  <a:lnTo>
                    <a:pt x="410756" y="690714"/>
                  </a:lnTo>
                  <a:close/>
                </a:path>
                <a:path w="699134" h="2230120">
                  <a:moveTo>
                    <a:pt x="415861" y="1080503"/>
                  </a:moveTo>
                  <a:lnTo>
                    <a:pt x="403758" y="1076642"/>
                  </a:lnTo>
                  <a:lnTo>
                    <a:pt x="392150" y="1112926"/>
                  </a:lnTo>
                  <a:lnTo>
                    <a:pt x="404241" y="1116799"/>
                  </a:lnTo>
                  <a:lnTo>
                    <a:pt x="415861" y="1080503"/>
                  </a:lnTo>
                  <a:close/>
                </a:path>
                <a:path w="699134" h="2230120">
                  <a:moveTo>
                    <a:pt x="419087" y="408355"/>
                  </a:moveTo>
                  <a:lnTo>
                    <a:pt x="407835" y="402463"/>
                  </a:lnTo>
                  <a:lnTo>
                    <a:pt x="390156" y="436206"/>
                  </a:lnTo>
                  <a:lnTo>
                    <a:pt x="401408" y="442099"/>
                  </a:lnTo>
                  <a:lnTo>
                    <a:pt x="419087" y="408355"/>
                  </a:lnTo>
                  <a:close/>
                </a:path>
                <a:path w="699134" h="2230120">
                  <a:moveTo>
                    <a:pt x="429768" y="643610"/>
                  </a:moveTo>
                  <a:lnTo>
                    <a:pt x="417982" y="638848"/>
                  </a:lnTo>
                  <a:lnTo>
                    <a:pt x="403733" y="674179"/>
                  </a:lnTo>
                  <a:lnTo>
                    <a:pt x="415505" y="678942"/>
                  </a:lnTo>
                  <a:lnTo>
                    <a:pt x="429768" y="643610"/>
                  </a:lnTo>
                  <a:close/>
                </a:path>
                <a:path w="699134" h="2230120">
                  <a:moveTo>
                    <a:pt x="431342" y="1032129"/>
                  </a:moveTo>
                  <a:lnTo>
                    <a:pt x="419239" y="1028255"/>
                  </a:lnTo>
                  <a:lnTo>
                    <a:pt x="407631" y="1064539"/>
                  </a:lnTo>
                  <a:lnTo>
                    <a:pt x="419722" y="1068412"/>
                  </a:lnTo>
                  <a:lnTo>
                    <a:pt x="431342" y="1032129"/>
                  </a:lnTo>
                  <a:close/>
                </a:path>
                <a:path w="699134" h="2230120">
                  <a:moveTo>
                    <a:pt x="433095" y="150266"/>
                  </a:moveTo>
                  <a:lnTo>
                    <a:pt x="425132" y="140385"/>
                  </a:lnTo>
                  <a:lnTo>
                    <a:pt x="395465" y="164299"/>
                  </a:lnTo>
                  <a:lnTo>
                    <a:pt x="403440" y="174180"/>
                  </a:lnTo>
                  <a:lnTo>
                    <a:pt x="433095" y="150266"/>
                  </a:lnTo>
                  <a:close/>
                </a:path>
                <a:path w="699134" h="2230120">
                  <a:moveTo>
                    <a:pt x="442671" y="363359"/>
                  </a:moveTo>
                  <a:lnTo>
                    <a:pt x="431419" y="357466"/>
                  </a:lnTo>
                  <a:lnTo>
                    <a:pt x="413727" y="391210"/>
                  </a:lnTo>
                  <a:lnTo>
                    <a:pt x="424980" y="397103"/>
                  </a:lnTo>
                  <a:lnTo>
                    <a:pt x="442671" y="363359"/>
                  </a:lnTo>
                  <a:close/>
                </a:path>
                <a:path w="699134" h="2230120">
                  <a:moveTo>
                    <a:pt x="446824" y="983742"/>
                  </a:moveTo>
                  <a:lnTo>
                    <a:pt x="434733" y="979868"/>
                  </a:lnTo>
                  <a:lnTo>
                    <a:pt x="423113" y="1016165"/>
                  </a:lnTo>
                  <a:lnTo>
                    <a:pt x="435216" y="1020025"/>
                  </a:lnTo>
                  <a:lnTo>
                    <a:pt x="446824" y="983742"/>
                  </a:lnTo>
                  <a:close/>
                </a:path>
                <a:path w="699134" h="2230120">
                  <a:moveTo>
                    <a:pt x="448779" y="596493"/>
                  </a:moveTo>
                  <a:lnTo>
                    <a:pt x="436994" y="591743"/>
                  </a:lnTo>
                  <a:lnTo>
                    <a:pt x="422744" y="627075"/>
                  </a:lnTo>
                  <a:lnTo>
                    <a:pt x="434517" y="631825"/>
                  </a:lnTo>
                  <a:lnTo>
                    <a:pt x="448779" y="596493"/>
                  </a:lnTo>
                  <a:close/>
                </a:path>
                <a:path w="699134" h="2230120">
                  <a:moveTo>
                    <a:pt x="462305" y="935355"/>
                  </a:moveTo>
                  <a:lnTo>
                    <a:pt x="450215" y="931494"/>
                  </a:lnTo>
                  <a:lnTo>
                    <a:pt x="438594" y="967778"/>
                  </a:lnTo>
                  <a:lnTo>
                    <a:pt x="450697" y="971651"/>
                  </a:lnTo>
                  <a:lnTo>
                    <a:pt x="462305" y="935355"/>
                  </a:lnTo>
                  <a:close/>
                </a:path>
                <a:path w="699134" h="2230120">
                  <a:moveTo>
                    <a:pt x="466242" y="318363"/>
                  </a:moveTo>
                  <a:lnTo>
                    <a:pt x="455002" y="312470"/>
                  </a:lnTo>
                  <a:lnTo>
                    <a:pt x="437311" y="346214"/>
                  </a:lnTo>
                  <a:lnTo>
                    <a:pt x="448564" y="352107"/>
                  </a:lnTo>
                  <a:lnTo>
                    <a:pt x="466242" y="318363"/>
                  </a:lnTo>
                  <a:close/>
                </a:path>
                <a:path w="699134" h="2230120">
                  <a:moveTo>
                    <a:pt x="467791" y="549389"/>
                  </a:moveTo>
                  <a:lnTo>
                    <a:pt x="456006" y="544639"/>
                  </a:lnTo>
                  <a:lnTo>
                    <a:pt x="441756" y="579970"/>
                  </a:lnTo>
                  <a:lnTo>
                    <a:pt x="453529" y="584720"/>
                  </a:lnTo>
                  <a:lnTo>
                    <a:pt x="467791" y="549389"/>
                  </a:lnTo>
                  <a:close/>
                </a:path>
                <a:path w="699134" h="2230120">
                  <a:moveTo>
                    <a:pt x="472643" y="118389"/>
                  </a:moveTo>
                  <a:lnTo>
                    <a:pt x="464680" y="108496"/>
                  </a:lnTo>
                  <a:lnTo>
                    <a:pt x="435013" y="132410"/>
                  </a:lnTo>
                  <a:lnTo>
                    <a:pt x="442988" y="142303"/>
                  </a:lnTo>
                  <a:lnTo>
                    <a:pt x="472643" y="118389"/>
                  </a:lnTo>
                  <a:close/>
                </a:path>
                <a:path w="699134" h="2230120">
                  <a:moveTo>
                    <a:pt x="477786" y="886980"/>
                  </a:moveTo>
                  <a:lnTo>
                    <a:pt x="465696" y="883107"/>
                  </a:lnTo>
                  <a:lnTo>
                    <a:pt x="454075" y="919391"/>
                  </a:lnTo>
                  <a:lnTo>
                    <a:pt x="466178" y="923264"/>
                  </a:lnTo>
                  <a:lnTo>
                    <a:pt x="477786" y="886980"/>
                  </a:lnTo>
                  <a:close/>
                </a:path>
                <a:path w="699134" h="2230120">
                  <a:moveTo>
                    <a:pt x="486803" y="502285"/>
                  </a:moveTo>
                  <a:lnTo>
                    <a:pt x="475018" y="497522"/>
                  </a:lnTo>
                  <a:lnTo>
                    <a:pt x="460768" y="532853"/>
                  </a:lnTo>
                  <a:lnTo>
                    <a:pt x="472541" y="537616"/>
                  </a:lnTo>
                  <a:lnTo>
                    <a:pt x="486803" y="502285"/>
                  </a:lnTo>
                  <a:close/>
                </a:path>
                <a:path w="699134" h="2230120">
                  <a:moveTo>
                    <a:pt x="489826" y="273367"/>
                  </a:moveTo>
                  <a:lnTo>
                    <a:pt x="478574" y="267474"/>
                  </a:lnTo>
                  <a:lnTo>
                    <a:pt x="460895" y="301218"/>
                  </a:lnTo>
                  <a:lnTo>
                    <a:pt x="472147" y="307111"/>
                  </a:lnTo>
                  <a:lnTo>
                    <a:pt x="489826" y="273367"/>
                  </a:lnTo>
                  <a:close/>
                </a:path>
                <a:path w="699134" h="2230120">
                  <a:moveTo>
                    <a:pt x="493268" y="838593"/>
                  </a:moveTo>
                  <a:lnTo>
                    <a:pt x="481177" y="834720"/>
                  </a:lnTo>
                  <a:lnTo>
                    <a:pt x="469569" y="871016"/>
                  </a:lnTo>
                  <a:lnTo>
                    <a:pt x="481660" y="874877"/>
                  </a:lnTo>
                  <a:lnTo>
                    <a:pt x="493268" y="838593"/>
                  </a:lnTo>
                  <a:close/>
                </a:path>
                <a:path w="699134" h="2230120">
                  <a:moveTo>
                    <a:pt x="505815" y="455168"/>
                  </a:moveTo>
                  <a:lnTo>
                    <a:pt x="494030" y="450418"/>
                  </a:lnTo>
                  <a:lnTo>
                    <a:pt x="479780" y="485749"/>
                  </a:lnTo>
                  <a:lnTo>
                    <a:pt x="491553" y="490499"/>
                  </a:lnTo>
                  <a:lnTo>
                    <a:pt x="505815" y="455168"/>
                  </a:lnTo>
                  <a:close/>
                </a:path>
                <a:path w="699134" h="2230120">
                  <a:moveTo>
                    <a:pt x="508762" y="790206"/>
                  </a:moveTo>
                  <a:lnTo>
                    <a:pt x="496658" y="786345"/>
                  </a:lnTo>
                  <a:lnTo>
                    <a:pt x="485051" y="822629"/>
                  </a:lnTo>
                  <a:lnTo>
                    <a:pt x="497141" y="826503"/>
                  </a:lnTo>
                  <a:lnTo>
                    <a:pt x="508762" y="790206"/>
                  </a:lnTo>
                  <a:close/>
                </a:path>
                <a:path w="699134" h="2230120">
                  <a:moveTo>
                    <a:pt x="512191" y="86499"/>
                  </a:moveTo>
                  <a:lnTo>
                    <a:pt x="504228" y="76619"/>
                  </a:lnTo>
                  <a:lnTo>
                    <a:pt x="474560" y="100533"/>
                  </a:lnTo>
                  <a:lnTo>
                    <a:pt x="482536" y="110413"/>
                  </a:lnTo>
                  <a:lnTo>
                    <a:pt x="512191" y="86499"/>
                  </a:lnTo>
                  <a:close/>
                </a:path>
                <a:path w="699134" h="2230120">
                  <a:moveTo>
                    <a:pt x="513410" y="228371"/>
                  </a:moveTo>
                  <a:lnTo>
                    <a:pt x="502158" y="222478"/>
                  </a:lnTo>
                  <a:lnTo>
                    <a:pt x="484466" y="256222"/>
                  </a:lnTo>
                  <a:lnTo>
                    <a:pt x="495719" y="262115"/>
                  </a:lnTo>
                  <a:lnTo>
                    <a:pt x="513410" y="228371"/>
                  </a:lnTo>
                  <a:close/>
                </a:path>
                <a:path w="699134" h="2230120">
                  <a:moveTo>
                    <a:pt x="524243" y="741832"/>
                  </a:moveTo>
                  <a:lnTo>
                    <a:pt x="512140" y="737958"/>
                  </a:lnTo>
                  <a:lnTo>
                    <a:pt x="500532" y="774242"/>
                  </a:lnTo>
                  <a:lnTo>
                    <a:pt x="512622" y="778116"/>
                  </a:lnTo>
                  <a:lnTo>
                    <a:pt x="524243" y="741832"/>
                  </a:lnTo>
                  <a:close/>
                </a:path>
                <a:path w="699134" h="2230120">
                  <a:moveTo>
                    <a:pt x="524827" y="408063"/>
                  </a:moveTo>
                  <a:lnTo>
                    <a:pt x="513041" y="403313"/>
                  </a:lnTo>
                  <a:lnTo>
                    <a:pt x="498779" y="438645"/>
                  </a:lnTo>
                  <a:lnTo>
                    <a:pt x="510565" y="443395"/>
                  </a:lnTo>
                  <a:lnTo>
                    <a:pt x="524827" y="408063"/>
                  </a:lnTo>
                  <a:close/>
                </a:path>
                <a:path w="699134" h="2230120">
                  <a:moveTo>
                    <a:pt x="536981" y="183375"/>
                  </a:moveTo>
                  <a:lnTo>
                    <a:pt x="525741" y="177482"/>
                  </a:lnTo>
                  <a:lnTo>
                    <a:pt x="508050" y="211226"/>
                  </a:lnTo>
                  <a:lnTo>
                    <a:pt x="519303" y="217119"/>
                  </a:lnTo>
                  <a:lnTo>
                    <a:pt x="536981" y="183375"/>
                  </a:lnTo>
                  <a:close/>
                </a:path>
                <a:path w="699134" h="2230120">
                  <a:moveTo>
                    <a:pt x="539724" y="693445"/>
                  </a:moveTo>
                  <a:lnTo>
                    <a:pt x="527621" y="689571"/>
                  </a:lnTo>
                  <a:lnTo>
                    <a:pt x="516013" y="725855"/>
                  </a:lnTo>
                  <a:lnTo>
                    <a:pt x="528116" y="729729"/>
                  </a:lnTo>
                  <a:lnTo>
                    <a:pt x="539724" y="693445"/>
                  </a:lnTo>
                  <a:close/>
                </a:path>
                <a:path w="699134" h="2230120">
                  <a:moveTo>
                    <a:pt x="543839" y="360959"/>
                  </a:moveTo>
                  <a:lnTo>
                    <a:pt x="532053" y="356209"/>
                  </a:lnTo>
                  <a:lnTo>
                    <a:pt x="517791" y="391528"/>
                  </a:lnTo>
                  <a:lnTo>
                    <a:pt x="529577" y="396290"/>
                  </a:lnTo>
                  <a:lnTo>
                    <a:pt x="543839" y="360959"/>
                  </a:lnTo>
                  <a:close/>
                </a:path>
                <a:path w="699134" h="2230120">
                  <a:moveTo>
                    <a:pt x="551738" y="54610"/>
                  </a:moveTo>
                  <a:lnTo>
                    <a:pt x="543775" y="44729"/>
                  </a:lnTo>
                  <a:lnTo>
                    <a:pt x="514108" y="68643"/>
                  </a:lnTo>
                  <a:lnTo>
                    <a:pt x="522084" y="78524"/>
                  </a:lnTo>
                  <a:lnTo>
                    <a:pt x="551738" y="54610"/>
                  </a:lnTo>
                  <a:close/>
                </a:path>
                <a:path w="699134" h="2230120">
                  <a:moveTo>
                    <a:pt x="555205" y="645058"/>
                  </a:moveTo>
                  <a:lnTo>
                    <a:pt x="543115" y="641197"/>
                  </a:lnTo>
                  <a:lnTo>
                    <a:pt x="531495" y="677481"/>
                  </a:lnTo>
                  <a:lnTo>
                    <a:pt x="543598" y="681355"/>
                  </a:lnTo>
                  <a:lnTo>
                    <a:pt x="555205" y="645058"/>
                  </a:lnTo>
                  <a:close/>
                </a:path>
                <a:path w="699134" h="2230120">
                  <a:moveTo>
                    <a:pt x="562851" y="313842"/>
                  </a:moveTo>
                  <a:lnTo>
                    <a:pt x="551065" y="309092"/>
                  </a:lnTo>
                  <a:lnTo>
                    <a:pt x="536816" y="344424"/>
                  </a:lnTo>
                  <a:lnTo>
                    <a:pt x="548589" y="349173"/>
                  </a:lnTo>
                  <a:lnTo>
                    <a:pt x="562851" y="313842"/>
                  </a:lnTo>
                  <a:close/>
                </a:path>
                <a:path w="699134" h="2230120">
                  <a:moveTo>
                    <a:pt x="570687" y="596684"/>
                  </a:moveTo>
                  <a:lnTo>
                    <a:pt x="558596" y="592810"/>
                  </a:lnTo>
                  <a:lnTo>
                    <a:pt x="546976" y="629094"/>
                  </a:lnTo>
                  <a:lnTo>
                    <a:pt x="559079" y="632968"/>
                  </a:lnTo>
                  <a:lnTo>
                    <a:pt x="570687" y="596684"/>
                  </a:lnTo>
                  <a:close/>
                </a:path>
                <a:path w="699134" h="2230120">
                  <a:moveTo>
                    <a:pt x="581863" y="266738"/>
                  </a:moveTo>
                  <a:lnTo>
                    <a:pt x="570077" y="261988"/>
                  </a:lnTo>
                  <a:lnTo>
                    <a:pt x="555815" y="297319"/>
                  </a:lnTo>
                  <a:lnTo>
                    <a:pt x="567601" y="302069"/>
                  </a:lnTo>
                  <a:lnTo>
                    <a:pt x="581863" y="266738"/>
                  </a:lnTo>
                  <a:close/>
                </a:path>
                <a:path w="699134" h="2230120">
                  <a:moveTo>
                    <a:pt x="585978" y="76200"/>
                  </a:moveTo>
                  <a:lnTo>
                    <a:pt x="516864" y="126009"/>
                  </a:lnTo>
                  <a:lnTo>
                    <a:pt x="544982" y="140754"/>
                  </a:lnTo>
                  <a:lnTo>
                    <a:pt x="531634" y="166230"/>
                  </a:lnTo>
                  <a:lnTo>
                    <a:pt x="542886" y="172123"/>
                  </a:lnTo>
                  <a:lnTo>
                    <a:pt x="556234" y="146646"/>
                  </a:lnTo>
                  <a:lnTo>
                    <a:pt x="584352" y="161378"/>
                  </a:lnTo>
                  <a:lnTo>
                    <a:pt x="584631" y="146646"/>
                  </a:lnTo>
                  <a:lnTo>
                    <a:pt x="585978" y="76200"/>
                  </a:lnTo>
                  <a:close/>
                </a:path>
                <a:path w="699134" h="2230120">
                  <a:moveTo>
                    <a:pt x="586168" y="548297"/>
                  </a:moveTo>
                  <a:lnTo>
                    <a:pt x="574078" y="544423"/>
                  </a:lnTo>
                  <a:lnTo>
                    <a:pt x="562470" y="580707"/>
                  </a:lnTo>
                  <a:lnTo>
                    <a:pt x="574560" y="584581"/>
                  </a:lnTo>
                  <a:lnTo>
                    <a:pt x="586168" y="548297"/>
                  </a:lnTo>
                  <a:close/>
                </a:path>
                <a:path w="699134" h="2230120">
                  <a:moveTo>
                    <a:pt x="601649" y="499910"/>
                  </a:moveTo>
                  <a:lnTo>
                    <a:pt x="589559" y="496036"/>
                  </a:lnTo>
                  <a:lnTo>
                    <a:pt x="577951" y="532333"/>
                  </a:lnTo>
                  <a:lnTo>
                    <a:pt x="590042" y="536206"/>
                  </a:lnTo>
                  <a:lnTo>
                    <a:pt x="601649" y="499910"/>
                  </a:lnTo>
                  <a:close/>
                </a:path>
                <a:path w="699134" h="2230120">
                  <a:moveTo>
                    <a:pt x="609358" y="0"/>
                  </a:moveTo>
                  <a:lnTo>
                    <a:pt x="526122" y="18173"/>
                  </a:lnTo>
                  <a:lnTo>
                    <a:pt x="573951" y="77495"/>
                  </a:lnTo>
                  <a:lnTo>
                    <a:pt x="609358" y="0"/>
                  </a:lnTo>
                  <a:close/>
                </a:path>
                <a:path w="699134" h="2230120">
                  <a:moveTo>
                    <a:pt x="617143" y="451535"/>
                  </a:moveTo>
                  <a:lnTo>
                    <a:pt x="605040" y="447662"/>
                  </a:lnTo>
                  <a:lnTo>
                    <a:pt x="593432" y="483946"/>
                  </a:lnTo>
                  <a:lnTo>
                    <a:pt x="605523" y="487819"/>
                  </a:lnTo>
                  <a:lnTo>
                    <a:pt x="617143" y="451535"/>
                  </a:lnTo>
                  <a:close/>
                </a:path>
                <a:path w="699134" h="2230120">
                  <a:moveTo>
                    <a:pt x="622833" y="250024"/>
                  </a:moveTo>
                  <a:lnTo>
                    <a:pt x="621880" y="238150"/>
                  </a:lnTo>
                  <a:lnTo>
                    <a:pt x="616026" y="165100"/>
                  </a:lnTo>
                  <a:lnTo>
                    <a:pt x="552183" y="221513"/>
                  </a:lnTo>
                  <a:lnTo>
                    <a:pt x="581621" y="233387"/>
                  </a:lnTo>
                  <a:lnTo>
                    <a:pt x="574827" y="250202"/>
                  </a:lnTo>
                  <a:lnTo>
                    <a:pt x="586613" y="254965"/>
                  </a:lnTo>
                  <a:lnTo>
                    <a:pt x="593394" y="238150"/>
                  </a:lnTo>
                  <a:lnTo>
                    <a:pt x="622833" y="250024"/>
                  </a:lnTo>
                  <a:close/>
                </a:path>
                <a:path w="699134" h="2230120">
                  <a:moveTo>
                    <a:pt x="632625" y="403148"/>
                  </a:moveTo>
                  <a:lnTo>
                    <a:pt x="620522" y="399275"/>
                  </a:lnTo>
                  <a:lnTo>
                    <a:pt x="608914" y="435559"/>
                  </a:lnTo>
                  <a:lnTo>
                    <a:pt x="621004" y="439432"/>
                  </a:lnTo>
                  <a:lnTo>
                    <a:pt x="632625" y="403148"/>
                  </a:lnTo>
                  <a:close/>
                </a:path>
                <a:path w="699134" h="2230120">
                  <a:moveTo>
                    <a:pt x="648106" y="354761"/>
                  </a:moveTo>
                  <a:lnTo>
                    <a:pt x="636003" y="350901"/>
                  </a:lnTo>
                  <a:lnTo>
                    <a:pt x="624395" y="387184"/>
                  </a:lnTo>
                  <a:lnTo>
                    <a:pt x="636498" y="391045"/>
                  </a:lnTo>
                  <a:lnTo>
                    <a:pt x="648106" y="354761"/>
                  </a:lnTo>
                  <a:close/>
                </a:path>
                <a:path w="699134" h="2230120">
                  <a:moveTo>
                    <a:pt x="663587" y="306387"/>
                  </a:moveTo>
                  <a:lnTo>
                    <a:pt x="651497" y="302514"/>
                  </a:lnTo>
                  <a:lnTo>
                    <a:pt x="639876" y="338797"/>
                  </a:lnTo>
                  <a:lnTo>
                    <a:pt x="651979" y="342671"/>
                  </a:lnTo>
                  <a:lnTo>
                    <a:pt x="663587" y="306387"/>
                  </a:lnTo>
                  <a:close/>
                </a:path>
                <a:path w="699134" h="2230120">
                  <a:moveTo>
                    <a:pt x="698931" y="300088"/>
                  </a:moveTo>
                  <a:lnTo>
                    <a:pt x="697433" y="290410"/>
                  </a:lnTo>
                  <a:lnTo>
                    <a:pt x="685876" y="215900"/>
                  </a:lnTo>
                  <a:lnTo>
                    <a:pt x="626364" y="276872"/>
                  </a:lnTo>
                  <a:lnTo>
                    <a:pt x="656602" y="286550"/>
                  </a:lnTo>
                  <a:lnTo>
                    <a:pt x="655358" y="290410"/>
                  </a:lnTo>
                  <a:lnTo>
                    <a:pt x="667461" y="294284"/>
                  </a:lnTo>
                  <a:lnTo>
                    <a:pt x="668693" y="290410"/>
                  </a:lnTo>
                  <a:lnTo>
                    <a:pt x="698931" y="300088"/>
                  </a:lnTo>
                  <a:close/>
                </a:path>
              </a:pathLst>
            </a:custGeom>
            <a:solidFill>
              <a:srgbClr val="000000"/>
            </a:solidFill>
          </p:spPr>
          <p:txBody>
            <a:bodyPr wrap="square" lIns="0" tIns="0" rIns="0" bIns="0" rtlCol="0"/>
            <a:lstStyle/>
            <a:p>
              <a:endParaRPr/>
            </a:p>
          </p:txBody>
        </p:sp>
        <p:sp>
          <p:nvSpPr>
            <p:cNvPr id="73" name="object 73"/>
            <p:cNvSpPr/>
            <p:nvPr/>
          </p:nvSpPr>
          <p:spPr>
            <a:xfrm>
              <a:off x="8407400" y="311150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595959"/>
            </a:solidFill>
          </p:spPr>
          <p:txBody>
            <a:bodyPr wrap="square" lIns="0" tIns="0" rIns="0" bIns="0" rtlCol="0"/>
            <a:lstStyle/>
            <a:p>
              <a:endParaRPr/>
            </a:p>
          </p:txBody>
        </p:sp>
        <p:sp>
          <p:nvSpPr>
            <p:cNvPr id="74" name="object 74"/>
            <p:cNvSpPr/>
            <p:nvPr/>
          </p:nvSpPr>
          <p:spPr>
            <a:xfrm>
              <a:off x="8413750" y="466725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FFFFFF"/>
            </a:solidFill>
          </p:spPr>
          <p:txBody>
            <a:bodyPr wrap="square" lIns="0" tIns="0" rIns="0" bIns="0" rtlCol="0"/>
            <a:lstStyle/>
            <a:p>
              <a:endParaRPr/>
            </a:p>
          </p:txBody>
        </p:sp>
        <p:sp>
          <p:nvSpPr>
            <p:cNvPr id="75" name="object 75"/>
            <p:cNvSpPr/>
            <p:nvPr/>
          </p:nvSpPr>
          <p:spPr>
            <a:xfrm>
              <a:off x="8413750" y="46672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76" name="object 76"/>
            <p:cNvSpPr/>
            <p:nvPr/>
          </p:nvSpPr>
          <p:spPr>
            <a:xfrm>
              <a:off x="8413750" y="414655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FFFFFF"/>
            </a:solidFill>
          </p:spPr>
          <p:txBody>
            <a:bodyPr wrap="square" lIns="0" tIns="0" rIns="0" bIns="0" rtlCol="0"/>
            <a:lstStyle/>
            <a:p>
              <a:endParaRPr/>
            </a:p>
          </p:txBody>
        </p:sp>
        <p:sp>
          <p:nvSpPr>
            <p:cNvPr id="77" name="object 77"/>
            <p:cNvSpPr/>
            <p:nvPr/>
          </p:nvSpPr>
          <p:spPr>
            <a:xfrm>
              <a:off x="8413750" y="41465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78" name="object 78"/>
            <p:cNvSpPr/>
            <p:nvPr/>
          </p:nvSpPr>
          <p:spPr>
            <a:xfrm>
              <a:off x="8413750" y="362585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FFFFFF"/>
            </a:solidFill>
          </p:spPr>
          <p:txBody>
            <a:bodyPr wrap="square" lIns="0" tIns="0" rIns="0" bIns="0" rtlCol="0"/>
            <a:lstStyle/>
            <a:p>
              <a:endParaRPr/>
            </a:p>
          </p:txBody>
        </p:sp>
        <p:sp>
          <p:nvSpPr>
            <p:cNvPr id="79" name="object 79"/>
            <p:cNvSpPr/>
            <p:nvPr/>
          </p:nvSpPr>
          <p:spPr>
            <a:xfrm>
              <a:off x="8413750" y="36258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80" name="object 80"/>
            <p:cNvSpPr/>
            <p:nvPr/>
          </p:nvSpPr>
          <p:spPr>
            <a:xfrm>
              <a:off x="8413750" y="5251450"/>
              <a:ext cx="292100" cy="292100"/>
            </a:xfrm>
            <a:custGeom>
              <a:avLst/>
              <a:gdLst/>
              <a:ahLst/>
              <a:cxnLst/>
              <a:rect l="l" t="t" r="r" b="b"/>
              <a:pathLst>
                <a:path w="292100" h="292100">
                  <a:moveTo>
                    <a:pt x="146050" y="0"/>
                  </a:moveTo>
                  <a:lnTo>
                    <a:pt x="99886" y="7445"/>
                  </a:lnTo>
                  <a:lnTo>
                    <a:pt x="59794" y="28179"/>
                  </a:lnTo>
                  <a:lnTo>
                    <a:pt x="28179" y="59794"/>
                  </a:lnTo>
                  <a:lnTo>
                    <a:pt x="7445" y="99886"/>
                  </a:lnTo>
                  <a:lnTo>
                    <a:pt x="0" y="146050"/>
                  </a:lnTo>
                  <a:lnTo>
                    <a:pt x="7445" y="192213"/>
                  </a:lnTo>
                  <a:lnTo>
                    <a:pt x="28179" y="232305"/>
                  </a:lnTo>
                  <a:lnTo>
                    <a:pt x="59794" y="263920"/>
                  </a:lnTo>
                  <a:lnTo>
                    <a:pt x="99886" y="284654"/>
                  </a:lnTo>
                  <a:lnTo>
                    <a:pt x="146050" y="292100"/>
                  </a:lnTo>
                  <a:lnTo>
                    <a:pt x="192213" y="284654"/>
                  </a:lnTo>
                  <a:lnTo>
                    <a:pt x="232305" y="263920"/>
                  </a:lnTo>
                  <a:lnTo>
                    <a:pt x="263920" y="232305"/>
                  </a:lnTo>
                  <a:lnTo>
                    <a:pt x="284654" y="192213"/>
                  </a:lnTo>
                  <a:lnTo>
                    <a:pt x="292100" y="146050"/>
                  </a:lnTo>
                  <a:lnTo>
                    <a:pt x="284654" y="99886"/>
                  </a:lnTo>
                  <a:lnTo>
                    <a:pt x="263920" y="59794"/>
                  </a:lnTo>
                  <a:lnTo>
                    <a:pt x="232305" y="28179"/>
                  </a:lnTo>
                  <a:lnTo>
                    <a:pt x="192213" y="7445"/>
                  </a:lnTo>
                  <a:lnTo>
                    <a:pt x="146050" y="0"/>
                  </a:lnTo>
                  <a:close/>
                </a:path>
              </a:pathLst>
            </a:custGeom>
            <a:solidFill>
              <a:srgbClr val="FFFFFF"/>
            </a:solidFill>
          </p:spPr>
          <p:txBody>
            <a:bodyPr wrap="square" lIns="0" tIns="0" rIns="0" bIns="0" rtlCol="0"/>
            <a:lstStyle/>
            <a:p>
              <a:endParaRPr/>
            </a:p>
          </p:txBody>
        </p:sp>
        <p:sp>
          <p:nvSpPr>
            <p:cNvPr id="81" name="object 81"/>
            <p:cNvSpPr/>
            <p:nvPr/>
          </p:nvSpPr>
          <p:spPr>
            <a:xfrm>
              <a:off x="8413750" y="52514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grpSp>
      <p:sp>
        <p:nvSpPr>
          <p:cNvPr id="82" name="object 82"/>
          <p:cNvSpPr txBox="1"/>
          <p:nvPr/>
        </p:nvSpPr>
        <p:spPr>
          <a:xfrm>
            <a:off x="7615519" y="6242417"/>
            <a:ext cx="180975" cy="147320"/>
          </a:xfrm>
          <a:prstGeom prst="rect">
            <a:avLst/>
          </a:prstGeom>
        </p:spPr>
        <p:txBody>
          <a:bodyPr vert="horz" wrap="square" lIns="0" tIns="12700" rIns="0" bIns="0" rtlCol="0">
            <a:spAutoFit/>
          </a:bodyPr>
          <a:lstStyle/>
          <a:p>
            <a:pPr marL="38100">
              <a:lnSpc>
                <a:spcPct val="100000"/>
              </a:lnSpc>
              <a:spcBef>
                <a:spcPts val="100"/>
              </a:spcBef>
            </a:pPr>
            <a:r>
              <a:rPr sz="800" spc="-5" dirty="0">
                <a:solidFill>
                  <a:srgbClr val="595959"/>
                </a:solidFill>
                <a:latin typeface="Times New Roman"/>
                <a:cs typeface="Times New Roman"/>
              </a:rPr>
              <a:t>O</a:t>
            </a:r>
            <a:r>
              <a:rPr sz="750" spc="-7" baseline="-11111" dirty="0">
                <a:solidFill>
                  <a:srgbClr val="595959"/>
                </a:solidFill>
                <a:latin typeface="Times New Roman"/>
                <a:cs typeface="Times New Roman"/>
              </a:rPr>
              <a:t>4</a:t>
            </a:r>
            <a:endParaRPr sz="750" baseline="-11111">
              <a:latin typeface="Times New Roman"/>
              <a:cs typeface="Times New Roman"/>
            </a:endParaRPr>
          </a:p>
        </p:txBody>
      </p:sp>
      <p:sp>
        <p:nvSpPr>
          <p:cNvPr id="83" name="object 83"/>
          <p:cNvSpPr/>
          <p:nvPr/>
        </p:nvSpPr>
        <p:spPr>
          <a:xfrm>
            <a:off x="2711450" y="6356351"/>
            <a:ext cx="5314950" cy="76200"/>
          </a:xfrm>
          <a:custGeom>
            <a:avLst/>
            <a:gdLst/>
            <a:ahLst/>
            <a:cxnLst/>
            <a:rect l="l" t="t" r="r" b="b"/>
            <a:pathLst>
              <a:path w="5314950" h="76200">
                <a:moveTo>
                  <a:pt x="5238750" y="0"/>
                </a:moveTo>
                <a:lnTo>
                  <a:pt x="5238750" y="31749"/>
                </a:lnTo>
                <a:lnTo>
                  <a:pt x="0" y="31748"/>
                </a:lnTo>
                <a:lnTo>
                  <a:pt x="0" y="44448"/>
                </a:lnTo>
                <a:lnTo>
                  <a:pt x="5238750" y="44449"/>
                </a:lnTo>
                <a:lnTo>
                  <a:pt x="5238750" y="76199"/>
                </a:lnTo>
                <a:lnTo>
                  <a:pt x="5314950" y="38099"/>
                </a:lnTo>
                <a:lnTo>
                  <a:pt x="5238750" y="0"/>
                </a:lnTo>
                <a:close/>
              </a:path>
            </a:pathLst>
          </a:custGeom>
          <a:solidFill>
            <a:srgbClr val="0000FF"/>
          </a:solidFill>
        </p:spPr>
        <p:txBody>
          <a:bodyPr wrap="square" lIns="0" tIns="0" rIns="0" bIns="0" rtlCol="0"/>
          <a:lstStyle/>
          <a:p>
            <a:endParaRPr/>
          </a:p>
        </p:txBody>
      </p:sp>
      <p:sp>
        <p:nvSpPr>
          <p:cNvPr id="84" name="object 84"/>
          <p:cNvSpPr txBox="1"/>
          <p:nvPr/>
        </p:nvSpPr>
        <p:spPr>
          <a:xfrm>
            <a:off x="1993900" y="5880100"/>
            <a:ext cx="635000" cy="152400"/>
          </a:xfrm>
          <a:prstGeom prst="rect">
            <a:avLst/>
          </a:prstGeom>
          <a:solidFill>
            <a:srgbClr val="FFFFFF"/>
          </a:solidFill>
        </p:spPr>
        <p:txBody>
          <a:bodyPr vert="horz" wrap="square" lIns="0" tIns="15240" rIns="0" bIns="0" rtlCol="0">
            <a:spAutoFit/>
          </a:bodyPr>
          <a:lstStyle/>
          <a:p>
            <a:pPr marL="93345">
              <a:lnSpc>
                <a:spcPct val="100000"/>
              </a:lnSpc>
              <a:spcBef>
                <a:spcPts val="120"/>
              </a:spcBef>
            </a:pPr>
            <a:r>
              <a:rPr sz="800" i="1" spc="-5" dirty="0">
                <a:solidFill>
                  <a:srgbClr val="595959"/>
                </a:solidFill>
                <a:latin typeface="Times New Roman"/>
                <a:cs typeface="Times New Roman"/>
              </a:rPr>
              <a:t>backtrace</a:t>
            </a:r>
            <a:endParaRPr sz="800">
              <a:latin typeface="Times New Roman"/>
              <a:cs typeface="Times New Roman"/>
            </a:endParaRPr>
          </a:p>
        </p:txBody>
      </p:sp>
      <p:sp>
        <p:nvSpPr>
          <p:cNvPr id="85" name="object 85"/>
          <p:cNvSpPr txBox="1"/>
          <p:nvPr/>
        </p:nvSpPr>
        <p:spPr>
          <a:xfrm>
            <a:off x="3543300" y="5397500"/>
            <a:ext cx="635000" cy="215900"/>
          </a:xfrm>
          <a:prstGeom prst="rect">
            <a:avLst/>
          </a:prstGeom>
          <a:solidFill>
            <a:srgbClr val="FFFFFF"/>
          </a:solidFill>
        </p:spPr>
        <p:txBody>
          <a:bodyPr vert="horz" wrap="square" lIns="0" tIns="46355" rIns="0" bIns="0" rtlCol="0">
            <a:spAutoFit/>
          </a:bodyPr>
          <a:lstStyle/>
          <a:p>
            <a:pPr marL="95885">
              <a:lnSpc>
                <a:spcPct val="100000"/>
              </a:lnSpc>
              <a:spcBef>
                <a:spcPts val="365"/>
              </a:spcBef>
            </a:pPr>
            <a:r>
              <a:rPr sz="800" i="1" spc="-5" dirty="0">
                <a:solidFill>
                  <a:srgbClr val="595959"/>
                </a:solidFill>
                <a:latin typeface="Times New Roman"/>
                <a:cs typeface="Times New Roman"/>
              </a:rPr>
              <a:t>backtrace</a:t>
            </a:r>
            <a:endParaRPr sz="800">
              <a:latin typeface="Times New Roman"/>
              <a:cs typeface="Times New Roman"/>
            </a:endParaRPr>
          </a:p>
        </p:txBody>
      </p:sp>
      <p:sp>
        <p:nvSpPr>
          <p:cNvPr id="86" name="object 86"/>
          <p:cNvSpPr txBox="1"/>
          <p:nvPr/>
        </p:nvSpPr>
        <p:spPr>
          <a:xfrm>
            <a:off x="5034009" y="6225192"/>
            <a:ext cx="180975" cy="321310"/>
          </a:xfrm>
          <a:prstGeom prst="rect">
            <a:avLst/>
          </a:prstGeom>
        </p:spPr>
        <p:txBody>
          <a:bodyPr vert="horz" wrap="square" lIns="0" tIns="29845" rIns="0" bIns="0" rtlCol="0">
            <a:spAutoFit/>
          </a:bodyPr>
          <a:lstStyle/>
          <a:p>
            <a:pPr algn="ctr">
              <a:lnSpc>
                <a:spcPct val="100000"/>
              </a:lnSpc>
              <a:spcBef>
                <a:spcPts val="235"/>
              </a:spcBef>
            </a:pPr>
            <a:r>
              <a:rPr sz="800" spc="-5" dirty="0">
                <a:solidFill>
                  <a:srgbClr val="595959"/>
                </a:solidFill>
                <a:latin typeface="Times New Roman"/>
                <a:cs typeface="Times New Roman"/>
              </a:rPr>
              <a:t>O</a:t>
            </a:r>
            <a:r>
              <a:rPr sz="750" spc="-7" baseline="-11111" dirty="0">
                <a:solidFill>
                  <a:srgbClr val="595959"/>
                </a:solidFill>
                <a:latin typeface="Times New Roman"/>
                <a:cs typeface="Times New Roman"/>
              </a:rPr>
              <a:t>2</a:t>
            </a:r>
            <a:endParaRPr sz="750" baseline="-11111">
              <a:latin typeface="Times New Roman"/>
              <a:cs typeface="Times New Roman"/>
            </a:endParaRPr>
          </a:p>
          <a:p>
            <a:pPr marL="8255" algn="ctr">
              <a:lnSpc>
                <a:spcPct val="100000"/>
              </a:lnSpc>
              <a:spcBef>
                <a:spcPts val="150"/>
              </a:spcBef>
            </a:pPr>
            <a:r>
              <a:rPr sz="900" dirty="0">
                <a:solidFill>
                  <a:srgbClr val="595959"/>
                </a:solidFill>
                <a:latin typeface="Times New Roman"/>
                <a:cs typeface="Times New Roman"/>
              </a:rPr>
              <a:t>t</a:t>
            </a:r>
            <a:endParaRPr sz="900">
              <a:latin typeface="Times New Roman"/>
              <a:cs typeface="Times New Roman"/>
            </a:endParaRPr>
          </a:p>
        </p:txBody>
      </p:sp>
      <p:grpSp>
        <p:nvGrpSpPr>
          <p:cNvPr id="87" name="object 87"/>
          <p:cNvGrpSpPr/>
          <p:nvPr/>
        </p:nvGrpSpPr>
        <p:grpSpPr>
          <a:xfrm>
            <a:off x="1611156" y="3834263"/>
            <a:ext cx="2814320" cy="1988185"/>
            <a:chOff x="1611156" y="3834263"/>
            <a:chExt cx="2814320" cy="1988185"/>
          </a:xfrm>
        </p:grpSpPr>
        <p:pic>
          <p:nvPicPr>
            <p:cNvPr id="88" name="object 88"/>
            <p:cNvPicPr/>
            <p:nvPr/>
          </p:nvPicPr>
          <p:blipFill>
            <a:blip r:embed="rId3" cstate="print"/>
            <a:stretch>
              <a:fillRect/>
            </a:stretch>
          </p:blipFill>
          <p:spPr>
            <a:xfrm>
              <a:off x="3539897" y="3834263"/>
              <a:ext cx="885503" cy="602151"/>
            </a:xfrm>
            <a:prstGeom prst="rect">
              <a:avLst/>
            </a:prstGeom>
          </p:spPr>
        </p:pic>
        <p:pic>
          <p:nvPicPr>
            <p:cNvPr id="89" name="object 89"/>
            <p:cNvPicPr/>
            <p:nvPr/>
          </p:nvPicPr>
          <p:blipFill>
            <a:blip r:embed="rId4" cstate="print"/>
            <a:stretch>
              <a:fillRect/>
            </a:stretch>
          </p:blipFill>
          <p:spPr>
            <a:xfrm>
              <a:off x="1611156" y="5451111"/>
              <a:ext cx="966943" cy="370761"/>
            </a:xfrm>
            <a:prstGeom prst="rect">
              <a:avLst/>
            </a:prstGeom>
          </p:spPr>
        </p:pic>
      </p:grpSp>
      <p:sp>
        <p:nvSpPr>
          <p:cNvPr id="90" name="object 90"/>
          <p:cNvSpPr/>
          <p:nvPr/>
        </p:nvSpPr>
        <p:spPr>
          <a:xfrm>
            <a:off x="8413750" y="5721350"/>
            <a:ext cx="292100" cy="292100"/>
          </a:xfrm>
          <a:custGeom>
            <a:avLst/>
            <a:gdLst/>
            <a:ahLst/>
            <a:cxnLst/>
            <a:rect l="l" t="t" r="r" b="b"/>
            <a:pathLst>
              <a:path w="292100" h="292100">
                <a:moveTo>
                  <a:pt x="0" y="146050"/>
                </a:moveTo>
                <a:lnTo>
                  <a:pt x="7445" y="99886"/>
                </a:lnTo>
                <a:lnTo>
                  <a:pt x="28179" y="59794"/>
                </a:lnTo>
                <a:lnTo>
                  <a:pt x="59794" y="28179"/>
                </a:lnTo>
                <a:lnTo>
                  <a:pt x="99886" y="7445"/>
                </a:lnTo>
                <a:lnTo>
                  <a:pt x="146050" y="0"/>
                </a:lnTo>
                <a:lnTo>
                  <a:pt x="192213" y="7445"/>
                </a:lnTo>
                <a:lnTo>
                  <a:pt x="232305" y="28179"/>
                </a:lnTo>
                <a:lnTo>
                  <a:pt x="263920" y="59794"/>
                </a:lnTo>
                <a:lnTo>
                  <a:pt x="284654" y="99886"/>
                </a:lnTo>
                <a:lnTo>
                  <a:pt x="292100" y="146050"/>
                </a:lnTo>
                <a:lnTo>
                  <a:pt x="284654" y="192213"/>
                </a:lnTo>
                <a:lnTo>
                  <a:pt x="263920" y="232305"/>
                </a:lnTo>
                <a:lnTo>
                  <a:pt x="232305" y="263920"/>
                </a:lnTo>
                <a:lnTo>
                  <a:pt x="192213" y="284654"/>
                </a:lnTo>
                <a:lnTo>
                  <a:pt x="146050" y="292100"/>
                </a:lnTo>
                <a:lnTo>
                  <a:pt x="99886" y="284654"/>
                </a:lnTo>
                <a:lnTo>
                  <a:pt x="59794" y="263920"/>
                </a:lnTo>
                <a:lnTo>
                  <a:pt x="28179" y="232305"/>
                </a:lnTo>
                <a:lnTo>
                  <a:pt x="7445" y="192213"/>
                </a:lnTo>
                <a:lnTo>
                  <a:pt x="0" y="146050"/>
                </a:lnTo>
                <a:close/>
              </a:path>
            </a:pathLst>
          </a:custGeom>
          <a:ln w="12700">
            <a:solidFill>
              <a:srgbClr val="000000"/>
            </a:solidFill>
          </a:ln>
        </p:spPr>
        <p:txBody>
          <a:bodyPr wrap="square" lIns="0" tIns="0" rIns="0" bIns="0" rtlCol="0"/>
          <a:lstStyle/>
          <a:p>
            <a:endParaRPr/>
          </a:p>
        </p:txBody>
      </p:sp>
      <p:sp>
        <p:nvSpPr>
          <p:cNvPr id="91" name="object 91"/>
          <p:cNvSpPr txBox="1"/>
          <p:nvPr/>
        </p:nvSpPr>
        <p:spPr>
          <a:xfrm>
            <a:off x="8464768" y="4722606"/>
            <a:ext cx="18478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VB</a:t>
            </a:r>
            <a:endParaRPr sz="900">
              <a:latin typeface="Times New Roman"/>
              <a:cs typeface="Times New Roman"/>
            </a:endParaRPr>
          </a:p>
        </p:txBody>
      </p:sp>
      <p:sp>
        <p:nvSpPr>
          <p:cNvPr id="98" name="object 98"/>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99" name="object 99"/>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9</a:t>
            </a:r>
            <a:endParaRPr sz="800">
              <a:latin typeface="Times New Roman"/>
              <a:cs typeface="Times New Roman"/>
            </a:endParaRPr>
          </a:p>
        </p:txBody>
      </p:sp>
      <p:sp>
        <p:nvSpPr>
          <p:cNvPr id="92" name="object 92"/>
          <p:cNvSpPr txBox="1"/>
          <p:nvPr/>
        </p:nvSpPr>
        <p:spPr>
          <a:xfrm>
            <a:off x="8467943" y="4207925"/>
            <a:ext cx="17843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TO</a:t>
            </a:r>
            <a:endParaRPr sz="900">
              <a:latin typeface="Times New Roman"/>
              <a:cs typeface="Times New Roman"/>
            </a:endParaRPr>
          </a:p>
        </p:txBody>
      </p:sp>
      <p:sp>
        <p:nvSpPr>
          <p:cNvPr id="93" name="object 93"/>
          <p:cNvSpPr txBox="1"/>
          <p:nvPr/>
        </p:nvSpPr>
        <p:spPr>
          <a:xfrm>
            <a:off x="8461593" y="3688982"/>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595959"/>
                </a:solidFill>
                <a:latin typeface="Times New Roman"/>
                <a:cs typeface="Times New Roman"/>
              </a:rPr>
              <a:t>NN</a:t>
            </a:r>
            <a:endParaRPr sz="900">
              <a:latin typeface="Times New Roman"/>
              <a:cs typeface="Times New Roman"/>
            </a:endParaRPr>
          </a:p>
        </p:txBody>
      </p:sp>
      <p:sp>
        <p:nvSpPr>
          <p:cNvPr id="94" name="object 94"/>
          <p:cNvSpPr txBox="1"/>
          <p:nvPr/>
        </p:nvSpPr>
        <p:spPr>
          <a:xfrm>
            <a:off x="8445718" y="5785732"/>
            <a:ext cx="22225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595959"/>
                </a:solidFill>
                <a:latin typeface="Times New Roman"/>
                <a:cs typeface="Times New Roman"/>
              </a:rPr>
              <a:t>st</a:t>
            </a:r>
            <a:r>
              <a:rPr sz="900" dirty="0">
                <a:solidFill>
                  <a:srgbClr val="595959"/>
                </a:solidFill>
                <a:latin typeface="Times New Roman"/>
                <a:cs typeface="Times New Roman"/>
              </a:rPr>
              <a:t>a</a:t>
            </a:r>
            <a:r>
              <a:rPr sz="900" spc="-5" dirty="0">
                <a:solidFill>
                  <a:srgbClr val="595959"/>
                </a:solidFill>
                <a:latin typeface="Times New Roman"/>
                <a:cs typeface="Times New Roman"/>
              </a:rPr>
              <a:t>rt</a:t>
            </a:r>
            <a:endParaRPr sz="900">
              <a:latin typeface="Times New Roman"/>
              <a:cs typeface="Times New Roman"/>
            </a:endParaRPr>
          </a:p>
        </p:txBody>
      </p:sp>
      <p:sp>
        <p:nvSpPr>
          <p:cNvPr id="95" name="object 95"/>
          <p:cNvSpPr txBox="1"/>
          <p:nvPr/>
        </p:nvSpPr>
        <p:spPr>
          <a:xfrm>
            <a:off x="8480643" y="5235479"/>
            <a:ext cx="153035" cy="289560"/>
          </a:xfrm>
          <a:prstGeom prst="rect">
            <a:avLst/>
          </a:prstGeom>
        </p:spPr>
        <p:txBody>
          <a:bodyPr vert="horz" wrap="square" lIns="0" tIns="25400" rIns="0" bIns="0" rtlCol="0">
            <a:spAutoFit/>
          </a:bodyPr>
          <a:lstStyle/>
          <a:p>
            <a:pPr marL="12700" marR="5080">
              <a:lnSpc>
                <a:spcPts val="1000"/>
              </a:lnSpc>
              <a:spcBef>
                <a:spcPts val="200"/>
              </a:spcBef>
            </a:pPr>
            <a:r>
              <a:rPr sz="900" spc="-5" dirty="0">
                <a:solidFill>
                  <a:srgbClr val="595959"/>
                </a:solidFill>
                <a:latin typeface="Times New Roman"/>
                <a:cs typeface="Times New Roman"/>
              </a:rPr>
              <a:t>PP  SS</a:t>
            </a:r>
            <a:endParaRPr sz="900">
              <a:latin typeface="Times New Roman"/>
              <a:cs typeface="Times New Roman"/>
            </a:endParaRPr>
          </a:p>
        </p:txBody>
      </p:sp>
      <p:sp>
        <p:nvSpPr>
          <p:cNvPr id="96" name="object 96"/>
          <p:cNvSpPr txBox="1"/>
          <p:nvPr/>
        </p:nvSpPr>
        <p:spPr>
          <a:xfrm>
            <a:off x="8461593" y="3170040"/>
            <a:ext cx="1905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Times New Roman"/>
                <a:cs typeface="Times New Roman"/>
              </a:rPr>
              <a:t>end</a:t>
            </a:r>
            <a:endParaRPr sz="900">
              <a:latin typeface="Times New Roman"/>
              <a:cs typeface="Times New Roman"/>
            </a:endParaRPr>
          </a:p>
        </p:txBody>
      </p:sp>
      <p:sp>
        <p:nvSpPr>
          <p:cNvPr id="97" name="object 97"/>
          <p:cNvSpPr txBox="1"/>
          <p:nvPr/>
        </p:nvSpPr>
        <p:spPr>
          <a:xfrm>
            <a:off x="586740" y="6294120"/>
            <a:ext cx="1153160" cy="238760"/>
          </a:xfrm>
          <a:prstGeom prst="rect">
            <a:avLst/>
          </a:prstGeom>
        </p:spPr>
        <p:txBody>
          <a:bodyPr vert="horz" wrap="square" lIns="0" tIns="12700" rIns="0" bIns="0" rtlCol="0">
            <a:spAutoFit/>
          </a:bodyPr>
          <a:lstStyle/>
          <a:p>
            <a:pPr marL="12700">
              <a:lnSpc>
                <a:spcPct val="100000"/>
              </a:lnSpc>
              <a:spcBef>
                <a:spcPts val="100"/>
              </a:spcBef>
            </a:pPr>
            <a:r>
              <a:rPr sz="1400" spc="-260" dirty="0">
                <a:latin typeface="Arial"/>
                <a:cs typeface="Arial"/>
              </a:rPr>
              <a:t>F</a:t>
            </a:r>
            <a:r>
              <a:rPr sz="1400" spc="-35" dirty="0">
                <a:latin typeface="Arial"/>
                <a:cs typeface="Arial"/>
              </a:rPr>
              <a:t>r</a:t>
            </a:r>
            <a:r>
              <a:rPr sz="1400" spc="-160" dirty="0">
                <a:latin typeface="Arial"/>
                <a:cs typeface="Arial"/>
              </a:rPr>
              <a:t>om</a:t>
            </a:r>
            <a:r>
              <a:rPr sz="1400" dirty="0">
                <a:latin typeface="Arial"/>
                <a:cs typeface="Arial"/>
              </a:rPr>
              <a:t> </a:t>
            </a:r>
            <a:r>
              <a:rPr sz="1400" spc="-170" dirty="0">
                <a:latin typeface="Arial"/>
                <a:cs typeface="Arial"/>
              </a:rPr>
              <a:t>J</a:t>
            </a:r>
            <a:r>
              <a:rPr sz="1400" dirty="0">
                <a:latin typeface="Arial"/>
                <a:cs typeface="Arial"/>
              </a:rPr>
              <a:t>i</a:t>
            </a:r>
            <a:r>
              <a:rPr sz="1400" spc="-235" dirty="0">
                <a:latin typeface="Arial"/>
                <a:cs typeface="Arial"/>
              </a:rPr>
              <a:t>m</a:t>
            </a:r>
            <a:r>
              <a:rPr sz="1400" dirty="0">
                <a:latin typeface="Arial"/>
                <a:cs typeface="Arial"/>
              </a:rPr>
              <a:t> </a:t>
            </a:r>
            <a:r>
              <a:rPr sz="1400" spc="-95" dirty="0">
                <a:latin typeface="Arial"/>
                <a:cs typeface="Arial"/>
              </a:rPr>
              <a:t>M</a:t>
            </a:r>
            <a:r>
              <a:rPr sz="1400" spc="-10" dirty="0">
                <a:latin typeface="Arial"/>
                <a:cs typeface="Arial"/>
              </a:rPr>
              <a:t>a</a:t>
            </a:r>
            <a:r>
              <a:rPr sz="1400" spc="20" dirty="0">
                <a:latin typeface="Arial"/>
                <a:cs typeface="Arial"/>
              </a:rPr>
              <a:t>r</a:t>
            </a:r>
            <a:r>
              <a:rPr sz="1400" spc="-15" dirty="0">
                <a:latin typeface="Arial"/>
                <a:cs typeface="Arial"/>
              </a:rPr>
              <a:t>t</a:t>
            </a:r>
            <a:r>
              <a:rPr sz="1400" dirty="0">
                <a:latin typeface="Arial"/>
                <a:cs typeface="Arial"/>
              </a:rPr>
              <a:t>i</a:t>
            </a:r>
            <a:r>
              <a:rPr sz="1400" spc="-170" dirty="0">
                <a:latin typeface="Arial"/>
                <a:cs typeface="Arial"/>
              </a:rPr>
              <a:t>n</a:t>
            </a:r>
            <a:endParaRPr sz="14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706110" cy="665480"/>
          </a:xfrm>
          <a:prstGeom prst="rect">
            <a:avLst/>
          </a:prstGeom>
        </p:spPr>
        <p:txBody>
          <a:bodyPr vert="horz" wrap="square" lIns="0" tIns="12700" rIns="0" bIns="0" rtlCol="0">
            <a:spAutoFit/>
          </a:bodyPr>
          <a:lstStyle/>
          <a:p>
            <a:pPr marL="12700">
              <a:lnSpc>
                <a:spcPct val="100000"/>
              </a:lnSpc>
              <a:spcBef>
                <a:spcPts val="100"/>
              </a:spcBef>
            </a:pPr>
            <a:r>
              <a:rPr spc="45" dirty="0"/>
              <a:t>Viterbi</a:t>
            </a:r>
            <a:r>
              <a:rPr spc="-60" dirty="0"/>
              <a:t> </a:t>
            </a:r>
            <a:r>
              <a:rPr spc="85" dirty="0"/>
              <a:t>Algorithm</a:t>
            </a:r>
            <a:r>
              <a:rPr spc="165" dirty="0"/>
              <a:t> </a:t>
            </a:r>
            <a:r>
              <a:rPr spc="80" dirty="0"/>
              <a:t>Sketch</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p:nvPr/>
        </p:nvSpPr>
        <p:spPr>
          <a:xfrm>
            <a:off x="6222715" y="6545267"/>
            <a:ext cx="177800" cy="138430"/>
          </a:xfrm>
          <a:prstGeom prst="rect">
            <a:avLst/>
          </a:prstGeom>
        </p:spPr>
        <p:txBody>
          <a:bodyPr vert="horz" wrap="square" lIns="0" tIns="1270" rIns="0" bIns="0" rtlCol="0">
            <a:spAutoFit/>
          </a:bodyPr>
          <a:lstStyle/>
          <a:p>
            <a:pPr marL="38100">
              <a:lnSpc>
                <a:spcPct val="100000"/>
              </a:lnSpc>
              <a:spcBef>
                <a:spcPts val="10"/>
              </a:spcBef>
            </a:pPr>
            <a:r>
              <a:rPr sz="800" dirty="0">
                <a:solidFill>
                  <a:srgbClr val="BFBFBF"/>
                </a:solidFill>
                <a:latin typeface="Times New Roman"/>
                <a:cs typeface="Times New Roman"/>
              </a:rPr>
              <a:t>10</a:t>
            </a:r>
            <a:endParaRPr sz="800">
              <a:latin typeface="Times New Roman"/>
              <a:cs typeface="Times New Roman"/>
            </a:endParaRPr>
          </a:p>
        </p:txBody>
      </p:sp>
      <p:sp>
        <p:nvSpPr>
          <p:cNvPr id="3" name="object 3"/>
          <p:cNvSpPr txBox="1"/>
          <p:nvPr/>
        </p:nvSpPr>
        <p:spPr>
          <a:xfrm>
            <a:off x="816355" y="2001520"/>
            <a:ext cx="7221855" cy="3987800"/>
          </a:xfrm>
          <a:prstGeom prst="rect">
            <a:avLst/>
          </a:prstGeom>
        </p:spPr>
        <p:txBody>
          <a:bodyPr vert="horz" wrap="square" lIns="0" tIns="12700" rIns="0" bIns="0" rtlCol="0">
            <a:spAutoFit/>
          </a:bodyPr>
          <a:lstStyle/>
          <a:p>
            <a:pPr marL="12700" marR="86360">
              <a:lnSpc>
                <a:spcPct val="100000"/>
              </a:lnSpc>
              <a:spcBef>
                <a:spcPts val="100"/>
              </a:spcBef>
            </a:pPr>
            <a:r>
              <a:rPr sz="2000" spc="-5" dirty="0">
                <a:solidFill>
                  <a:srgbClr val="595959"/>
                </a:solidFill>
                <a:latin typeface="Times New Roman"/>
                <a:cs typeface="Times New Roman"/>
              </a:rPr>
              <a:t>This algorithm </a:t>
            </a:r>
            <a:r>
              <a:rPr sz="2000" spc="-10" dirty="0">
                <a:solidFill>
                  <a:srgbClr val="595959"/>
                </a:solidFill>
                <a:latin typeface="Times New Roman"/>
                <a:cs typeface="Times New Roman"/>
              </a:rPr>
              <a:t>fills</a:t>
            </a:r>
            <a:r>
              <a:rPr sz="2000" spc="-5" dirty="0">
                <a:solidFill>
                  <a:srgbClr val="595959"/>
                </a:solidFill>
                <a:latin typeface="Times New Roman"/>
                <a:cs typeface="Times New Roman"/>
              </a:rPr>
              <a:t> in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elements</a:t>
            </a:r>
            <a:r>
              <a:rPr sz="2000" dirty="0">
                <a:solidFill>
                  <a:srgbClr val="595959"/>
                </a:solidFill>
                <a:latin typeface="Times New Roman"/>
                <a:cs typeface="Times New Roman"/>
              </a:rPr>
              <a:t> of</a:t>
            </a:r>
            <a:r>
              <a:rPr sz="2000" spc="-5" dirty="0">
                <a:solidFill>
                  <a:srgbClr val="595959"/>
                </a:solidFill>
                <a:latin typeface="Times New Roman"/>
                <a:cs typeface="Times New Roman"/>
              </a:rPr>
              <a:t> the</a:t>
            </a:r>
            <a:r>
              <a:rPr sz="2000" dirty="0">
                <a:solidFill>
                  <a:srgbClr val="595959"/>
                </a:solidFill>
                <a:latin typeface="Times New Roman"/>
                <a:cs typeface="Times New Roman"/>
              </a:rPr>
              <a:t> </a:t>
            </a:r>
            <a:r>
              <a:rPr sz="2000" spc="-5" dirty="0">
                <a:solidFill>
                  <a:srgbClr val="595959"/>
                </a:solidFill>
                <a:latin typeface="Times New Roman"/>
                <a:cs typeface="Times New Roman"/>
              </a:rPr>
              <a:t>array</a:t>
            </a:r>
            <a:r>
              <a:rPr sz="2000" spc="-35" dirty="0">
                <a:solidFill>
                  <a:srgbClr val="595959"/>
                </a:solidFill>
                <a:latin typeface="Times New Roman"/>
                <a:cs typeface="Times New Roman"/>
              </a:rPr>
              <a:t> </a:t>
            </a:r>
            <a:r>
              <a:rPr sz="2000" spc="-25" dirty="0">
                <a:solidFill>
                  <a:srgbClr val="595959"/>
                </a:solidFill>
                <a:latin typeface="Times New Roman"/>
                <a:cs typeface="Times New Roman"/>
              </a:rPr>
              <a:t>Viterbi</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the previous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slide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(columns are words,</a:t>
            </a:r>
            <a:r>
              <a:rPr sz="2000" dirty="0">
                <a:solidFill>
                  <a:srgbClr val="595959"/>
                </a:solidFill>
                <a:latin typeface="Times New Roman"/>
                <a:cs typeface="Times New Roman"/>
              </a:rPr>
              <a:t> rows</a:t>
            </a:r>
            <a:r>
              <a:rPr sz="2000" spc="-5" dirty="0">
                <a:solidFill>
                  <a:srgbClr val="595959"/>
                </a:solidFill>
                <a:latin typeface="Times New Roman"/>
                <a:cs typeface="Times New Roman"/>
              </a:rPr>
              <a:t> are </a:t>
            </a:r>
            <a:r>
              <a:rPr sz="2000" spc="-10" dirty="0">
                <a:solidFill>
                  <a:srgbClr val="595959"/>
                </a:solidFill>
                <a:latin typeface="Times New Roman"/>
                <a:cs typeface="Times New Roman"/>
              </a:rPr>
              <a:t>states</a:t>
            </a:r>
            <a:r>
              <a:rPr sz="2000" spc="-5" dirty="0">
                <a:solidFill>
                  <a:srgbClr val="595959"/>
                </a:solidFill>
                <a:latin typeface="Times New Roman"/>
                <a:cs typeface="Times New Roman"/>
              </a:rPr>
              <a:t> </a:t>
            </a:r>
            <a:r>
              <a:rPr sz="2000" dirty="0">
                <a:solidFill>
                  <a:srgbClr val="595959"/>
                </a:solidFill>
                <a:latin typeface="Times New Roman"/>
                <a:cs typeface="Times New Roman"/>
              </a:rPr>
              <a:t>(POS</a:t>
            </a:r>
            <a:r>
              <a:rPr sz="2000" spc="-5" dirty="0">
                <a:solidFill>
                  <a:srgbClr val="595959"/>
                </a:solidFill>
                <a:latin typeface="Times New Roman"/>
                <a:cs typeface="Times New Roman"/>
              </a:rPr>
              <a:t> tags))</a:t>
            </a:r>
            <a:endParaRPr sz="2000">
              <a:latin typeface="Times New Roman"/>
              <a:cs typeface="Times New Roman"/>
            </a:endParaRPr>
          </a:p>
          <a:p>
            <a:pPr marL="12700">
              <a:lnSpc>
                <a:spcPct val="100000"/>
              </a:lnSpc>
            </a:pPr>
            <a:r>
              <a:rPr sz="2000" spc="-5" dirty="0">
                <a:solidFill>
                  <a:srgbClr val="595959"/>
                </a:solidFill>
                <a:latin typeface="Times New Roman"/>
                <a:cs typeface="Times New Roman"/>
              </a:rPr>
              <a:t>function</a:t>
            </a:r>
            <a:r>
              <a:rPr sz="2000" spc="-55" dirty="0">
                <a:solidFill>
                  <a:srgbClr val="595959"/>
                </a:solidFill>
                <a:latin typeface="Times New Roman"/>
                <a:cs typeface="Times New Roman"/>
              </a:rPr>
              <a:t> </a:t>
            </a:r>
            <a:r>
              <a:rPr sz="2000" spc="-25" dirty="0">
                <a:solidFill>
                  <a:srgbClr val="595959"/>
                </a:solidFill>
                <a:latin typeface="Times New Roman"/>
                <a:cs typeface="Times New Roman"/>
              </a:rPr>
              <a:t>Viterbi</a:t>
            </a:r>
            <a:endParaRPr sz="2000">
              <a:latin typeface="Times New Roman"/>
              <a:cs typeface="Times New Roman"/>
            </a:endParaRPr>
          </a:p>
          <a:p>
            <a:pPr marL="835660" marR="2584450" indent="-568960">
              <a:lnSpc>
                <a:spcPct val="100000"/>
              </a:lnSpc>
            </a:pP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a:t>
            </a:r>
            <a:r>
              <a:rPr sz="2000" spc="-10" dirty="0">
                <a:solidFill>
                  <a:srgbClr val="595959"/>
                </a:solidFill>
                <a:latin typeface="Times New Roman"/>
                <a:cs typeface="Times New Roman"/>
              </a:rPr>
              <a:t>state</a:t>
            </a:r>
            <a:r>
              <a:rPr sz="2000" spc="-5" dirty="0">
                <a:solidFill>
                  <a:srgbClr val="595959"/>
                </a:solidFill>
                <a:latin typeface="Times New Roman"/>
                <a:cs typeface="Times New Roman"/>
              </a:rPr>
              <a:t> </a:t>
            </a:r>
            <a:r>
              <a:rPr sz="2000" i="1" spc="-5" dirty="0">
                <a:solidFill>
                  <a:srgbClr val="595959"/>
                </a:solidFill>
                <a:latin typeface="Times New Roman"/>
                <a:cs typeface="Times New Roman"/>
              </a:rPr>
              <a:t>s,</a:t>
            </a:r>
            <a:r>
              <a:rPr sz="2000" i="1" dirty="0">
                <a:solidFill>
                  <a:srgbClr val="595959"/>
                </a:solidFill>
                <a:latin typeface="Times New Roman"/>
                <a:cs typeface="Times New Roman"/>
              </a:rPr>
              <a:t> </a:t>
            </a:r>
            <a:r>
              <a:rPr sz="2000" spc="-5" dirty="0">
                <a:solidFill>
                  <a:srgbClr val="595959"/>
                </a:solidFill>
                <a:latin typeface="Times New Roman"/>
                <a:cs typeface="Times New Roman"/>
              </a:rPr>
              <a:t>compute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initial </a:t>
            </a:r>
            <a:r>
              <a:rPr sz="2000" spc="-5" dirty="0">
                <a:solidFill>
                  <a:srgbClr val="595959"/>
                </a:solidFill>
                <a:latin typeface="Times New Roman"/>
                <a:cs typeface="Times New Roman"/>
              </a:rPr>
              <a:t>column </a:t>
            </a:r>
            <a:r>
              <a:rPr sz="2000" spc="-484" dirty="0">
                <a:solidFill>
                  <a:srgbClr val="595959"/>
                </a:solidFill>
                <a:latin typeface="Times New Roman"/>
                <a:cs typeface="Times New Roman"/>
              </a:rPr>
              <a:t> </a:t>
            </a:r>
            <a:r>
              <a:rPr sz="2000" spc="-20" dirty="0">
                <a:solidFill>
                  <a:srgbClr val="595959"/>
                </a:solidFill>
                <a:latin typeface="Times New Roman"/>
                <a:cs typeface="Times New Roman"/>
              </a:rPr>
              <a:t>Viterbi[</a:t>
            </a:r>
            <a:r>
              <a:rPr sz="2000" i="1" spc="-20" dirty="0">
                <a:solidFill>
                  <a:srgbClr val="595959"/>
                </a:solidFill>
                <a:latin typeface="Times New Roman"/>
                <a:cs typeface="Times New Roman"/>
              </a:rPr>
              <a:t>s,</a:t>
            </a:r>
            <a:r>
              <a:rPr sz="2000" i="1" spc="-10" dirty="0">
                <a:solidFill>
                  <a:srgbClr val="595959"/>
                </a:solidFill>
                <a:latin typeface="Times New Roman"/>
                <a:cs typeface="Times New Roman"/>
              </a:rPr>
              <a:t> </a:t>
            </a:r>
            <a:r>
              <a:rPr sz="2000" dirty="0">
                <a:solidFill>
                  <a:srgbClr val="595959"/>
                </a:solidFill>
                <a:latin typeface="Times New Roman"/>
                <a:cs typeface="Times New Roman"/>
              </a:rPr>
              <a:t>1]</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120" dirty="0">
                <a:solidFill>
                  <a:srgbClr val="595959"/>
                </a:solidFill>
                <a:latin typeface="Times New Roman"/>
                <a:cs typeface="Times New Roman"/>
              </a:rPr>
              <a:t> </a:t>
            </a:r>
            <a:r>
              <a:rPr sz="2000" dirty="0">
                <a:solidFill>
                  <a:srgbClr val="595959"/>
                </a:solidFill>
                <a:latin typeface="Times New Roman"/>
                <a:cs typeface="Times New Roman"/>
              </a:rPr>
              <a:t>A[0,</a:t>
            </a:r>
            <a:r>
              <a:rPr sz="2000" spc="-5" dirty="0">
                <a:solidFill>
                  <a:srgbClr val="595959"/>
                </a:solidFill>
                <a:latin typeface="Times New Roman"/>
                <a:cs typeface="Times New Roman"/>
              </a:rPr>
              <a:t> </a:t>
            </a:r>
            <a:r>
              <a:rPr sz="2000" i="1" spc="-5" dirty="0">
                <a:solidFill>
                  <a:srgbClr val="595959"/>
                </a:solidFill>
                <a:latin typeface="Times New Roman"/>
                <a:cs typeface="Times New Roman"/>
              </a:rPr>
              <a:t>s</a:t>
            </a:r>
            <a:r>
              <a:rPr sz="2000" spc="-5"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B[</a:t>
            </a:r>
            <a:r>
              <a:rPr sz="2000" i="1" spc="-5" dirty="0">
                <a:solidFill>
                  <a:srgbClr val="595959"/>
                </a:solidFill>
                <a:latin typeface="Times New Roman"/>
                <a:cs typeface="Times New Roman"/>
              </a:rPr>
              <a:t>s, </a:t>
            </a:r>
            <a:r>
              <a:rPr sz="2000" dirty="0">
                <a:solidFill>
                  <a:srgbClr val="595959"/>
                </a:solidFill>
                <a:latin typeface="Times New Roman"/>
                <a:cs typeface="Times New Roman"/>
              </a:rPr>
              <a:t>word1]</a:t>
            </a:r>
            <a:endParaRPr sz="2000">
              <a:latin typeface="Times New Roman"/>
              <a:cs typeface="Times New Roman"/>
            </a:endParaRPr>
          </a:p>
          <a:p>
            <a:pPr marL="835660" marR="1930400" indent="-568960">
              <a:lnSpc>
                <a:spcPct val="100000"/>
              </a:lnSpc>
            </a:pPr>
            <a:r>
              <a:rPr sz="2000" spc="-5" dirty="0">
                <a:solidFill>
                  <a:srgbClr val="595959"/>
                </a:solidFill>
                <a:latin typeface="Times New Roman"/>
                <a:cs typeface="Times New Roman"/>
              </a:rPr>
              <a:t>for each </a:t>
            </a:r>
            <a:r>
              <a:rPr sz="2000" dirty="0">
                <a:solidFill>
                  <a:srgbClr val="595959"/>
                </a:solidFill>
                <a:latin typeface="Times New Roman"/>
                <a:cs typeface="Times New Roman"/>
              </a:rPr>
              <a:t>word </a:t>
            </a:r>
            <a:r>
              <a:rPr sz="2000" i="1" dirty="0">
                <a:solidFill>
                  <a:srgbClr val="595959"/>
                </a:solidFill>
                <a:latin typeface="Times New Roman"/>
                <a:cs typeface="Times New Roman"/>
              </a:rPr>
              <a:t>w </a:t>
            </a:r>
            <a:r>
              <a:rPr sz="2000" spc="-5" dirty="0">
                <a:solidFill>
                  <a:srgbClr val="595959"/>
                </a:solidFill>
                <a:latin typeface="Times New Roman"/>
                <a:cs typeface="Times New Roman"/>
              </a:rPr>
              <a:t>from </a:t>
            </a:r>
            <a:r>
              <a:rPr sz="2000" dirty="0">
                <a:solidFill>
                  <a:srgbClr val="595959"/>
                </a:solidFill>
                <a:latin typeface="Times New Roman"/>
                <a:cs typeface="Times New Roman"/>
              </a:rPr>
              <a:t>2 </a:t>
            </a:r>
            <a:r>
              <a:rPr sz="2000" spc="-5" dirty="0">
                <a:solidFill>
                  <a:srgbClr val="595959"/>
                </a:solidFill>
                <a:latin typeface="Times New Roman"/>
                <a:cs typeface="Times New Roman"/>
              </a:rPr>
              <a:t>to </a:t>
            </a:r>
            <a:r>
              <a:rPr sz="2000" i="1" dirty="0">
                <a:solidFill>
                  <a:srgbClr val="595959"/>
                </a:solidFill>
                <a:latin typeface="Times New Roman"/>
                <a:cs typeface="Times New Roman"/>
              </a:rPr>
              <a:t>N </a:t>
            </a:r>
            <a:r>
              <a:rPr sz="2000" spc="-5" dirty="0">
                <a:solidFill>
                  <a:srgbClr val="595959"/>
                </a:solidFill>
                <a:latin typeface="Times New Roman"/>
                <a:cs typeface="Times New Roman"/>
              </a:rPr>
              <a:t>(length </a:t>
            </a:r>
            <a:r>
              <a:rPr sz="2000" dirty="0">
                <a:solidFill>
                  <a:srgbClr val="595959"/>
                </a:solidFill>
                <a:latin typeface="Times New Roman"/>
                <a:cs typeface="Times New Roman"/>
              </a:rPr>
              <a:t>of </a:t>
            </a:r>
            <a:r>
              <a:rPr sz="2000" spc="-5" dirty="0">
                <a:solidFill>
                  <a:srgbClr val="595959"/>
                </a:solidFill>
                <a:latin typeface="Times New Roman"/>
                <a:cs typeface="Times New Roman"/>
              </a:rPr>
              <a:t>sequence)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each </a:t>
            </a:r>
            <a:r>
              <a:rPr sz="2000" spc="-10" dirty="0">
                <a:solidFill>
                  <a:srgbClr val="595959"/>
                </a:solidFill>
                <a:latin typeface="Times New Roman"/>
                <a:cs typeface="Times New Roman"/>
              </a:rPr>
              <a:t>state</a:t>
            </a:r>
            <a:r>
              <a:rPr sz="2000" dirty="0">
                <a:solidFill>
                  <a:srgbClr val="595959"/>
                </a:solidFill>
                <a:latin typeface="Times New Roman"/>
                <a:cs typeface="Times New Roman"/>
              </a:rPr>
              <a:t> </a:t>
            </a:r>
            <a:r>
              <a:rPr sz="2000" i="1" spc="-5" dirty="0">
                <a:solidFill>
                  <a:srgbClr val="595959"/>
                </a:solidFill>
                <a:latin typeface="Times New Roman"/>
                <a:cs typeface="Times New Roman"/>
              </a:rPr>
              <a:t>s, </a:t>
            </a:r>
            <a:r>
              <a:rPr sz="2000" spc="-5" dirty="0">
                <a:solidFill>
                  <a:srgbClr val="595959"/>
                </a:solidFill>
                <a:latin typeface="Times New Roman"/>
                <a:cs typeface="Times New Roman"/>
              </a:rPr>
              <a:t>compute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column</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spc="-10" dirty="0">
                <a:solidFill>
                  <a:srgbClr val="595959"/>
                </a:solidFill>
                <a:latin typeface="Times New Roman"/>
                <a:cs typeface="Times New Roman"/>
              </a:rPr>
              <a:t> </a:t>
            </a:r>
            <a:r>
              <a:rPr sz="2000" i="1" dirty="0">
                <a:solidFill>
                  <a:srgbClr val="595959"/>
                </a:solidFill>
                <a:latin typeface="Times New Roman"/>
                <a:cs typeface="Times New Roman"/>
              </a:rPr>
              <a:t>w</a:t>
            </a:r>
            <a:endParaRPr sz="2000">
              <a:latin typeface="Times New Roman"/>
              <a:cs typeface="Times New Roman"/>
            </a:endParaRPr>
          </a:p>
          <a:p>
            <a:pPr marL="1084580">
              <a:lnSpc>
                <a:spcPct val="100000"/>
              </a:lnSpc>
            </a:pPr>
            <a:r>
              <a:rPr sz="2000" spc="-20" dirty="0">
                <a:solidFill>
                  <a:srgbClr val="595959"/>
                </a:solidFill>
                <a:latin typeface="Times New Roman"/>
                <a:cs typeface="Times New Roman"/>
              </a:rPr>
              <a:t>Viterbi[</a:t>
            </a:r>
            <a:r>
              <a:rPr sz="2000" i="1" spc="-20" dirty="0">
                <a:solidFill>
                  <a:srgbClr val="595959"/>
                </a:solidFill>
                <a:latin typeface="Times New Roman"/>
                <a:cs typeface="Times New Roman"/>
              </a:rPr>
              <a:t>s,</a:t>
            </a:r>
            <a:r>
              <a:rPr sz="2000" i="1" spc="-15" dirty="0">
                <a:solidFill>
                  <a:srgbClr val="595959"/>
                </a:solidFill>
                <a:latin typeface="Times New Roman"/>
                <a:cs typeface="Times New Roman"/>
              </a:rPr>
              <a:t> </a:t>
            </a:r>
            <a:r>
              <a:rPr sz="2000" i="1" dirty="0">
                <a:solidFill>
                  <a:srgbClr val="595959"/>
                </a:solidFill>
                <a:latin typeface="Times New Roman"/>
                <a:cs typeface="Times New Roman"/>
              </a:rPr>
              <a:t>w</a:t>
            </a:r>
            <a:r>
              <a:rPr sz="2000" dirty="0">
                <a:solidFill>
                  <a:srgbClr val="595959"/>
                </a:solidFill>
                <a:latin typeface="Times New Roman"/>
                <a:cs typeface="Times New Roman"/>
              </a:rPr>
              <a:t>]</a:t>
            </a:r>
            <a:r>
              <a:rPr sz="2000" spc="-15" dirty="0">
                <a:solidFill>
                  <a:srgbClr val="595959"/>
                </a:solidFill>
                <a:latin typeface="Times New Roman"/>
                <a:cs typeface="Times New Roman"/>
              </a:rPr>
              <a:t> </a:t>
            </a:r>
            <a:r>
              <a:rPr sz="2000" dirty="0">
                <a:solidFill>
                  <a:srgbClr val="595959"/>
                </a:solidFill>
                <a:latin typeface="Times New Roman"/>
                <a:cs typeface="Times New Roman"/>
              </a:rPr>
              <a:t>=</a:t>
            </a:r>
            <a:endParaRPr sz="2000">
              <a:latin typeface="Times New Roman"/>
              <a:cs typeface="Times New Roman"/>
            </a:endParaRPr>
          </a:p>
          <a:p>
            <a:pPr marL="1470660">
              <a:lnSpc>
                <a:spcPct val="100000"/>
              </a:lnSpc>
            </a:pPr>
            <a:r>
              <a:rPr sz="2000" spc="-5" dirty="0">
                <a:solidFill>
                  <a:srgbClr val="595959"/>
                </a:solidFill>
                <a:latin typeface="Times New Roman"/>
                <a:cs typeface="Times New Roman"/>
              </a:rPr>
              <a:t>maximum</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over</a:t>
            </a:r>
            <a:r>
              <a:rPr sz="2000" spc="-10" dirty="0">
                <a:solidFill>
                  <a:srgbClr val="595959"/>
                </a:solidFill>
                <a:latin typeface="Times New Roman"/>
                <a:cs typeface="Times New Roman"/>
              </a:rPr>
              <a:t> </a:t>
            </a:r>
            <a:r>
              <a:rPr sz="2000" i="1" spc="-5" dirty="0">
                <a:solidFill>
                  <a:srgbClr val="595959"/>
                </a:solidFill>
                <a:latin typeface="Times New Roman"/>
                <a:cs typeface="Times New Roman"/>
              </a:rPr>
              <a:t>s</a:t>
            </a:r>
            <a:r>
              <a:rPr sz="2000" spc="-5" dirty="0">
                <a:solidFill>
                  <a:srgbClr val="595959"/>
                </a:solidFill>
                <a:latin typeface="Times New Roman"/>
                <a:cs typeface="Times New Roman"/>
              </a:rPr>
              <a:t>’ </a:t>
            </a:r>
            <a:r>
              <a:rPr sz="2000" spc="-15" dirty="0">
                <a:solidFill>
                  <a:srgbClr val="595959"/>
                </a:solidFill>
                <a:latin typeface="Times New Roman"/>
                <a:cs typeface="Times New Roman"/>
              </a:rPr>
              <a:t>(Viterbi[</a:t>
            </a:r>
            <a:r>
              <a:rPr sz="2000" i="1" spc="-15" dirty="0">
                <a:solidFill>
                  <a:srgbClr val="595959"/>
                </a:solidFill>
                <a:latin typeface="Times New Roman"/>
                <a:cs typeface="Times New Roman"/>
              </a:rPr>
              <a:t>s</a:t>
            </a:r>
            <a:r>
              <a:rPr sz="2000" spc="-15" dirty="0">
                <a:solidFill>
                  <a:srgbClr val="595959"/>
                </a:solidFill>
                <a:latin typeface="Times New Roman"/>
                <a:cs typeface="Times New Roman"/>
              </a:rPr>
              <a:t>’,</a:t>
            </a:r>
            <a:r>
              <a:rPr sz="2000" spc="-5" dirty="0">
                <a:solidFill>
                  <a:srgbClr val="595959"/>
                </a:solidFill>
                <a:latin typeface="Times New Roman"/>
                <a:cs typeface="Times New Roman"/>
              </a:rPr>
              <a:t> </a:t>
            </a:r>
            <a:r>
              <a:rPr sz="2000" i="1" dirty="0">
                <a:solidFill>
                  <a:srgbClr val="595959"/>
                </a:solidFill>
                <a:latin typeface="Times New Roman"/>
                <a:cs typeface="Times New Roman"/>
              </a:rPr>
              <a:t>w</a:t>
            </a:r>
            <a:r>
              <a:rPr sz="2000" i="1" spc="-5" dirty="0">
                <a:solidFill>
                  <a:srgbClr val="595959"/>
                </a:solidFill>
                <a:latin typeface="Times New Roman"/>
                <a:cs typeface="Times New Roman"/>
              </a:rPr>
              <a:t> </a:t>
            </a:r>
            <a:r>
              <a:rPr sz="2000" dirty="0">
                <a:solidFill>
                  <a:srgbClr val="595959"/>
                </a:solidFill>
                <a:latin typeface="Times New Roman"/>
                <a:cs typeface="Times New Roman"/>
              </a:rPr>
              <a:t>– 1]</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114" dirty="0">
                <a:solidFill>
                  <a:srgbClr val="595959"/>
                </a:solidFill>
                <a:latin typeface="Times New Roman"/>
                <a:cs typeface="Times New Roman"/>
              </a:rPr>
              <a:t> </a:t>
            </a:r>
            <a:r>
              <a:rPr sz="2000" spc="-5" dirty="0">
                <a:solidFill>
                  <a:srgbClr val="595959"/>
                </a:solidFill>
                <a:latin typeface="Times New Roman"/>
                <a:cs typeface="Times New Roman"/>
              </a:rPr>
              <a:t>A[</a:t>
            </a:r>
            <a:r>
              <a:rPr sz="2000" i="1" spc="-5" dirty="0">
                <a:solidFill>
                  <a:srgbClr val="595959"/>
                </a:solidFill>
                <a:latin typeface="Times New Roman"/>
                <a:cs typeface="Times New Roman"/>
              </a:rPr>
              <a:t>s</a:t>
            </a:r>
            <a:r>
              <a:rPr sz="2000" spc="-5" dirty="0">
                <a:solidFill>
                  <a:srgbClr val="595959"/>
                </a:solidFill>
                <a:latin typeface="Times New Roman"/>
                <a:cs typeface="Times New Roman"/>
              </a:rPr>
              <a:t>’,</a:t>
            </a:r>
            <a:r>
              <a:rPr sz="2000" dirty="0">
                <a:solidFill>
                  <a:srgbClr val="595959"/>
                </a:solidFill>
                <a:latin typeface="Times New Roman"/>
                <a:cs typeface="Times New Roman"/>
              </a:rPr>
              <a:t> </a:t>
            </a:r>
            <a:r>
              <a:rPr sz="2000" i="1" spc="-5" dirty="0">
                <a:solidFill>
                  <a:srgbClr val="595959"/>
                </a:solidFill>
                <a:latin typeface="Times New Roman"/>
                <a:cs typeface="Times New Roman"/>
              </a:rPr>
              <a:t>s</a:t>
            </a:r>
            <a:r>
              <a:rPr sz="2000" spc="-5"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5" dirty="0">
                <a:solidFill>
                  <a:srgbClr val="595959"/>
                </a:solidFill>
                <a:latin typeface="Times New Roman"/>
                <a:cs typeface="Times New Roman"/>
              </a:rPr>
              <a:t> B[</a:t>
            </a:r>
            <a:r>
              <a:rPr sz="2000" i="1" spc="-5" dirty="0">
                <a:solidFill>
                  <a:srgbClr val="595959"/>
                </a:solidFill>
                <a:latin typeface="Times New Roman"/>
                <a:cs typeface="Times New Roman"/>
              </a:rPr>
              <a:t>s,</a:t>
            </a:r>
            <a:r>
              <a:rPr sz="2000" i="1" dirty="0">
                <a:solidFill>
                  <a:srgbClr val="595959"/>
                </a:solidFill>
                <a:latin typeface="Times New Roman"/>
                <a:cs typeface="Times New Roman"/>
              </a:rPr>
              <a:t> </a:t>
            </a:r>
            <a:r>
              <a:rPr sz="2000" i="1" spc="-5" dirty="0">
                <a:solidFill>
                  <a:srgbClr val="595959"/>
                </a:solidFill>
                <a:latin typeface="Times New Roman"/>
                <a:cs typeface="Times New Roman"/>
              </a:rPr>
              <a:t>w</a:t>
            </a:r>
            <a:r>
              <a:rPr sz="2000" spc="-5" dirty="0">
                <a:solidFill>
                  <a:srgbClr val="595959"/>
                </a:solidFill>
                <a:latin typeface="Times New Roman"/>
                <a:cs typeface="Times New Roman"/>
              </a:rPr>
              <a:t>])</a:t>
            </a:r>
            <a:endParaRPr sz="2000">
              <a:latin typeface="Times New Roman"/>
              <a:cs typeface="Times New Roman"/>
            </a:endParaRPr>
          </a:p>
          <a:p>
            <a:pPr marL="266700" marR="2220595" indent="822960">
              <a:lnSpc>
                <a:spcPct val="100000"/>
              </a:lnSpc>
            </a:pPr>
            <a:r>
              <a:rPr sz="2000" spc="-5" dirty="0">
                <a:solidFill>
                  <a:srgbClr val="595959"/>
                </a:solidFill>
                <a:latin typeface="Times New Roman"/>
                <a:cs typeface="Times New Roman"/>
              </a:rPr>
              <a:t>&lt;save back pointer to trace final path&gt;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return the trace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back pointers</a:t>
            </a:r>
            <a:endParaRPr sz="2000">
              <a:latin typeface="Times New Roman"/>
              <a:cs typeface="Times New Roman"/>
            </a:endParaRPr>
          </a:p>
          <a:p>
            <a:pPr marL="12700" marR="845185">
              <a:lnSpc>
                <a:spcPct val="100000"/>
              </a:lnSpc>
            </a:pPr>
            <a:r>
              <a:rPr sz="2000" spc="-5" dirty="0">
                <a:solidFill>
                  <a:srgbClr val="595959"/>
                </a:solidFill>
                <a:latin typeface="Times New Roman"/>
                <a:cs typeface="Times New Roman"/>
              </a:rPr>
              <a:t>where</a:t>
            </a:r>
            <a:r>
              <a:rPr sz="2000" spc="-114" dirty="0">
                <a:solidFill>
                  <a:srgbClr val="595959"/>
                </a:solidFill>
                <a:latin typeface="Times New Roman"/>
                <a:cs typeface="Times New Roman"/>
              </a:rPr>
              <a:t> </a:t>
            </a:r>
            <a:r>
              <a:rPr sz="2000" dirty="0">
                <a:solidFill>
                  <a:srgbClr val="595959"/>
                </a:solidFill>
                <a:latin typeface="Times New Roman"/>
                <a:cs typeface="Times New Roman"/>
              </a:rPr>
              <a:t>A</a:t>
            </a:r>
            <a:r>
              <a:rPr sz="2000" spc="-105" dirty="0">
                <a:solidFill>
                  <a:srgbClr val="595959"/>
                </a:solidFill>
                <a:latin typeface="Times New Roman"/>
                <a:cs typeface="Times New Roman"/>
              </a:rPr>
              <a:t> </a:t>
            </a:r>
            <a:r>
              <a:rPr sz="2000" spc="-5" dirty="0">
                <a:solidFill>
                  <a:srgbClr val="595959"/>
                </a:solidFill>
                <a:latin typeface="Times New Roman"/>
                <a:cs typeface="Times New Roman"/>
              </a:rPr>
              <a:t>is the </a:t>
            </a:r>
            <a:r>
              <a:rPr sz="2000" spc="-10" dirty="0">
                <a:solidFill>
                  <a:srgbClr val="595959"/>
                </a:solidFill>
                <a:latin typeface="Times New Roman"/>
                <a:cs typeface="Times New Roman"/>
              </a:rPr>
              <a:t>matrix</a:t>
            </a:r>
            <a:r>
              <a:rPr sz="2000" dirty="0">
                <a:solidFill>
                  <a:srgbClr val="595959"/>
                </a:solidFill>
                <a:latin typeface="Times New Roman"/>
                <a:cs typeface="Times New Roman"/>
              </a:rPr>
              <a:t> of</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state</a:t>
            </a:r>
            <a:r>
              <a:rPr sz="2000" spc="-5" dirty="0">
                <a:solidFill>
                  <a:srgbClr val="595959"/>
                </a:solidFill>
                <a:latin typeface="Times New Roman"/>
                <a:cs typeface="Times New Roman"/>
              </a:rPr>
              <a:t> transitions and</a:t>
            </a:r>
            <a:r>
              <a:rPr sz="2000" dirty="0">
                <a:solidFill>
                  <a:srgbClr val="595959"/>
                </a:solidFill>
                <a:latin typeface="Times New Roman"/>
                <a:cs typeface="Times New Roman"/>
              </a:rPr>
              <a:t> B </a:t>
            </a:r>
            <a:r>
              <a:rPr sz="2000" spc="-5" dirty="0">
                <a:solidFill>
                  <a:srgbClr val="595959"/>
                </a:solidFill>
                <a:latin typeface="Times New Roman"/>
                <a:cs typeface="Times New Roman"/>
              </a:rPr>
              <a:t>is the </a:t>
            </a:r>
            <a:r>
              <a:rPr sz="2000" spc="-10" dirty="0">
                <a:solidFill>
                  <a:srgbClr val="595959"/>
                </a:solidFill>
                <a:latin typeface="Times New Roman"/>
                <a:cs typeface="Times New Roman"/>
              </a:rPr>
              <a:t>matrix</a:t>
            </a:r>
            <a:r>
              <a:rPr sz="2000" dirty="0">
                <a:solidFill>
                  <a:srgbClr val="595959"/>
                </a:solidFill>
                <a:latin typeface="Times New Roman"/>
                <a:cs typeface="Times New Roman"/>
              </a:rPr>
              <a:t> of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state/word likelihoods</a:t>
            </a:r>
            <a:endParaRPr sz="2000">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1520" y="5026177"/>
            <a:ext cx="3321050" cy="1300480"/>
          </a:xfrm>
          <a:prstGeom prst="rect">
            <a:avLst/>
          </a:prstGeom>
        </p:spPr>
        <p:txBody>
          <a:bodyPr vert="horz" wrap="square" lIns="0" tIns="12700" rIns="0" bIns="0" rtlCol="0">
            <a:spAutoFit/>
          </a:bodyPr>
          <a:lstStyle/>
          <a:p>
            <a:pPr marL="12700">
              <a:lnSpc>
                <a:spcPts val="5020"/>
              </a:lnSpc>
              <a:spcBef>
                <a:spcPts val="100"/>
              </a:spcBef>
            </a:pPr>
            <a:r>
              <a:rPr sz="4200" spc="135" dirty="0">
                <a:solidFill>
                  <a:srgbClr val="EE5612"/>
                </a:solidFill>
                <a:latin typeface="Times New Roman"/>
                <a:cs typeface="Times New Roman"/>
              </a:rPr>
              <a:t>POS</a:t>
            </a:r>
            <a:r>
              <a:rPr sz="4200" spc="245" dirty="0">
                <a:solidFill>
                  <a:srgbClr val="EE5612"/>
                </a:solidFill>
                <a:latin typeface="Times New Roman"/>
                <a:cs typeface="Times New Roman"/>
              </a:rPr>
              <a:t> </a:t>
            </a:r>
            <a:r>
              <a:rPr sz="4200" spc="130" dirty="0">
                <a:solidFill>
                  <a:srgbClr val="EE5612"/>
                </a:solidFill>
                <a:latin typeface="Times New Roman"/>
                <a:cs typeface="Times New Roman"/>
              </a:rPr>
              <a:t>Tagging:</a:t>
            </a:r>
            <a:endParaRPr sz="4200">
              <a:latin typeface="Times New Roman"/>
              <a:cs typeface="Times New Roman"/>
            </a:endParaRPr>
          </a:p>
          <a:p>
            <a:pPr marL="1010285">
              <a:lnSpc>
                <a:spcPts val="5020"/>
              </a:lnSpc>
            </a:pPr>
            <a:r>
              <a:rPr sz="4200" spc="195" dirty="0">
                <a:solidFill>
                  <a:srgbClr val="EE5612"/>
                </a:solidFill>
                <a:latin typeface="Times New Roman"/>
                <a:cs typeface="Times New Roman"/>
              </a:rPr>
              <a:t>Classifier</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981960" cy="665480"/>
          </a:xfrm>
          <a:prstGeom prst="rect">
            <a:avLst/>
          </a:prstGeom>
        </p:spPr>
        <p:txBody>
          <a:bodyPr vert="horz" wrap="square" lIns="0" tIns="12700" rIns="0" bIns="0" rtlCol="0">
            <a:spAutoFit/>
          </a:bodyPr>
          <a:lstStyle/>
          <a:p>
            <a:pPr marL="12700">
              <a:lnSpc>
                <a:spcPct val="100000"/>
              </a:lnSpc>
              <a:spcBef>
                <a:spcPts val="100"/>
              </a:spcBef>
            </a:pPr>
            <a:r>
              <a:rPr spc="75" dirty="0"/>
              <a:t>Recall</a:t>
            </a:r>
            <a:r>
              <a:rPr spc="120" dirty="0"/>
              <a:t> </a:t>
            </a:r>
            <a:r>
              <a:rPr spc="100" dirty="0"/>
              <a:t>HMM</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49743" y="1892519"/>
            <a:ext cx="7405370" cy="396240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595959"/>
                </a:solidFill>
                <a:latin typeface="Times New Roman"/>
                <a:cs typeface="Times New Roman"/>
              </a:rPr>
              <a:t>So, </a:t>
            </a:r>
            <a:r>
              <a:rPr sz="2000" spc="-5" dirty="0">
                <a:solidFill>
                  <a:srgbClr val="595959"/>
                </a:solidFill>
                <a:latin typeface="Times New Roman"/>
                <a:cs typeface="Times New Roman"/>
              </a:rPr>
              <a:t>an </a:t>
            </a:r>
            <a:r>
              <a:rPr sz="2000" dirty="0">
                <a:solidFill>
                  <a:srgbClr val="595959"/>
                </a:solidFill>
                <a:latin typeface="Times New Roman"/>
                <a:cs typeface="Times New Roman"/>
              </a:rPr>
              <a:t>HMM POS </a:t>
            </a:r>
            <a:r>
              <a:rPr sz="2000" spc="-5" dirty="0">
                <a:solidFill>
                  <a:srgbClr val="595959"/>
                </a:solidFill>
                <a:latin typeface="Times New Roman"/>
                <a:cs typeface="Times New Roman"/>
              </a:rPr>
              <a:t>tagger computes the tag </a:t>
            </a:r>
            <a:r>
              <a:rPr sz="2000" spc="-10" dirty="0">
                <a:solidFill>
                  <a:srgbClr val="595959"/>
                </a:solidFill>
                <a:latin typeface="Times New Roman"/>
                <a:cs typeface="Times New Roman"/>
              </a:rPr>
              <a:t>transition </a:t>
            </a:r>
            <a:r>
              <a:rPr sz="2000" spc="-5" dirty="0">
                <a:solidFill>
                  <a:srgbClr val="595959"/>
                </a:solidFill>
                <a:latin typeface="Times New Roman"/>
                <a:cs typeface="Times New Roman"/>
              </a:rPr>
              <a:t>probabilities (the </a:t>
            </a:r>
            <a:r>
              <a:rPr sz="2000" dirty="0">
                <a:solidFill>
                  <a:srgbClr val="595959"/>
                </a:solidFill>
                <a:latin typeface="Times New Roman"/>
                <a:cs typeface="Times New Roman"/>
              </a:rPr>
              <a:t>A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matrix)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word </a:t>
            </a:r>
            <a:r>
              <a:rPr sz="2000" spc="-5" dirty="0">
                <a:solidFill>
                  <a:srgbClr val="595959"/>
                </a:solidFill>
                <a:latin typeface="Times New Roman"/>
                <a:cs typeface="Times New Roman"/>
              </a:rPr>
              <a:t>likelihood</a:t>
            </a:r>
            <a:r>
              <a:rPr sz="2000" dirty="0">
                <a:solidFill>
                  <a:srgbClr val="595959"/>
                </a:solidFill>
                <a:latin typeface="Times New Roman"/>
                <a:cs typeface="Times New Roman"/>
              </a:rPr>
              <a:t> </a:t>
            </a:r>
            <a:r>
              <a:rPr sz="2000" spc="-5" dirty="0">
                <a:solidFill>
                  <a:srgbClr val="595959"/>
                </a:solidFill>
                <a:latin typeface="Times New Roman"/>
                <a:cs typeface="Times New Roman"/>
              </a:rPr>
              <a:t>probabilities for 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tag</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dirty="0">
                <a:solidFill>
                  <a:srgbClr val="595959"/>
                </a:solidFill>
                <a:latin typeface="Times New Roman"/>
                <a:cs typeface="Times New Roman"/>
              </a:rPr>
              <a:t>B </a:t>
            </a:r>
            <a:r>
              <a:rPr sz="2000" spc="-10" dirty="0">
                <a:solidFill>
                  <a:srgbClr val="595959"/>
                </a:solidFill>
                <a:latin typeface="Times New Roman"/>
                <a:cs typeface="Times New Roman"/>
              </a:rPr>
              <a:t>matrix) </a:t>
            </a:r>
            <a:r>
              <a:rPr sz="2000" spc="-5" dirty="0">
                <a:solidFill>
                  <a:srgbClr val="595959"/>
                </a:solidFill>
                <a:latin typeface="Times New Roman"/>
                <a:cs typeface="Times New Roman"/>
              </a:rPr>
              <a:t> from</a:t>
            </a:r>
            <a:r>
              <a:rPr sz="2000" spc="-15" dirty="0">
                <a:solidFill>
                  <a:srgbClr val="595959"/>
                </a:solidFill>
                <a:latin typeface="Times New Roman"/>
                <a:cs typeface="Times New Roman"/>
              </a:rPr>
              <a:t> </a:t>
            </a:r>
            <a:r>
              <a:rPr sz="2000" dirty="0">
                <a:solidFill>
                  <a:srgbClr val="595959"/>
                </a:solidFill>
                <a:latin typeface="Times New Roman"/>
                <a:cs typeface="Times New Roman"/>
              </a:rPr>
              <a:t>a</a:t>
            </a:r>
            <a:r>
              <a:rPr sz="2000" spc="-5" dirty="0">
                <a:solidFill>
                  <a:srgbClr val="595959"/>
                </a:solidFill>
                <a:latin typeface="Times New Roman"/>
                <a:cs typeface="Times New Roman"/>
              </a:rPr>
              <a:t> (training) corpus.</a:t>
            </a:r>
            <a:endParaRPr sz="2000">
              <a:latin typeface="Times New Roman"/>
              <a:cs typeface="Times New Roman"/>
            </a:endParaRPr>
          </a:p>
          <a:p>
            <a:pPr marL="12700" marR="31750">
              <a:lnSpc>
                <a:spcPct val="100000"/>
              </a:lnSpc>
              <a:spcBef>
                <a:spcPts val="1200"/>
              </a:spcBef>
            </a:pPr>
            <a:r>
              <a:rPr sz="2000" spc="-5" dirty="0">
                <a:solidFill>
                  <a:srgbClr val="595959"/>
                </a:solidFill>
                <a:latin typeface="Times New Roman"/>
                <a:cs typeface="Times New Roman"/>
              </a:rPr>
              <a:t>Then, for each sentence that </a:t>
            </a:r>
            <a:r>
              <a:rPr sz="2000" dirty="0">
                <a:solidFill>
                  <a:srgbClr val="595959"/>
                </a:solidFill>
                <a:latin typeface="Times New Roman"/>
                <a:cs typeface="Times New Roman"/>
              </a:rPr>
              <a:t>we want </a:t>
            </a:r>
            <a:r>
              <a:rPr sz="2000" spc="-5" dirty="0">
                <a:solidFill>
                  <a:srgbClr val="595959"/>
                </a:solidFill>
                <a:latin typeface="Times New Roman"/>
                <a:cs typeface="Times New Roman"/>
              </a:rPr>
              <a:t>to tag, it uses the </a:t>
            </a:r>
            <a:r>
              <a:rPr sz="2000" spc="-25" dirty="0">
                <a:solidFill>
                  <a:srgbClr val="595959"/>
                </a:solidFill>
                <a:latin typeface="Times New Roman"/>
                <a:cs typeface="Times New Roman"/>
              </a:rPr>
              <a:t>Viterbi </a:t>
            </a:r>
            <a:r>
              <a:rPr sz="2000" spc="-5" dirty="0">
                <a:solidFill>
                  <a:srgbClr val="595959"/>
                </a:solidFill>
                <a:latin typeface="Times New Roman"/>
                <a:cs typeface="Times New Roman"/>
              </a:rPr>
              <a:t>algorithm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to find</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path</a:t>
            </a:r>
            <a:r>
              <a:rPr sz="2000" dirty="0">
                <a:solidFill>
                  <a:srgbClr val="595959"/>
                </a:solidFill>
                <a:latin typeface="Times New Roman"/>
                <a:cs typeface="Times New Roman"/>
              </a:rPr>
              <a:t> 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best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sequence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tags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fit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sentence.</a:t>
            </a:r>
            <a:endParaRPr sz="2000">
              <a:latin typeface="Times New Roman"/>
              <a:cs typeface="Times New Roman"/>
            </a:endParaRPr>
          </a:p>
          <a:p>
            <a:pPr marL="49530">
              <a:lnSpc>
                <a:spcPct val="100000"/>
              </a:lnSpc>
              <a:spcBef>
                <a:spcPts val="12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Described</a:t>
            </a:r>
            <a:r>
              <a:rPr sz="1800"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dirty="0">
                <a:solidFill>
                  <a:srgbClr val="595959"/>
                </a:solidFill>
                <a:latin typeface="Times New Roman"/>
                <a:cs typeface="Times New Roman"/>
              </a:rPr>
              <a:t> </a:t>
            </a:r>
            <a:r>
              <a:rPr sz="1800" spc="-5" dirty="0">
                <a:solidFill>
                  <a:srgbClr val="595959"/>
                </a:solidFill>
                <a:latin typeface="Times New Roman"/>
                <a:cs typeface="Times New Roman"/>
              </a:rPr>
              <a:t>optional</a:t>
            </a:r>
            <a:r>
              <a:rPr sz="1800" dirty="0">
                <a:solidFill>
                  <a:srgbClr val="595959"/>
                </a:solidFill>
                <a:latin typeface="Times New Roman"/>
                <a:cs typeface="Times New Roman"/>
              </a:rPr>
              <a:t> </a:t>
            </a:r>
            <a:r>
              <a:rPr sz="1800" spc="-5" dirty="0">
                <a:solidFill>
                  <a:srgbClr val="595959"/>
                </a:solidFill>
                <a:latin typeface="Times New Roman"/>
                <a:cs typeface="Times New Roman"/>
              </a:rPr>
              <a:t>lecture</a:t>
            </a:r>
            <a:endParaRPr sz="1800">
              <a:latin typeface="Times New Roman"/>
              <a:cs typeface="Times New Roman"/>
            </a:endParaRPr>
          </a:p>
          <a:p>
            <a:pPr marL="12700" marR="386715" algn="just">
              <a:lnSpc>
                <a:spcPct val="100000"/>
              </a:lnSpc>
              <a:spcBef>
                <a:spcPts val="1240"/>
              </a:spcBef>
            </a:pPr>
            <a:r>
              <a:rPr sz="2000" spc="-5" dirty="0">
                <a:solidFill>
                  <a:srgbClr val="595959"/>
                </a:solidFill>
                <a:latin typeface="Times New Roman"/>
                <a:cs typeface="Times New Roman"/>
              </a:rPr>
              <a:t>This is an example </a:t>
            </a:r>
            <a:r>
              <a:rPr sz="2000" dirty="0">
                <a:solidFill>
                  <a:srgbClr val="595959"/>
                </a:solidFill>
                <a:latin typeface="Times New Roman"/>
                <a:cs typeface="Times New Roman"/>
              </a:rPr>
              <a:t>of a </a:t>
            </a:r>
            <a:r>
              <a:rPr sz="2000" spc="-5" dirty="0">
                <a:solidFill>
                  <a:srgbClr val="CC0000"/>
                </a:solidFill>
                <a:latin typeface="Times New Roman"/>
                <a:cs typeface="Times New Roman"/>
              </a:rPr>
              <a:t>sequential </a:t>
            </a:r>
            <a:r>
              <a:rPr sz="2000" spc="-20" dirty="0">
                <a:solidFill>
                  <a:srgbClr val="CC0000"/>
                </a:solidFill>
                <a:latin typeface="Times New Roman"/>
                <a:cs typeface="Times New Roman"/>
              </a:rPr>
              <a:t>classifier</a:t>
            </a:r>
            <a:r>
              <a:rPr sz="2000" spc="-20" dirty="0">
                <a:solidFill>
                  <a:srgbClr val="595959"/>
                </a:solidFill>
                <a:latin typeface="Times New Roman"/>
                <a:cs typeface="Times New Roman"/>
              </a:rPr>
              <a:t>. </a:t>
            </a:r>
            <a:r>
              <a:rPr sz="2000" spc="-30" dirty="0">
                <a:solidFill>
                  <a:srgbClr val="595959"/>
                </a:solidFill>
                <a:latin typeface="Times New Roman"/>
                <a:cs typeface="Times New Roman"/>
              </a:rPr>
              <a:t>Let’s </a:t>
            </a:r>
            <a:r>
              <a:rPr sz="2000" spc="-5" dirty="0">
                <a:solidFill>
                  <a:srgbClr val="595959"/>
                </a:solidFill>
                <a:latin typeface="Times New Roman"/>
                <a:cs typeface="Times New Roman"/>
              </a:rPr>
              <a:t>look at </a:t>
            </a:r>
            <a:r>
              <a:rPr sz="2000" dirty="0">
                <a:solidFill>
                  <a:srgbClr val="595959"/>
                </a:solidFill>
                <a:latin typeface="Times New Roman"/>
                <a:cs typeface="Times New Roman"/>
              </a:rPr>
              <a:t>how </a:t>
            </a:r>
            <a:r>
              <a:rPr sz="2000" spc="-5" dirty="0">
                <a:solidFill>
                  <a:srgbClr val="595959"/>
                </a:solidFill>
                <a:latin typeface="Times New Roman"/>
                <a:cs typeface="Times New Roman"/>
              </a:rPr>
              <a:t>this is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related </a:t>
            </a:r>
            <a:r>
              <a:rPr sz="2000" spc="-5" dirty="0">
                <a:solidFill>
                  <a:srgbClr val="595959"/>
                </a:solidFill>
                <a:latin typeface="Times New Roman"/>
                <a:cs typeface="Times New Roman"/>
              </a:rPr>
              <a:t>to </a:t>
            </a:r>
            <a:r>
              <a:rPr sz="2000" dirty="0">
                <a:solidFill>
                  <a:srgbClr val="595959"/>
                </a:solidFill>
                <a:latin typeface="Times New Roman"/>
                <a:cs typeface="Times New Roman"/>
              </a:rPr>
              <a:t>a </a:t>
            </a:r>
            <a:r>
              <a:rPr sz="2000" spc="-5" dirty="0">
                <a:solidFill>
                  <a:srgbClr val="595959"/>
                </a:solidFill>
                <a:latin typeface="Times New Roman"/>
                <a:cs typeface="Times New Roman"/>
              </a:rPr>
              <a:t>more traditional </a:t>
            </a:r>
            <a:r>
              <a:rPr sz="2000" spc="-15" dirty="0">
                <a:solidFill>
                  <a:srgbClr val="595959"/>
                </a:solidFill>
                <a:latin typeface="Times New Roman"/>
                <a:cs typeface="Times New Roman"/>
              </a:rPr>
              <a:t>classifier, </a:t>
            </a:r>
            <a:r>
              <a:rPr sz="2000" spc="-5" dirty="0">
                <a:solidFill>
                  <a:srgbClr val="595959"/>
                </a:solidFill>
                <a:latin typeface="Times New Roman"/>
                <a:cs typeface="Times New Roman"/>
              </a:rPr>
              <a:t>which </a:t>
            </a:r>
            <a:r>
              <a:rPr sz="2000" dirty="0">
                <a:solidFill>
                  <a:srgbClr val="595959"/>
                </a:solidFill>
                <a:latin typeface="Times New Roman"/>
                <a:cs typeface="Times New Roman"/>
              </a:rPr>
              <a:t>we </a:t>
            </a:r>
            <a:r>
              <a:rPr sz="2000" spc="-5" dirty="0">
                <a:solidFill>
                  <a:srgbClr val="595959"/>
                </a:solidFill>
                <a:latin typeface="Times New Roman"/>
                <a:cs typeface="Times New Roman"/>
              </a:rPr>
              <a:t>might call </a:t>
            </a:r>
            <a:r>
              <a:rPr sz="2000" dirty="0">
                <a:solidFill>
                  <a:srgbClr val="595959"/>
                </a:solidFill>
                <a:latin typeface="Times New Roman"/>
                <a:cs typeface="Times New Roman"/>
              </a:rPr>
              <a:t>a </a:t>
            </a:r>
            <a:r>
              <a:rPr sz="2000" spc="-5" dirty="0">
                <a:solidFill>
                  <a:srgbClr val="CC0000"/>
                </a:solidFill>
                <a:latin typeface="Times New Roman"/>
                <a:cs typeface="Times New Roman"/>
              </a:rPr>
              <a:t>feature- </a:t>
            </a:r>
            <a:r>
              <a:rPr sz="2000" spc="-484" dirty="0">
                <a:solidFill>
                  <a:srgbClr val="CC0000"/>
                </a:solidFill>
                <a:latin typeface="Times New Roman"/>
                <a:cs typeface="Times New Roman"/>
              </a:rPr>
              <a:t> </a:t>
            </a:r>
            <a:r>
              <a:rPr sz="2000" spc="-5" dirty="0">
                <a:solidFill>
                  <a:srgbClr val="CC0000"/>
                </a:solidFill>
                <a:latin typeface="Times New Roman"/>
                <a:cs typeface="Times New Roman"/>
              </a:rPr>
              <a:t>based </a:t>
            </a:r>
            <a:r>
              <a:rPr sz="2000" spc="-20" dirty="0">
                <a:solidFill>
                  <a:srgbClr val="CC0000"/>
                </a:solidFill>
                <a:latin typeface="Times New Roman"/>
                <a:cs typeface="Times New Roman"/>
              </a:rPr>
              <a:t>classifier</a:t>
            </a:r>
            <a:r>
              <a:rPr sz="2000" spc="-20" dirty="0">
                <a:solidFill>
                  <a:srgbClr val="595959"/>
                </a:solidFill>
                <a:latin typeface="Times New Roman"/>
                <a:cs typeface="Times New Roman"/>
              </a:rPr>
              <a:t>.</a:t>
            </a:r>
            <a:endParaRPr sz="2000">
              <a:latin typeface="Times New Roman"/>
              <a:cs typeface="Times New Roman"/>
            </a:endParaRPr>
          </a:p>
          <a:p>
            <a:pPr marL="49530" algn="just">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10" dirty="0">
                <a:solidFill>
                  <a:srgbClr val="595959"/>
                </a:solidFill>
                <a:latin typeface="Times New Roman"/>
                <a:cs typeface="Times New Roman"/>
              </a:rPr>
              <a:t>Classification</a:t>
            </a:r>
            <a:r>
              <a:rPr sz="2000" spc="-5" dirty="0">
                <a:solidFill>
                  <a:srgbClr val="595959"/>
                </a:solidFill>
                <a:latin typeface="Times New Roman"/>
                <a:cs typeface="Times New Roman"/>
              </a:rPr>
              <a:t> task:</a:t>
            </a:r>
            <a:endParaRPr sz="2000">
              <a:latin typeface="Times New Roman"/>
              <a:cs typeface="Times New Roman"/>
            </a:endParaRPr>
          </a:p>
          <a:p>
            <a:pPr marL="758190">
              <a:lnSpc>
                <a:spcPct val="100000"/>
              </a:lnSpc>
            </a:pPr>
            <a:r>
              <a:rPr sz="2000" spc="-5" dirty="0">
                <a:solidFill>
                  <a:srgbClr val="595959"/>
                </a:solidFill>
                <a:latin typeface="Times New Roman"/>
                <a:cs typeface="Times New Roman"/>
              </a:rPr>
              <a:t>Given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in </a:t>
            </a:r>
            <a:r>
              <a:rPr sz="2000" dirty="0">
                <a:solidFill>
                  <a:srgbClr val="595959"/>
                </a:solidFill>
                <a:latin typeface="Times New Roman"/>
                <a:cs typeface="Times New Roman"/>
              </a:rPr>
              <a:t>a</a:t>
            </a:r>
            <a:r>
              <a:rPr sz="2000" spc="-5" dirty="0">
                <a:solidFill>
                  <a:srgbClr val="595959"/>
                </a:solidFill>
                <a:latin typeface="Times New Roman"/>
                <a:cs typeface="Times New Roman"/>
              </a:rPr>
              <a:t> sentence, </a:t>
            </a:r>
            <a:r>
              <a:rPr sz="2000" dirty="0">
                <a:solidFill>
                  <a:srgbClr val="595959"/>
                </a:solidFill>
                <a:latin typeface="Times New Roman"/>
                <a:cs typeface="Times New Roman"/>
              </a:rPr>
              <a:t>what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its </a:t>
            </a:r>
            <a:r>
              <a:rPr sz="2000" dirty="0">
                <a:solidFill>
                  <a:srgbClr val="595959"/>
                </a:solidFill>
                <a:latin typeface="Times New Roman"/>
                <a:cs typeface="Times New Roman"/>
              </a:rPr>
              <a:t>POS </a:t>
            </a:r>
            <a:r>
              <a:rPr sz="2000" spc="-5" dirty="0">
                <a:solidFill>
                  <a:srgbClr val="595959"/>
                </a:solidFill>
                <a:latin typeface="Times New Roman"/>
                <a:cs typeface="Times New Roman"/>
              </a:rPr>
              <a:t>tag?</a:t>
            </a:r>
            <a:endParaRPr sz="200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502400" cy="574040"/>
          </a:xfrm>
          <a:prstGeom prst="rect">
            <a:avLst/>
          </a:prstGeom>
        </p:spPr>
        <p:txBody>
          <a:bodyPr vert="horz" wrap="square" lIns="0" tIns="12700" rIns="0" bIns="0" rtlCol="0">
            <a:spAutoFit/>
          </a:bodyPr>
          <a:lstStyle/>
          <a:p>
            <a:pPr marL="12700">
              <a:lnSpc>
                <a:spcPct val="100000"/>
              </a:lnSpc>
              <a:spcBef>
                <a:spcPts val="100"/>
              </a:spcBef>
            </a:pPr>
            <a:r>
              <a:rPr sz="3600" spc="75" dirty="0"/>
              <a:t>What</a:t>
            </a:r>
            <a:r>
              <a:rPr sz="3600" spc="175" dirty="0"/>
              <a:t> </a:t>
            </a:r>
            <a:r>
              <a:rPr sz="3600" spc="50" dirty="0"/>
              <a:t>Is</a:t>
            </a:r>
            <a:r>
              <a:rPr sz="3600" spc="170" dirty="0"/>
              <a:t> </a:t>
            </a:r>
            <a:r>
              <a:rPr sz="3600" spc="90" dirty="0"/>
              <a:t>Part-of-Speech</a:t>
            </a:r>
            <a:r>
              <a:rPr sz="3600" spc="114" dirty="0"/>
              <a:t> </a:t>
            </a:r>
            <a:r>
              <a:rPr sz="3600" spc="55" dirty="0"/>
              <a:t>Tagging?</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6</a:t>
            </a:fld>
            <a:endParaRPr dirty="0"/>
          </a:p>
        </p:txBody>
      </p:sp>
      <p:sp>
        <p:nvSpPr>
          <p:cNvPr id="3" name="object 3"/>
          <p:cNvSpPr txBox="1">
            <a:spLocks noGrp="1"/>
          </p:cNvSpPr>
          <p:nvPr>
            <p:ph type="body" idx="1"/>
          </p:nvPr>
        </p:nvSpPr>
        <p:spPr>
          <a:prstGeom prst="rect">
            <a:avLst/>
          </a:prstGeom>
        </p:spPr>
        <p:txBody>
          <a:bodyPr vert="horz" wrap="square" lIns="0" tIns="11430" rIns="0" bIns="0" rtlCol="0">
            <a:spAutoFit/>
          </a:bodyPr>
          <a:lstStyle/>
          <a:p>
            <a:pPr marL="50800" marR="5080">
              <a:lnSpc>
                <a:spcPct val="100400"/>
              </a:lnSpc>
              <a:spcBef>
                <a:spcPts val="90"/>
              </a:spcBef>
            </a:pPr>
            <a:r>
              <a:rPr dirty="0"/>
              <a:t>The</a:t>
            </a:r>
            <a:r>
              <a:rPr spc="-5" dirty="0"/>
              <a:t> general</a:t>
            </a:r>
            <a:r>
              <a:rPr dirty="0"/>
              <a:t> </a:t>
            </a:r>
            <a:r>
              <a:rPr spc="-5" dirty="0"/>
              <a:t>purpose</a:t>
            </a:r>
            <a:r>
              <a:rPr dirty="0"/>
              <a:t> of a </a:t>
            </a:r>
            <a:r>
              <a:rPr spc="-5" dirty="0"/>
              <a:t>part-of-speech</a:t>
            </a:r>
            <a:r>
              <a:rPr dirty="0"/>
              <a:t> </a:t>
            </a:r>
            <a:r>
              <a:rPr spc="-5" dirty="0"/>
              <a:t>tagger</a:t>
            </a:r>
            <a:r>
              <a:rPr spc="5" dirty="0"/>
              <a:t> </a:t>
            </a:r>
            <a:r>
              <a:rPr dirty="0"/>
              <a:t>is</a:t>
            </a:r>
            <a:r>
              <a:rPr spc="-10" dirty="0"/>
              <a:t> </a:t>
            </a:r>
            <a:r>
              <a:rPr dirty="0"/>
              <a:t>to</a:t>
            </a:r>
            <a:r>
              <a:rPr spc="5" dirty="0"/>
              <a:t> </a:t>
            </a:r>
            <a:r>
              <a:rPr spc="-5" dirty="0"/>
              <a:t>associate each </a:t>
            </a:r>
            <a:r>
              <a:rPr spc="-535" dirty="0"/>
              <a:t> </a:t>
            </a:r>
            <a:r>
              <a:rPr spc="-5" dirty="0"/>
              <a:t>word</a:t>
            </a:r>
            <a:r>
              <a:rPr dirty="0"/>
              <a:t> in a</a:t>
            </a:r>
            <a:r>
              <a:rPr spc="-5" dirty="0"/>
              <a:t> text</a:t>
            </a:r>
            <a:r>
              <a:rPr spc="5" dirty="0"/>
              <a:t> </a:t>
            </a:r>
            <a:r>
              <a:rPr spc="-5" dirty="0"/>
              <a:t>with</a:t>
            </a:r>
            <a:r>
              <a:rPr dirty="0"/>
              <a:t> its</a:t>
            </a:r>
            <a:r>
              <a:rPr spc="-10" dirty="0"/>
              <a:t> </a:t>
            </a:r>
            <a:r>
              <a:rPr spc="-5" dirty="0"/>
              <a:t>correct</a:t>
            </a:r>
            <a:r>
              <a:rPr spc="5" dirty="0"/>
              <a:t> </a:t>
            </a:r>
            <a:r>
              <a:rPr spc="-5" dirty="0"/>
              <a:t>lexical-syntactic category </a:t>
            </a:r>
            <a:r>
              <a:rPr dirty="0"/>
              <a:t> </a:t>
            </a:r>
            <a:r>
              <a:rPr spc="-5" dirty="0"/>
              <a:t>(represented </a:t>
            </a:r>
            <a:r>
              <a:rPr dirty="0"/>
              <a:t>by a</a:t>
            </a:r>
            <a:r>
              <a:rPr spc="-5" dirty="0"/>
              <a:t> tag).</a:t>
            </a:r>
          </a:p>
          <a:p>
            <a:pPr marL="86995">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t>Example using</a:t>
            </a:r>
            <a:r>
              <a:rPr sz="2000" dirty="0"/>
              <a:t> </a:t>
            </a:r>
            <a:r>
              <a:rPr sz="2000" spc="-5" dirty="0"/>
              <a:t>tags from</a:t>
            </a:r>
            <a:r>
              <a:rPr sz="2000" spc="-10" dirty="0"/>
              <a:t> </a:t>
            </a:r>
            <a:r>
              <a:rPr sz="2000" spc="-5" dirty="0"/>
              <a:t>the Penn</a:t>
            </a:r>
            <a:r>
              <a:rPr sz="2000" spc="-40" dirty="0"/>
              <a:t> </a:t>
            </a:r>
            <a:r>
              <a:rPr sz="2000" spc="-15" dirty="0"/>
              <a:t>Treebank</a:t>
            </a:r>
            <a:r>
              <a:rPr sz="2000" dirty="0"/>
              <a:t> POS </a:t>
            </a:r>
            <a:r>
              <a:rPr sz="2000" spc="-5" dirty="0"/>
              <a:t>tag</a:t>
            </a:r>
            <a:r>
              <a:rPr sz="2000" dirty="0"/>
              <a:t> </a:t>
            </a:r>
            <a:r>
              <a:rPr sz="2000" spc="-5" dirty="0"/>
              <a:t>set</a:t>
            </a:r>
            <a:endParaRPr sz="2000">
              <a:latin typeface="Impact"/>
              <a:cs typeface="Impact"/>
            </a:endParaRPr>
          </a:p>
          <a:p>
            <a:pPr marL="50800" marR="1017905">
              <a:lnSpc>
                <a:spcPct val="102299"/>
              </a:lnSpc>
              <a:spcBef>
                <a:spcPts val="1035"/>
              </a:spcBef>
            </a:pPr>
            <a:r>
              <a:rPr i="1" dirty="0">
                <a:latin typeface="Times New Roman"/>
                <a:cs typeface="Times New Roman"/>
              </a:rPr>
              <a:t>03/14/1999 (AFP)… the </a:t>
            </a:r>
            <a:r>
              <a:rPr i="1" spc="-15" dirty="0">
                <a:latin typeface="Times New Roman"/>
                <a:cs typeface="Times New Roman"/>
              </a:rPr>
              <a:t>extremist </a:t>
            </a:r>
            <a:r>
              <a:rPr i="1" spc="-5" dirty="0">
                <a:latin typeface="Times New Roman"/>
                <a:cs typeface="Times New Roman"/>
              </a:rPr>
              <a:t>Harkatul Jihad </a:t>
            </a:r>
            <a:r>
              <a:rPr i="1" spc="-15" dirty="0">
                <a:latin typeface="Times New Roman"/>
                <a:cs typeface="Times New Roman"/>
              </a:rPr>
              <a:t>group, </a:t>
            </a:r>
            <a:r>
              <a:rPr i="1" spc="-10" dirty="0">
                <a:latin typeface="Times New Roman"/>
                <a:cs typeface="Times New Roman"/>
              </a:rPr>
              <a:t> </a:t>
            </a:r>
            <a:r>
              <a:rPr i="1" spc="-15" dirty="0">
                <a:latin typeface="Times New Roman"/>
                <a:cs typeface="Times New Roman"/>
              </a:rPr>
              <a:t>reportedly</a:t>
            </a:r>
            <a:r>
              <a:rPr i="1" spc="-5" dirty="0">
                <a:latin typeface="Times New Roman"/>
                <a:cs typeface="Times New Roman"/>
              </a:rPr>
              <a:t> backed</a:t>
            </a:r>
            <a:r>
              <a:rPr i="1" dirty="0">
                <a:latin typeface="Times New Roman"/>
                <a:cs typeface="Times New Roman"/>
              </a:rPr>
              <a:t> by</a:t>
            </a:r>
            <a:r>
              <a:rPr i="1" spc="-5" dirty="0">
                <a:latin typeface="Times New Roman"/>
                <a:cs typeface="Times New Roman"/>
              </a:rPr>
              <a:t> </a:t>
            </a:r>
            <a:r>
              <a:rPr i="1" dirty="0">
                <a:latin typeface="Times New Roman"/>
                <a:cs typeface="Times New Roman"/>
              </a:rPr>
              <a:t>Saudi </a:t>
            </a:r>
            <a:r>
              <a:rPr i="1" spc="-5" dirty="0">
                <a:latin typeface="Times New Roman"/>
                <a:cs typeface="Times New Roman"/>
              </a:rPr>
              <a:t>dissident</a:t>
            </a:r>
            <a:r>
              <a:rPr i="1" dirty="0">
                <a:latin typeface="Times New Roman"/>
                <a:cs typeface="Times New Roman"/>
              </a:rPr>
              <a:t> </a:t>
            </a:r>
            <a:r>
              <a:rPr i="1" spc="-5" dirty="0">
                <a:latin typeface="Times New Roman"/>
                <a:cs typeface="Times New Roman"/>
              </a:rPr>
              <a:t>Osama</a:t>
            </a:r>
            <a:r>
              <a:rPr i="1" dirty="0">
                <a:latin typeface="Times New Roman"/>
                <a:cs typeface="Times New Roman"/>
              </a:rPr>
              <a:t> bin </a:t>
            </a:r>
            <a:r>
              <a:rPr i="1" spc="-5" dirty="0">
                <a:latin typeface="Times New Roman"/>
                <a:cs typeface="Times New Roman"/>
              </a:rPr>
              <a:t>Laden…</a:t>
            </a:r>
          </a:p>
          <a:p>
            <a:pPr marL="50800" marR="649605">
              <a:lnSpc>
                <a:spcPct val="100400"/>
              </a:lnSpc>
              <a:spcBef>
                <a:spcPts val="1150"/>
              </a:spcBef>
            </a:pPr>
            <a:r>
              <a:rPr dirty="0"/>
              <a:t>… </a:t>
            </a:r>
            <a:r>
              <a:rPr spc="-5" dirty="0"/>
              <a:t>the|</a:t>
            </a:r>
            <a:r>
              <a:rPr spc="-5" dirty="0">
                <a:solidFill>
                  <a:srgbClr val="CC0000"/>
                </a:solidFill>
              </a:rPr>
              <a:t>DT</a:t>
            </a:r>
            <a:r>
              <a:rPr spc="-30" dirty="0">
                <a:solidFill>
                  <a:srgbClr val="CC0000"/>
                </a:solidFill>
              </a:rPr>
              <a:t> </a:t>
            </a:r>
            <a:r>
              <a:rPr spc="-5" dirty="0"/>
              <a:t>extremist|</a:t>
            </a:r>
            <a:r>
              <a:rPr spc="-5" dirty="0">
                <a:solidFill>
                  <a:srgbClr val="CC0000"/>
                </a:solidFill>
              </a:rPr>
              <a:t>JJ </a:t>
            </a:r>
            <a:r>
              <a:rPr spc="-5" dirty="0"/>
              <a:t>Harkatul|</a:t>
            </a:r>
            <a:r>
              <a:rPr spc="-5" dirty="0">
                <a:solidFill>
                  <a:srgbClr val="CC0000"/>
                </a:solidFill>
              </a:rPr>
              <a:t>NNP</a:t>
            </a:r>
            <a:r>
              <a:rPr spc="-80" dirty="0">
                <a:solidFill>
                  <a:srgbClr val="CC0000"/>
                </a:solidFill>
              </a:rPr>
              <a:t> </a:t>
            </a:r>
            <a:r>
              <a:rPr spc="-5" dirty="0"/>
              <a:t>Jihad|</a:t>
            </a:r>
            <a:r>
              <a:rPr spc="-5" dirty="0">
                <a:solidFill>
                  <a:srgbClr val="CC0000"/>
                </a:solidFill>
              </a:rPr>
              <a:t>NNP</a:t>
            </a:r>
            <a:r>
              <a:rPr spc="-85" dirty="0">
                <a:solidFill>
                  <a:srgbClr val="CC0000"/>
                </a:solidFill>
              </a:rPr>
              <a:t> </a:t>
            </a:r>
            <a:r>
              <a:rPr spc="-5" dirty="0"/>
              <a:t>group|</a:t>
            </a:r>
            <a:r>
              <a:rPr spc="-5" dirty="0">
                <a:solidFill>
                  <a:srgbClr val="CC0000"/>
                </a:solidFill>
              </a:rPr>
              <a:t>NN</a:t>
            </a:r>
            <a:r>
              <a:rPr spc="-5" dirty="0"/>
              <a:t>,|</a:t>
            </a:r>
            <a:r>
              <a:rPr spc="-5" dirty="0">
                <a:solidFill>
                  <a:srgbClr val="CC0000"/>
                </a:solidFill>
              </a:rPr>
              <a:t>, </a:t>
            </a:r>
            <a:r>
              <a:rPr spc="-535" dirty="0">
                <a:solidFill>
                  <a:srgbClr val="CC0000"/>
                </a:solidFill>
              </a:rPr>
              <a:t> </a:t>
            </a:r>
            <a:r>
              <a:rPr spc="-5" dirty="0"/>
              <a:t>reportedly|</a:t>
            </a:r>
            <a:r>
              <a:rPr spc="-5" dirty="0">
                <a:solidFill>
                  <a:srgbClr val="CC0000"/>
                </a:solidFill>
              </a:rPr>
              <a:t>RB </a:t>
            </a:r>
            <a:r>
              <a:rPr spc="-5" dirty="0"/>
              <a:t>backed|</a:t>
            </a:r>
            <a:r>
              <a:rPr spc="-5" dirty="0">
                <a:solidFill>
                  <a:srgbClr val="CC0000"/>
                </a:solidFill>
              </a:rPr>
              <a:t>VBD </a:t>
            </a:r>
            <a:r>
              <a:rPr spc="-5" dirty="0"/>
              <a:t>by|</a:t>
            </a:r>
            <a:r>
              <a:rPr spc="-5" dirty="0">
                <a:solidFill>
                  <a:srgbClr val="CC0000"/>
                </a:solidFill>
              </a:rPr>
              <a:t>IN </a:t>
            </a:r>
            <a:r>
              <a:rPr spc="-5" dirty="0"/>
              <a:t>Saudi|</a:t>
            </a:r>
            <a:r>
              <a:rPr spc="-5" dirty="0">
                <a:solidFill>
                  <a:srgbClr val="CC0000"/>
                </a:solidFill>
              </a:rPr>
              <a:t>NNP </a:t>
            </a:r>
            <a:r>
              <a:rPr spc="-5" dirty="0"/>
              <a:t>dissident|</a:t>
            </a:r>
            <a:r>
              <a:rPr spc="-5" dirty="0">
                <a:solidFill>
                  <a:srgbClr val="CC0000"/>
                </a:solidFill>
              </a:rPr>
              <a:t>NN </a:t>
            </a:r>
            <a:r>
              <a:rPr dirty="0">
                <a:solidFill>
                  <a:srgbClr val="CC0000"/>
                </a:solidFill>
              </a:rPr>
              <a:t> </a:t>
            </a:r>
            <a:r>
              <a:rPr spc="-5" dirty="0"/>
              <a:t>Osama|</a:t>
            </a:r>
            <a:r>
              <a:rPr spc="-5" dirty="0">
                <a:solidFill>
                  <a:srgbClr val="CC0000"/>
                </a:solidFill>
              </a:rPr>
              <a:t>NNP</a:t>
            </a:r>
            <a:r>
              <a:rPr spc="-90" dirty="0">
                <a:solidFill>
                  <a:srgbClr val="CC0000"/>
                </a:solidFill>
              </a:rPr>
              <a:t> </a:t>
            </a:r>
            <a:r>
              <a:rPr spc="-5" dirty="0"/>
              <a:t>bin|</a:t>
            </a:r>
            <a:r>
              <a:rPr spc="-5" dirty="0">
                <a:solidFill>
                  <a:srgbClr val="CC0000"/>
                </a:solidFill>
              </a:rPr>
              <a:t>NN </a:t>
            </a:r>
            <a:r>
              <a:rPr spc="-5" dirty="0"/>
              <a:t>Laden|</a:t>
            </a:r>
            <a:r>
              <a:rPr spc="-5" dirty="0">
                <a:solidFill>
                  <a:srgbClr val="CC0000"/>
                </a:solidFill>
              </a:rPr>
              <a:t>NNP</a:t>
            </a:r>
            <a:r>
              <a:rPr spc="-5" dirty="0"/>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0984"/>
            <a:ext cx="5841365" cy="1120140"/>
          </a:xfrm>
          <a:prstGeom prst="rect">
            <a:avLst/>
          </a:prstGeom>
        </p:spPr>
        <p:txBody>
          <a:bodyPr vert="horz" wrap="square" lIns="0" tIns="12700" rIns="0" bIns="0" rtlCol="0">
            <a:spAutoFit/>
          </a:bodyPr>
          <a:lstStyle/>
          <a:p>
            <a:pPr marL="12700">
              <a:lnSpc>
                <a:spcPts val="4310"/>
              </a:lnSpc>
              <a:spcBef>
                <a:spcPts val="100"/>
              </a:spcBef>
            </a:pPr>
            <a:r>
              <a:rPr sz="3600" spc="85" dirty="0"/>
              <a:t>Comparison</a:t>
            </a:r>
            <a:r>
              <a:rPr sz="3600" spc="180" dirty="0"/>
              <a:t> </a:t>
            </a:r>
            <a:r>
              <a:rPr sz="3600" spc="45" dirty="0"/>
              <a:t>of</a:t>
            </a:r>
            <a:r>
              <a:rPr sz="3600" spc="185" dirty="0"/>
              <a:t> </a:t>
            </a:r>
            <a:r>
              <a:rPr sz="3600" spc="95" dirty="0"/>
              <a:t>HMM</a:t>
            </a:r>
            <a:endParaRPr sz="3600"/>
          </a:p>
          <a:p>
            <a:pPr marL="12700">
              <a:lnSpc>
                <a:spcPts val="4310"/>
              </a:lnSpc>
            </a:pPr>
            <a:r>
              <a:rPr sz="3600" spc="65" dirty="0"/>
              <a:t>and</a:t>
            </a:r>
            <a:r>
              <a:rPr sz="3600" spc="170" dirty="0"/>
              <a:t> </a:t>
            </a:r>
            <a:r>
              <a:rPr sz="3600" spc="90" dirty="0"/>
              <a:t>Feature-Based</a:t>
            </a:r>
            <a:r>
              <a:rPr sz="3600" spc="170" dirty="0"/>
              <a:t> </a:t>
            </a:r>
            <a:r>
              <a:rPr sz="3600" spc="85" dirty="0"/>
              <a:t>Classifiers</a:t>
            </a:r>
            <a:endParaRPr sz="3600"/>
          </a:p>
        </p:txBody>
      </p:sp>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806930" y="2078015"/>
            <a:ext cx="7191375" cy="70358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Recall</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dirty="0">
                <a:solidFill>
                  <a:srgbClr val="595959"/>
                </a:solidFill>
                <a:latin typeface="Times New Roman"/>
                <a:cs typeface="Times New Roman"/>
              </a:rPr>
              <a:t> </a:t>
            </a:r>
            <a:r>
              <a:rPr sz="2200" b="1" spc="-5" dirty="0">
                <a:solidFill>
                  <a:srgbClr val="595959"/>
                </a:solidFill>
                <a:latin typeface="Times New Roman"/>
                <a:cs typeface="Times New Roman"/>
              </a:rPr>
              <a:t>HMM </a:t>
            </a:r>
            <a:r>
              <a:rPr sz="2200" b="1" dirty="0">
                <a:solidFill>
                  <a:srgbClr val="595959"/>
                </a:solidFill>
                <a:latin typeface="Times New Roman"/>
                <a:cs typeface="Times New Roman"/>
              </a:rPr>
              <a:t>(and </a:t>
            </a:r>
            <a:r>
              <a:rPr sz="2200" b="1" i="1" spc="-5" dirty="0">
                <a:solidFill>
                  <a:srgbClr val="595959"/>
                </a:solidFill>
                <a:latin typeface="Times New Roman"/>
                <a:cs typeface="Times New Roman"/>
              </a:rPr>
              <a:t>N</a:t>
            </a:r>
            <a:r>
              <a:rPr sz="2200" b="1" spc="-5" dirty="0">
                <a:solidFill>
                  <a:srgbClr val="595959"/>
                </a:solidFill>
                <a:latin typeface="Times New Roman"/>
                <a:cs typeface="Times New Roman"/>
              </a:rPr>
              <a:t>-gram)</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taggers</a:t>
            </a:r>
            <a:r>
              <a:rPr sz="2200" b="1" spc="-10" dirty="0">
                <a:solidFill>
                  <a:srgbClr val="595959"/>
                </a:solidFill>
                <a:latin typeface="Times New Roman"/>
                <a:cs typeface="Times New Roman"/>
              </a:rPr>
              <a:t> </a:t>
            </a:r>
            <a:r>
              <a:rPr sz="2200" spc="-5" dirty="0">
                <a:solidFill>
                  <a:srgbClr val="595959"/>
                </a:solidFill>
                <a:latin typeface="Times New Roman"/>
                <a:cs typeface="Times New Roman"/>
              </a:rPr>
              <a:t>are sequential </a:t>
            </a:r>
            <a:r>
              <a:rPr sz="2200" dirty="0">
                <a:solidFill>
                  <a:srgbClr val="595959"/>
                </a:solidFill>
                <a:latin typeface="Times New Roman"/>
                <a:cs typeface="Times New Roman"/>
              </a:rPr>
              <a:t> </a:t>
            </a:r>
            <a:r>
              <a:rPr sz="2200" spc="-5" dirty="0">
                <a:solidFill>
                  <a:srgbClr val="595959"/>
                </a:solidFill>
                <a:latin typeface="Times New Roman"/>
                <a:cs typeface="Times New Roman"/>
              </a:rPr>
              <a:t>classifiers 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use</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previous</a:t>
            </a:r>
            <a:r>
              <a:rPr sz="2200" dirty="0">
                <a:solidFill>
                  <a:srgbClr val="595959"/>
                </a:solidFill>
                <a:latin typeface="Times New Roman"/>
                <a:cs typeface="Times New Roman"/>
              </a:rPr>
              <a:t> </a:t>
            </a:r>
            <a:r>
              <a:rPr sz="2200" spc="-5" dirty="0">
                <a:solidFill>
                  <a:srgbClr val="595959"/>
                </a:solidFill>
                <a:latin typeface="Times New Roman"/>
                <a:cs typeface="Times New Roman"/>
              </a:rPr>
              <a:t>sequence</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tags</a:t>
            </a:r>
            <a:r>
              <a:rPr sz="2200" dirty="0">
                <a:solidFill>
                  <a:srgbClr val="595959"/>
                </a:solidFill>
                <a:latin typeface="Times New Roman"/>
                <a:cs typeface="Times New Roman"/>
              </a:rPr>
              <a:t> </a:t>
            </a:r>
            <a:r>
              <a:rPr sz="2200" spc="-5" dirty="0">
                <a:solidFill>
                  <a:srgbClr val="595959"/>
                </a:solidFill>
                <a:latin typeface="Times New Roman"/>
                <a:cs typeface="Times New Roman"/>
              </a:rPr>
              <a:t>as information.</a:t>
            </a:r>
            <a:endParaRPr sz="2200">
              <a:latin typeface="Times New Roman"/>
              <a:cs typeface="Times New Roman"/>
            </a:endParaRPr>
          </a:p>
        </p:txBody>
      </p:sp>
      <p:sp>
        <p:nvSpPr>
          <p:cNvPr id="4" name="object 4"/>
          <p:cNvSpPr txBox="1"/>
          <p:nvPr/>
        </p:nvSpPr>
        <p:spPr>
          <a:xfrm>
            <a:off x="1604491" y="2751115"/>
            <a:ext cx="849630" cy="635000"/>
          </a:xfrm>
          <a:prstGeom prst="rect">
            <a:avLst/>
          </a:prstGeom>
        </p:spPr>
        <p:txBody>
          <a:bodyPr vert="horz" wrap="square" lIns="0" tIns="12700" rIns="0" bIns="0" rtlCol="0">
            <a:spAutoFit/>
          </a:bodyPr>
          <a:lstStyle/>
          <a:p>
            <a:pPr marL="101600" marR="30480" indent="-63500">
              <a:lnSpc>
                <a:spcPct val="100000"/>
              </a:lnSpc>
              <a:spcBef>
                <a:spcPts val="100"/>
              </a:spcBef>
            </a:pPr>
            <a:r>
              <a:rPr sz="2000" spc="5" dirty="0">
                <a:solidFill>
                  <a:srgbClr val="595959"/>
                </a:solidFill>
                <a:latin typeface="Times New Roman"/>
                <a:cs typeface="Times New Roman"/>
              </a:rPr>
              <a:t>w</a:t>
            </a:r>
            <a:r>
              <a:rPr sz="2000" dirty="0">
                <a:solidFill>
                  <a:srgbClr val="595959"/>
                </a:solidFill>
                <a:latin typeface="Times New Roman"/>
                <a:cs typeface="Times New Roman"/>
              </a:rPr>
              <a:t>o</a:t>
            </a:r>
            <a:r>
              <a:rPr sz="2000" spc="-5" dirty="0">
                <a:solidFill>
                  <a:srgbClr val="595959"/>
                </a:solidFill>
                <a:latin typeface="Times New Roman"/>
                <a:cs typeface="Times New Roman"/>
              </a:rPr>
              <a:t>r</a:t>
            </a:r>
            <a:r>
              <a:rPr sz="2000" dirty="0">
                <a:solidFill>
                  <a:srgbClr val="595959"/>
                </a:solidFill>
                <a:latin typeface="Times New Roman"/>
                <a:cs typeface="Times New Roman"/>
              </a:rPr>
              <a:t>d</a:t>
            </a:r>
            <a:r>
              <a:rPr sz="1950" i="1" spc="15" baseline="-17094" dirty="0">
                <a:solidFill>
                  <a:srgbClr val="595959"/>
                </a:solidFill>
                <a:latin typeface="Times New Roman"/>
                <a:cs typeface="Times New Roman"/>
              </a:rPr>
              <a:t>n</a:t>
            </a:r>
            <a:r>
              <a:rPr sz="1950" spc="15" baseline="-17094" dirty="0">
                <a:solidFill>
                  <a:srgbClr val="595959"/>
                </a:solidFill>
                <a:latin typeface="Times New Roman"/>
                <a:cs typeface="Times New Roman"/>
              </a:rPr>
              <a:t>–</a:t>
            </a:r>
            <a:r>
              <a:rPr sz="1950" baseline="-17094" dirty="0">
                <a:solidFill>
                  <a:srgbClr val="595959"/>
                </a:solidFill>
                <a:latin typeface="Times New Roman"/>
                <a:cs typeface="Times New Roman"/>
              </a:rPr>
              <a:t>1  </a:t>
            </a:r>
            <a:r>
              <a:rPr sz="2000" dirty="0">
                <a:solidFill>
                  <a:srgbClr val="CC0000"/>
                </a:solidFill>
                <a:latin typeface="Times New Roman"/>
                <a:cs typeface="Times New Roman"/>
              </a:rPr>
              <a:t>tag</a:t>
            </a:r>
            <a:r>
              <a:rPr sz="1950" i="1" baseline="-17094" dirty="0">
                <a:solidFill>
                  <a:srgbClr val="CC0000"/>
                </a:solidFill>
                <a:latin typeface="Times New Roman"/>
                <a:cs typeface="Times New Roman"/>
              </a:rPr>
              <a:t>n</a:t>
            </a:r>
            <a:r>
              <a:rPr sz="1950" baseline="-17094" dirty="0">
                <a:solidFill>
                  <a:srgbClr val="CC0000"/>
                </a:solidFill>
                <a:latin typeface="Times New Roman"/>
                <a:cs typeface="Times New Roman"/>
              </a:rPr>
              <a:t>–1</a:t>
            </a:r>
            <a:endParaRPr sz="1950" baseline="-17094">
              <a:latin typeface="Times New Roman"/>
              <a:cs typeface="Times New Roman"/>
            </a:endParaRPr>
          </a:p>
        </p:txBody>
      </p:sp>
      <p:sp>
        <p:nvSpPr>
          <p:cNvPr id="5" name="object 5"/>
          <p:cNvSpPr txBox="1"/>
          <p:nvPr/>
        </p:nvSpPr>
        <p:spPr>
          <a:xfrm>
            <a:off x="3318991" y="2751115"/>
            <a:ext cx="3500754" cy="635000"/>
          </a:xfrm>
          <a:prstGeom prst="rect">
            <a:avLst/>
          </a:prstGeom>
        </p:spPr>
        <p:txBody>
          <a:bodyPr vert="horz" wrap="square" lIns="0" tIns="12700" rIns="0" bIns="0" rtlCol="0">
            <a:spAutoFit/>
          </a:bodyPr>
          <a:lstStyle/>
          <a:p>
            <a:pPr marL="63500">
              <a:lnSpc>
                <a:spcPct val="100000"/>
              </a:lnSpc>
              <a:spcBef>
                <a:spcPts val="100"/>
              </a:spcBef>
              <a:tabLst>
                <a:tab pos="888365" algn="l"/>
                <a:tab pos="1706245" algn="l"/>
                <a:tab pos="2586990" algn="l"/>
              </a:tabLst>
            </a:pPr>
            <a:r>
              <a:rPr sz="2000" dirty="0">
                <a:solidFill>
                  <a:srgbClr val="595959"/>
                </a:solidFill>
                <a:latin typeface="Times New Roman"/>
                <a:cs typeface="Times New Roman"/>
              </a:rPr>
              <a:t>…	word</a:t>
            </a:r>
            <a:r>
              <a:rPr sz="1950" baseline="-17094" dirty="0">
                <a:solidFill>
                  <a:srgbClr val="595959"/>
                </a:solidFill>
                <a:latin typeface="Times New Roman"/>
                <a:cs typeface="Times New Roman"/>
              </a:rPr>
              <a:t>–2	</a:t>
            </a:r>
            <a:r>
              <a:rPr sz="2000" dirty="0">
                <a:solidFill>
                  <a:srgbClr val="595959"/>
                </a:solidFill>
                <a:latin typeface="Times New Roman"/>
                <a:cs typeface="Times New Roman"/>
              </a:rPr>
              <a:t>word</a:t>
            </a:r>
            <a:r>
              <a:rPr sz="1950" baseline="-17094" dirty="0">
                <a:solidFill>
                  <a:srgbClr val="595959"/>
                </a:solidFill>
                <a:latin typeface="Times New Roman"/>
                <a:cs typeface="Times New Roman"/>
              </a:rPr>
              <a:t>–1	</a:t>
            </a:r>
            <a:r>
              <a:rPr sz="2000" dirty="0">
                <a:solidFill>
                  <a:srgbClr val="CC0000"/>
                </a:solidFill>
                <a:latin typeface="Times New Roman"/>
                <a:cs typeface="Times New Roman"/>
              </a:rPr>
              <a:t>word</a:t>
            </a:r>
            <a:endParaRPr sz="2000">
              <a:latin typeface="Times New Roman"/>
              <a:cs typeface="Times New Roman"/>
            </a:endParaRPr>
          </a:p>
          <a:p>
            <a:pPr marL="63500">
              <a:lnSpc>
                <a:spcPct val="100000"/>
              </a:lnSpc>
              <a:tabLst>
                <a:tab pos="1383665" algn="l"/>
                <a:tab pos="3093720" algn="l"/>
              </a:tabLst>
            </a:pPr>
            <a:r>
              <a:rPr sz="2000" dirty="0">
                <a:solidFill>
                  <a:srgbClr val="CC0000"/>
                </a:solidFill>
                <a:latin typeface="Times New Roman"/>
                <a:cs typeface="Times New Roman"/>
              </a:rPr>
              <a:t>…	</a:t>
            </a:r>
            <a:r>
              <a:rPr sz="2000" spc="-5" dirty="0">
                <a:solidFill>
                  <a:srgbClr val="CC0000"/>
                </a:solidFill>
                <a:latin typeface="Times New Roman"/>
                <a:cs typeface="Times New Roman"/>
              </a:rPr>
              <a:t>tag</a:t>
            </a:r>
            <a:r>
              <a:rPr sz="1950" spc="-7" baseline="-17094" dirty="0">
                <a:solidFill>
                  <a:srgbClr val="CC0000"/>
                </a:solidFill>
                <a:latin typeface="Times New Roman"/>
                <a:cs typeface="Times New Roman"/>
              </a:rPr>
              <a:t>–2</a:t>
            </a:r>
            <a:r>
              <a:rPr sz="1950" spc="960" baseline="-17094" dirty="0">
                <a:solidFill>
                  <a:srgbClr val="CC0000"/>
                </a:solidFill>
                <a:latin typeface="Times New Roman"/>
                <a:cs typeface="Times New Roman"/>
              </a:rPr>
              <a:t> </a:t>
            </a:r>
            <a:r>
              <a:rPr sz="2000" spc="-5" dirty="0">
                <a:solidFill>
                  <a:srgbClr val="CC0000"/>
                </a:solidFill>
                <a:latin typeface="Times New Roman"/>
                <a:cs typeface="Times New Roman"/>
              </a:rPr>
              <a:t>tag</a:t>
            </a:r>
            <a:r>
              <a:rPr sz="1950" spc="-7" baseline="-17094" dirty="0">
                <a:solidFill>
                  <a:srgbClr val="CC0000"/>
                </a:solidFill>
                <a:latin typeface="Times New Roman"/>
                <a:cs typeface="Times New Roman"/>
              </a:rPr>
              <a:t>–1	</a:t>
            </a:r>
            <a:r>
              <a:rPr sz="2000" spc="5" dirty="0">
                <a:solidFill>
                  <a:srgbClr val="0000FF"/>
                </a:solidFill>
                <a:latin typeface="Times New Roman"/>
                <a:cs typeface="Times New Roman"/>
              </a:rPr>
              <a:t>XX</a:t>
            </a:r>
            <a:endParaRPr sz="2000">
              <a:latin typeface="Times New Roman"/>
              <a:cs typeface="Times New Roman"/>
            </a:endParaRPr>
          </a:p>
        </p:txBody>
      </p:sp>
      <p:sp>
        <p:nvSpPr>
          <p:cNvPr id="6" name="object 6"/>
          <p:cNvSpPr txBox="1"/>
          <p:nvPr/>
        </p:nvSpPr>
        <p:spPr>
          <a:xfrm>
            <a:off x="781530" y="3462315"/>
            <a:ext cx="7413625" cy="2667000"/>
          </a:xfrm>
          <a:prstGeom prst="rect">
            <a:avLst/>
          </a:prstGeom>
        </p:spPr>
        <p:txBody>
          <a:bodyPr vert="horz" wrap="square" lIns="0" tIns="13970" rIns="0" bIns="0" rtlCol="0">
            <a:spAutoFit/>
          </a:bodyPr>
          <a:lstStyle/>
          <a:p>
            <a:pPr marL="212090" marR="144780" indent="-137160">
              <a:lnSpc>
                <a:spcPct val="99500"/>
              </a:lnSpc>
              <a:spcBef>
                <a:spcPts val="110"/>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order</a:t>
            </a:r>
            <a:r>
              <a:rPr sz="1800" spc="5" dirty="0">
                <a:solidFill>
                  <a:srgbClr val="595959"/>
                </a:solidFill>
                <a:latin typeface="Times New Roman"/>
                <a:cs typeface="Times New Roman"/>
              </a:rPr>
              <a:t> </a:t>
            </a:r>
            <a:r>
              <a:rPr sz="1800" dirty="0">
                <a:solidFill>
                  <a:srgbClr val="595959"/>
                </a:solidFill>
                <a:latin typeface="Times New Roman"/>
                <a:cs typeface="Times New Roman"/>
              </a:rPr>
              <a:t>from </a:t>
            </a:r>
            <a:r>
              <a:rPr sz="1800" spc="-5" dirty="0">
                <a:solidFill>
                  <a:srgbClr val="595959"/>
                </a:solidFill>
                <a:latin typeface="Times New Roman"/>
                <a:cs typeface="Times New Roman"/>
              </a:rPr>
              <a:t>left</a:t>
            </a:r>
            <a:r>
              <a:rPr sz="1800"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right,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use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information</a:t>
            </a:r>
            <a:r>
              <a:rPr sz="1800" spc="5" dirty="0">
                <a:solidFill>
                  <a:srgbClr val="595959"/>
                </a:solidFill>
                <a:latin typeface="Times New Roman"/>
                <a:cs typeface="Times New Roman"/>
              </a:rPr>
              <a:t> </a:t>
            </a:r>
            <a:r>
              <a:rPr sz="1800" dirty="0">
                <a:solidFill>
                  <a:srgbClr val="595959"/>
                </a:solidFill>
                <a:latin typeface="Times New Roman"/>
                <a:cs typeface="Times New Roman"/>
              </a:rPr>
              <a:t>from</a:t>
            </a:r>
            <a:r>
              <a:rPr sz="1800" spc="-5" dirty="0">
                <a:solidFill>
                  <a:srgbClr val="595959"/>
                </a:solidFill>
                <a:latin typeface="Times New Roman"/>
                <a:cs typeface="Times New Roman"/>
              </a:rPr>
              <a:t> previous</a:t>
            </a:r>
            <a:r>
              <a:rPr sz="1800" dirty="0">
                <a:solidFill>
                  <a:srgbClr val="595959"/>
                </a:solidFill>
                <a:latin typeface="Times New Roman"/>
                <a:cs typeface="Times New Roman"/>
              </a:rPr>
              <a:t> </a:t>
            </a:r>
            <a:r>
              <a:rPr sz="1800" spc="-5" dirty="0">
                <a:solidFill>
                  <a:srgbClr val="595959"/>
                </a:solidFill>
                <a:latin typeface="Times New Roman"/>
                <a:cs typeface="Times New Roman"/>
              </a:rPr>
              <a:t>tags</a:t>
            </a:r>
            <a:r>
              <a:rPr sz="1800" dirty="0">
                <a:solidFill>
                  <a:srgbClr val="595959"/>
                </a:solidFill>
                <a:latin typeface="Times New Roman"/>
                <a:cs typeface="Times New Roman"/>
              </a:rPr>
              <a:t> </a:t>
            </a:r>
            <a:r>
              <a:rPr sz="1800" spc="-5" dirty="0">
                <a:solidFill>
                  <a:srgbClr val="595959"/>
                </a:solidFill>
                <a:latin typeface="Times New Roman"/>
                <a:cs typeface="Times New Roman"/>
              </a:rPr>
              <a:t>(tag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prior </a:t>
            </a:r>
            <a:r>
              <a:rPr sz="1800" dirty="0">
                <a:solidFill>
                  <a:srgbClr val="595959"/>
                </a:solidFill>
                <a:latin typeface="Times New Roman"/>
                <a:cs typeface="Times New Roman"/>
              </a:rPr>
              <a:t> </a:t>
            </a:r>
            <a:r>
              <a:rPr sz="1800" spc="-5" dirty="0">
                <a:solidFill>
                  <a:srgbClr val="595959"/>
                </a:solidFill>
                <a:latin typeface="Times New Roman"/>
                <a:cs typeface="Times New Roman"/>
              </a:rPr>
              <a:t>probabilities)</a:t>
            </a:r>
            <a:r>
              <a:rPr sz="1800" spc="5" dirty="0">
                <a:solidFill>
                  <a:srgbClr val="595959"/>
                </a:solidFill>
                <a:latin typeface="Times New Roman"/>
                <a:cs typeface="Times New Roman"/>
              </a:rPr>
              <a:t> </a:t>
            </a:r>
            <a:r>
              <a:rPr sz="1800" dirty="0">
                <a:solidFill>
                  <a:srgbClr val="595959"/>
                </a:solidFill>
                <a:latin typeface="Times New Roman"/>
                <a:cs typeface="Times New Roman"/>
              </a:rPr>
              <a:t>and</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likelihood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probabilities)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to</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predict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next </a:t>
            </a:r>
            <a:r>
              <a:rPr sz="1800" spc="-5" dirty="0">
                <a:solidFill>
                  <a:srgbClr val="595959"/>
                </a:solidFill>
                <a:latin typeface="Times New Roman"/>
                <a:cs typeface="Times New Roman"/>
              </a:rPr>
              <a:t>tag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in the</a:t>
            </a:r>
            <a:r>
              <a:rPr sz="1800" dirty="0">
                <a:solidFill>
                  <a:srgbClr val="595959"/>
                </a:solidFill>
                <a:latin typeface="Times New Roman"/>
                <a:cs typeface="Times New Roman"/>
              </a:rPr>
              <a:t> </a:t>
            </a:r>
            <a:r>
              <a:rPr sz="1800" spc="-5" dirty="0">
                <a:solidFill>
                  <a:srgbClr val="595959"/>
                </a:solidFill>
                <a:latin typeface="Times New Roman"/>
                <a:cs typeface="Times New Roman"/>
              </a:rPr>
              <a:t>sequence.</a:t>
            </a:r>
            <a:endParaRPr sz="1800">
              <a:latin typeface="Times New Roman"/>
              <a:cs typeface="Times New Roman"/>
            </a:endParaRPr>
          </a:p>
          <a:p>
            <a:pPr marL="38100" marR="30480">
              <a:lnSpc>
                <a:spcPts val="2600"/>
              </a:lnSpc>
              <a:spcBef>
                <a:spcPts val="1160"/>
              </a:spcBef>
            </a:pPr>
            <a:r>
              <a:rPr sz="2200" spc="-5" dirty="0">
                <a:solidFill>
                  <a:srgbClr val="595959"/>
                </a:solidFill>
                <a:latin typeface="Times New Roman"/>
                <a:cs typeface="Times New Roman"/>
              </a:rPr>
              <a:t>Instead,</a:t>
            </a:r>
            <a:r>
              <a:rPr sz="2200" dirty="0">
                <a:solidFill>
                  <a:srgbClr val="595959"/>
                </a:solidFill>
                <a:latin typeface="Times New Roman"/>
                <a:cs typeface="Times New Roman"/>
              </a:rPr>
              <a:t> a </a:t>
            </a:r>
            <a:r>
              <a:rPr sz="2200" b="1" spc="-10" dirty="0">
                <a:solidFill>
                  <a:srgbClr val="595959"/>
                </a:solidFill>
                <a:latin typeface="Times New Roman"/>
                <a:cs typeface="Times New Roman"/>
              </a:rPr>
              <a:t>feature-based</a:t>
            </a:r>
            <a:r>
              <a:rPr sz="2200" b="1" spc="5" dirty="0">
                <a:solidFill>
                  <a:srgbClr val="595959"/>
                </a:solidFill>
                <a:latin typeface="Times New Roman"/>
                <a:cs typeface="Times New Roman"/>
              </a:rPr>
              <a:t> </a:t>
            </a:r>
            <a:r>
              <a:rPr sz="2200" b="1" spc="-5" dirty="0">
                <a:solidFill>
                  <a:srgbClr val="595959"/>
                </a:solidFill>
                <a:latin typeface="Times New Roman"/>
                <a:cs typeface="Times New Roman"/>
              </a:rPr>
              <a:t>classifier</a:t>
            </a:r>
            <a:r>
              <a:rPr sz="2200" b="1" spc="-40" dirty="0">
                <a:solidFill>
                  <a:srgbClr val="595959"/>
                </a:solidFill>
                <a:latin typeface="Times New Roman"/>
                <a:cs typeface="Times New Roman"/>
              </a:rPr>
              <a:t> </a:t>
            </a:r>
            <a:r>
              <a:rPr sz="2200" dirty="0">
                <a:solidFill>
                  <a:srgbClr val="595959"/>
                </a:solidFill>
                <a:latin typeface="Times New Roman"/>
                <a:cs typeface="Times New Roman"/>
              </a:rPr>
              <a:t>is</a:t>
            </a:r>
            <a:r>
              <a:rPr sz="2200" spc="-10" dirty="0">
                <a:solidFill>
                  <a:srgbClr val="595959"/>
                </a:solidFill>
                <a:latin typeface="Times New Roman"/>
                <a:cs typeface="Times New Roman"/>
              </a:rPr>
              <a:t> </a:t>
            </a:r>
            <a:r>
              <a:rPr sz="2200" dirty="0">
                <a:solidFill>
                  <a:srgbClr val="595959"/>
                </a:solidFill>
                <a:latin typeface="Times New Roman"/>
                <a:cs typeface="Times New Roman"/>
              </a:rPr>
              <a:t>looking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just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at</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word</a:t>
            </a:r>
            <a:r>
              <a:rPr sz="2200" dirty="0">
                <a:solidFill>
                  <a:srgbClr val="595959"/>
                </a:solidFill>
                <a:latin typeface="Times New Roman"/>
                <a:cs typeface="Times New Roman"/>
              </a:rPr>
              <a:t> </a:t>
            </a:r>
            <a:r>
              <a:rPr sz="2200" spc="-5" dirty="0">
                <a:solidFill>
                  <a:srgbClr val="595959"/>
                </a:solidFill>
                <a:latin typeface="Times New Roman"/>
                <a:cs typeface="Times New Roman"/>
              </a:rPr>
              <a:t>and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properties/features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 the</a:t>
            </a:r>
            <a:r>
              <a:rPr sz="2200" spc="-5" dirty="0">
                <a:solidFill>
                  <a:srgbClr val="595959"/>
                </a:solidFill>
                <a:latin typeface="Times New Roman"/>
                <a:cs typeface="Times New Roman"/>
              </a:rPr>
              <a:t> surrounding</a:t>
            </a:r>
            <a:r>
              <a:rPr sz="2200" dirty="0">
                <a:solidFill>
                  <a:srgbClr val="595959"/>
                </a:solidFill>
                <a:latin typeface="Times New Roman"/>
                <a:cs typeface="Times New Roman"/>
              </a:rPr>
              <a:t> </a:t>
            </a:r>
            <a:r>
              <a:rPr sz="2200" spc="-5" dirty="0">
                <a:solidFill>
                  <a:srgbClr val="595959"/>
                </a:solidFill>
                <a:latin typeface="Times New Roman"/>
                <a:cs typeface="Times New Roman"/>
              </a:rPr>
              <a:t>words.</a:t>
            </a:r>
            <a:endParaRPr sz="2200">
              <a:latin typeface="Times New Roman"/>
              <a:cs typeface="Times New Roman"/>
            </a:endParaRPr>
          </a:p>
          <a:p>
            <a:pPr marL="861060">
              <a:lnSpc>
                <a:spcPts val="2380"/>
              </a:lnSpc>
              <a:tabLst>
                <a:tab pos="1774825" algn="l"/>
                <a:tab pos="2689225" algn="l"/>
                <a:tab pos="3402329" algn="l"/>
                <a:tab pos="4231005" algn="l"/>
              </a:tabLst>
            </a:pPr>
            <a:r>
              <a:rPr sz="2000" dirty="0">
                <a:solidFill>
                  <a:srgbClr val="CC0000"/>
                </a:solidFill>
                <a:latin typeface="Times New Roman"/>
                <a:cs typeface="Times New Roman"/>
              </a:rPr>
              <a:t>word</a:t>
            </a:r>
            <a:r>
              <a:rPr sz="1950" baseline="-17094" dirty="0">
                <a:solidFill>
                  <a:srgbClr val="CC0000"/>
                </a:solidFill>
                <a:latin typeface="Times New Roman"/>
                <a:cs typeface="Times New Roman"/>
              </a:rPr>
              <a:t>–2	</a:t>
            </a:r>
            <a:r>
              <a:rPr sz="2000" dirty="0">
                <a:solidFill>
                  <a:srgbClr val="CC0000"/>
                </a:solidFill>
                <a:latin typeface="Times New Roman"/>
                <a:cs typeface="Times New Roman"/>
              </a:rPr>
              <a:t>word</a:t>
            </a:r>
            <a:r>
              <a:rPr sz="1950" baseline="-17094" dirty="0">
                <a:solidFill>
                  <a:srgbClr val="CC0000"/>
                </a:solidFill>
                <a:latin typeface="Times New Roman"/>
                <a:cs typeface="Times New Roman"/>
              </a:rPr>
              <a:t>–1	</a:t>
            </a:r>
            <a:r>
              <a:rPr sz="2000" dirty="0">
                <a:solidFill>
                  <a:srgbClr val="CC0000"/>
                </a:solidFill>
                <a:latin typeface="Times New Roman"/>
                <a:cs typeface="Times New Roman"/>
              </a:rPr>
              <a:t>word	word</a:t>
            </a:r>
            <a:r>
              <a:rPr sz="1950" baseline="-17094" dirty="0">
                <a:solidFill>
                  <a:srgbClr val="CC0000"/>
                </a:solidFill>
                <a:latin typeface="Times New Roman"/>
                <a:cs typeface="Times New Roman"/>
              </a:rPr>
              <a:t>+1	</a:t>
            </a:r>
            <a:r>
              <a:rPr sz="2000" spc="5" dirty="0">
                <a:solidFill>
                  <a:srgbClr val="CC0000"/>
                </a:solidFill>
                <a:latin typeface="Times New Roman"/>
                <a:cs typeface="Times New Roman"/>
              </a:rPr>
              <a:t>word</a:t>
            </a:r>
            <a:r>
              <a:rPr sz="1950" spc="7" baseline="-17094" dirty="0">
                <a:solidFill>
                  <a:srgbClr val="CC0000"/>
                </a:solidFill>
                <a:latin typeface="Times New Roman"/>
                <a:cs typeface="Times New Roman"/>
              </a:rPr>
              <a:t>+2</a:t>
            </a:r>
            <a:endParaRPr sz="1950" baseline="-17094">
              <a:latin typeface="Times New Roman"/>
              <a:cs typeface="Times New Roman"/>
            </a:endParaRPr>
          </a:p>
          <a:p>
            <a:pPr marR="1403350" algn="ctr">
              <a:lnSpc>
                <a:spcPct val="100000"/>
              </a:lnSpc>
            </a:pPr>
            <a:r>
              <a:rPr sz="2000" spc="5" dirty="0">
                <a:solidFill>
                  <a:srgbClr val="0000FF"/>
                </a:solidFill>
                <a:latin typeface="Times New Roman"/>
                <a:cs typeface="Times New Roman"/>
              </a:rPr>
              <a:t>XX</a:t>
            </a:r>
            <a:endParaRPr sz="2000">
              <a:latin typeface="Times New Roman"/>
              <a:cs typeface="Times New Roman"/>
            </a:endParaRPr>
          </a:p>
          <a:p>
            <a:pPr marL="74930">
              <a:lnSpc>
                <a:spcPct val="100000"/>
              </a:lnSpc>
              <a:spcBef>
                <a:spcPts val="800"/>
              </a:spcBef>
            </a:pPr>
            <a:r>
              <a:rPr sz="2000" spc="-15" dirty="0">
                <a:solidFill>
                  <a:srgbClr val="002060"/>
                </a:solidFill>
                <a:latin typeface="Impact"/>
                <a:cs typeface="Impact"/>
              </a:rPr>
              <a:t>­</a:t>
            </a:r>
            <a:r>
              <a:rPr sz="2000" spc="130" dirty="0">
                <a:solidFill>
                  <a:srgbClr val="002060"/>
                </a:solidFill>
                <a:latin typeface="Impact"/>
                <a:cs typeface="Impact"/>
              </a:rPr>
              <a:t> </a:t>
            </a:r>
            <a:r>
              <a:rPr sz="2000" spc="-5" dirty="0">
                <a:solidFill>
                  <a:srgbClr val="595959"/>
                </a:solidFill>
                <a:latin typeface="Times New Roman"/>
                <a:cs typeface="Times New Roman"/>
              </a:rPr>
              <a:t>Assign</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tag</a:t>
            </a:r>
            <a:r>
              <a:rPr sz="2000" spc="-10" dirty="0">
                <a:solidFill>
                  <a:srgbClr val="595959"/>
                </a:solidFill>
                <a:latin typeface="Times New Roman"/>
                <a:cs typeface="Times New Roman"/>
              </a:rPr>
              <a:t> </a:t>
            </a:r>
            <a:r>
              <a:rPr sz="2000" dirty="0">
                <a:solidFill>
                  <a:srgbClr val="595959"/>
                </a:solidFill>
                <a:latin typeface="Times New Roman"/>
                <a:cs typeface="Times New Roman"/>
              </a:rPr>
              <a:t>XX</a:t>
            </a:r>
            <a:r>
              <a:rPr sz="2000" spc="-5" dirty="0">
                <a:solidFill>
                  <a:srgbClr val="595959"/>
                </a:solidFill>
                <a:latin typeface="Times New Roman"/>
                <a:cs typeface="Times New Roman"/>
              </a:rPr>
              <a:t> to</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dirty="0">
                <a:solidFill>
                  <a:srgbClr val="595959"/>
                </a:solidFill>
                <a:latin typeface="Times New Roman"/>
                <a:cs typeface="Times New Roman"/>
              </a:rPr>
              <a:t>word.</a:t>
            </a:r>
            <a:endParaRPr sz="2000">
              <a:latin typeface="Times New Roman"/>
              <a:cs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899909" cy="574040"/>
          </a:xfrm>
          <a:prstGeom prst="rect">
            <a:avLst/>
          </a:prstGeom>
        </p:spPr>
        <p:txBody>
          <a:bodyPr vert="horz" wrap="square" lIns="0" tIns="12700" rIns="0" bIns="0" rtlCol="0">
            <a:spAutoFit/>
          </a:bodyPr>
          <a:lstStyle/>
          <a:p>
            <a:pPr marL="12700">
              <a:lnSpc>
                <a:spcPct val="100000"/>
              </a:lnSpc>
              <a:spcBef>
                <a:spcPts val="100"/>
              </a:spcBef>
            </a:pPr>
            <a:r>
              <a:rPr sz="3600" spc="60" dirty="0"/>
              <a:t>How</a:t>
            </a:r>
            <a:r>
              <a:rPr sz="3600" spc="185" dirty="0"/>
              <a:t> </a:t>
            </a:r>
            <a:r>
              <a:rPr sz="3600" spc="65" dirty="0"/>
              <a:t>Can</a:t>
            </a:r>
            <a:r>
              <a:rPr sz="3600" spc="120" dirty="0"/>
              <a:t> </a:t>
            </a:r>
            <a:r>
              <a:rPr sz="3600" spc="-95" dirty="0"/>
              <a:t>We</a:t>
            </a:r>
            <a:r>
              <a:rPr sz="3600" spc="185" dirty="0"/>
              <a:t> </a:t>
            </a:r>
            <a:r>
              <a:rPr sz="3600" spc="85" dirty="0"/>
              <a:t>Improve</a:t>
            </a:r>
            <a:r>
              <a:rPr sz="3600" spc="180" dirty="0"/>
              <a:t> </a:t>
            </a:r>
            <a:r>
              <a:rPr sz="3600" spc="60" dirty="0"/>
              <a:t>Our</a:t>
            </a:r>
            <a:r>
              <a:rPr sz="3600" spc="120" dirty="0"/>
              <a:t> </a:t>
            </a:r>
            <a:r>
              <a:rPr sz="3600" spc="50" dirty="0"/>
              <a:t>Tagger?</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64014" y="1949597"/>
            <a:ext cx="7298055" cy="3688079"/>
          </a:xfrm>
          <a:prstGeom prst="rect">
            <a:avLst/>
          </a:prstGeom>
        </p:spPr>
        <p:txBody>
          <a:bodyPr vert="horz" wrap="square" lIns="0" tIns="5080" rIns="0" bIns="0" rtlCol="0">
            <a:spAutoFit/>
          </a:bodyPr>
          <a:lstStyle/>
          <a:p>
            <a:pPr marL="12700" marR="431800">
              <a:lnSpc>
                <a:spcPct val="102299"/>
              </a:lnSpc>
              <a:spcBef>
                <a:spcPts val="40"/>
              </a:spcBef>
            </a:pPr>
            <a:r>
              <a:rPr sz="2200" spc="-5" dirty="0">
                <a:solidFill>
                  <a:srgbClr val="595959"/>
                </a:solidFill>
                <a:latin typeface="Times New Roman"/>
                <a:cs typeface="Times New Roman"/>
              </a:rPr>
              <a:t>What</a:t>
            </a:r>
            <a:r>
              <a:rPr sz="2200" dirty="0">
                <a:solidFill>
                  <a:srgbClr val="595959"/>
                </a:solidFill>
                <a:latin typeface="Times New Roman"/>
                <a:cs typeface="Times New Roman"/>
              </a:rPr>
              <a:t> </a:t>
            </a:r>
            <a:r>
              <a:rPr sz="2200" spc="-5" dirty="0">
                <a:solidFill>
                  <a:srgbClr val="595959"/>
                </a:solidFill>
                <a:latin typeface="Times New Roman"/>
                <a:cs typeface="Times New Roman"/>
              </a:rPr>
              <a:t>are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main</a:t>
            </a:r>
            <a:r>
              <a:rPr sz="2200" dirty="0">
                <a:solidFill>
                  <a:srgbClr val="595959"/>
                </a:solidFill>
                <a:latin typeface="Times New Roman"/>
                <a:cs typeface="Times New Roman"/>
              </a:rPr>
              <a:t> </a:t>
            </a:r>
            <a:r>
              <a:rPr sz="2200" spc="-5" dirty="0">
                <a:solidFill>
                  <a:srgbClr val="595959"/>
                </a:solidFill>
                <a:latin typeface="Times New Roman"/>
                <a:cs typeface="Times New Roman"/>
              </a:rPr>
              <a:t>sources</a:t>
            </a:r>
            <a:r>
              <a:rPr sz="2200" spc="-10"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information</a:t>
            </a:r>
            <a:r>
              <a:rPr sz="2200" dirty="0">
                <a:solidFill>
                  <a:srgbClr val="595959"/>
                </a:solidFill>
                <a:latin typeface="Times New Roman"/>
                <a:cs typeface="Times New Roman"/>
              </a:rPr>
              <a:t> for our </a:t>
            </a:r>
            <a:r>
              <a:rPr sz="2200" spc="-5" dirty="0">
                <a:solidFill>
                  <a:srgbClr val="595959"/>
                </a:solidFill>
                <a:latin typeface="Times New Roman"/>
                <a:cs typeface="Times New Roman"/>
              </a:rPr>
              <a:t>HMM</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POS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tagger?</a:t>
            </a:r>
            <a:endParaRPr sz="2200">
              <a:latin typeface="Times New Roman"/>
              <a:cs typeface="Times New Roman"/>
            </a:endParaRPr>
          </a:p>
          <a:p>
            <a:pPr marL="4953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Knowledge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tags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neighboring </a:t>
            </a:r>
            <a:r>
              <a:rPr sz="2000" dirty="0">
                <a:solidFill>
                  <a:srgbClr val="595959"/>
                </a:solidFill>
                <a:latin typeface="Times New Roman"/>
                <a:cs typeface="Times New Roman"/>
              </a:rPr>
              <a:t>words</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Knowledge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a:t>
            </a:r>
            <a:r>
              <a:rPr sz="2000" spc="-5" dirty="0">
                <a:solidFill>
                  <a:srgbClr val="595959"/>
                </a:solidFill>
                <a:latin typeface="Times New Roman"/>
                <a:cs typeface="Times New Roman"/>
              </a:rPr>
              <a:t> tag</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probabilities</a:t>
            </a:r>
            <a:endParaRPr sz="2000">
              <a:latin typeface="Times New Roman"/>
              <a:cs typeface="Times New Roman"/>
            </a:endParaRPr>
          </a:p>
          <a:p>
            <a:pPr marL="231775">
              <a:lnSpc>
                <a:spcPct val="100000"/>
              </a:lnSpc>
              <a:spcBef>
                <a:spcPts val="1200"/>
              </a:spcBef>
            </a:pPr>
            <a:r>
              <a:rPr sz="1800" spc="-10" dirty="0">
                <a:solidFill>
                  <a:srgbClr val="002060"/>
                </a:solidFill>
                <a:latin typeface="Impact"/>
                <a:cs typeface="Impact"/>
              </a:rPr>
              <a:t>­</a:t>
            </a:r>
            <a:r>
              <a:rPr sz="1800" spc="235" dirty="0">
                <a:solidFill>
                  <a:srgbClr val="002060"/>
                </a:solidFill>
                <a:latin typeface="Impact"/>
                <a:cs typeface="Impact"/>
              </a:rPr>
              <a:t> </a:t>
            </a:r>
            <a:r>
              <a:rPr sz="1800" i="1" dirty="0">
                <a:solidFill>
                  <a:srgbClr val="595959"/>
                </a:solidFill>
                <a:latin typeface="Times New Roman"/>
                <a:cs typeface="Times New Roman"/>
              </a:rPr>
              <a:t>man</a:t>
            </a:r>
            <a:r>
              <a:rPr sz="1800" i="1" spc="-5" dirty="0">
                <a:solidFill>
                  <a:srgbClr val="595959"/>
                </a:solidFill>
                <a:latin typeface="Times New Roman"/>
                <a:cs typeface="Times New Roman"/>
              </a:rPr>
              <a:t> </a:t>
            </a:r>
            <a:r>
              <a:rPr sz="1800" spc="-5" dirty="0">
                <a:solidFill>
                  <a:srgbClr val="595959"/>
                </a:solidFill>
                <a:latin typeface="Times New Roman"/>
                <a:cs typeface="Times New Roman"/>
              </a:rPr>
              <a:t>is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rarely used </a:t>
            </a:r>
            <a:r>
              <a:rPr sz="1800" dirty="0">
                <a:solidFill>
                  <a:srgbClr val="595959"/>
                </a:solidFill>
                <a:latin typeface="Times New Roman"/>
                <a:cs typeface="Times New Roman"/>
              </a:rPr>
              <a:t>as</a:t>
            </a:r>
            <a:r>
              <a:rPr sz="1800" spc="-10" dirty="0">
                <a:solidFill>
                  <a:srgbClr val="595959"/>
                </a:solidFill>
                <a:latin typeface="Times New Roman"/>
                <a:cs typeface="Times New Roman"/>
              </a:rPr>
              <a:t> </a:t>
            </a:r>
            <a:r>
              <a:rPr sz="1800" dirty="0">
                <a:solidFill>
                  <a:srgbClr val="595959"/>
                </a:solidFill>
                <a:latin typeface="Times New Roman"/>
                <a:cs typeface="Times New Roman"/>
              </a:rPr>
              <a:t>a</a:t>
            </a:r>
            <a:r>
              <a:rPr sz="1800" spc="-5" dirty="0">
                <a:solidFill>
                  <a:srgbClr val="595959"/>
                </a:solidFill>
                <a:latin typeface="Times New Roman"/>
                <a:cs typeface="Times New Roman"/>
              </a:rPr>
              <a:t> </a:t>
            </a:r>
            <a:r>
              <a:rPr sz="1800" dirty="0">
                <a:solidFill>
                  <a:srgbClr val="595959"/>
                </a:solidFill>
                <a:latin typeface="Times New Roman"/>
                <a:cs typeface="Times New Roman"/>
              </a:rPr>
              <a:t>verb</a:t>
            </a:r>
            <a:endParaRPr sz="1800">
              <a:latin typeface="Times New Roman"/>
              <a:cs typeface="Times New Roman"/>
            </a:endParaRPr>
          </a:p>
          <a:p>
            <a:pPr marL="12700" marR="5080">
              <a:lnSpc>
                <a:spcPts val="2600"/>
              </a:lnSpc>
              <a:spcBef>
                <a:spcPts val="1360"/>
              </a:spcBef>
            </a:pPr>
            <a:r>
              <a:rPr sz="2200" spc="-5" dirty="0">
                <a:solidFill>
                  <a:srgbClr val="595959"/>
                </a:solidFill>
                <a:latin typeface="Times New Roman"/>
                <a:cs typeface="Times New Roman"/>
              </a:rPr>
              <a:t>Unknown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words (words</a:t>
            </a:r>
            <a:r>
              <a:rPr sz="2200" dirty="0">
                <a:solidFill>
                  <a:srgbClr val="595959"/>
                </a:solidFill>
                <a:latin typeface="Times New Roman"/>
                <a:cs typeface="Times New Roman"/>
              </a:rPr>
              <a:t> not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occurring</a:t>
            </a:r>
            <a:r>
              <a:rPr sz="2200" spc="10" dirty="0">
                <a:solidFill>
                  <a:srgbClr val="595959"/>
                </a:solidFill>
                <a:latin typeface="Times New Roman"/>
                <a:cs typeface="Times New Roman"/>
              </a:rPr>
              <a:t> </a:t>
            </a: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training</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corpus)</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can </a:t>
            </a:r>
            <a:r>
              <a:rPr sz="2200" spc="-535" dirty="0">
                <a:solidFill>
                  <a:srgbClr val="595959"/>
                </a:solidFill>
                <a:latin typeface="Times New Roman"/>
                <a:cs typeface="Times New Roman"/>
              </a:rPr>
              <a:t> </a:t>
            </a:r>
            <a:r>
              <a:rPr sz="2200" dirty="0">
                <a:solidFill>
                  <a:srgbClr val="595959"/>
                </a:solidFill>
                <a:latin typeface="Times New Roman"/>
                <a:cs typeface="Times New Roman"/>
              </a:rPr>
              <a:t>be</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problem</a:t>
            </a:r>
            <a:r>
              <a:rPr sz="2200" dirty="0">
                <a:solidFill>
                  <a:srgbClr val="595959"/>
                </a:solidFill>
                <a:latin typeface="Times New Roman"/>
                <a:cs typeface="Times New Roman"/>
              </a:rPr>
              <a:t> </a:t>
            </a:r>
            <a:r>
              <a:rPr sz="2200" spc="-5" dirty="0">
                <a:solidFill>
                  <a:srgbClr val="595959"/>
                </a:solidFill>
                <a:latin typeface="Times New Roman"/>
                <a:cs typeface="Times New Roman"/>
              </a:rPr>
              <a:t>because we</a:t>
            </a:r>
            <a:r>
              <a:rPr sz="2200" dirty="0">
                <a:solidFill>
                  <a:srgbClr val="595959"/>
                </a:solidFill>
                <a:latin typeface="Times New Roman"/>
                <a:cs typeface="Times New Roman"/>
              </a:rPr>
              <a:t> </a:t>
            </a:r>
            <a:r>
              <a:rPr sz="2200" spc="-10" dirty="0">
                <a:solidFill>
                  <a:srgbClr val="595959"/>
                </a:solidFill>
                <a:latin typeface="Times New Roman"/>
                <a:cs typeface="Times New Roman"/>
              </a:rPr>
              <a:t>don’t</a:t>
            </a:r>
            <a:r>
              <a:rPr sz="2200" dirty="0">
                <a:solidFill>
                  <a:srgbClr val="595959"/>
                </a:solidFill>
                <a:latin typeface="Times New Roman"/>
                <a:cs typeface="Times New Roman"/>
              </a:rPr>
              <a:t> </a:t>
            </a:r>
            <a:r>
              <a:rPr sz="2200" spc="-5" dirty="0">
                <a:solidFill>
                  <a:srgbClr val="595959"/>
                </a:solidFill>
                <a:latin typeface="Times New Roman"/>
                <a:cs typeface="Times New Roman"/>
              </a:rPr>
              <a:t>have </a:t>
            </a:r>
            <a:r>
              <a:rPr sz="2200" dirty="0">
                <a:solidFill>
                  <a:srgbClr val="595959"/>
                </a:solidFill>
                <a:latin typeface="Times New Roman"/>
                <a:cs typeface="Times New Roman"/>
              </a:rPr>
              <a:t>this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information.</a:t>
            </a:r>
            <a:endParaRPr sz="2200">
              <a:latin typeface="Times New Roman"/>
              <a:cs typeface="Times New Roman"/>
            </a:endParaRPr>
          </a:p>
          <a:p>
            <a:pPr marL="12700" marR="276225">
              <a:lnSpc>
                <a:spcPct val="102299"/>
              </a:lnSpc>
              <a:spcBef>
                <a:spcPts val="1015"/>
              </a:spcBef>
            </a:pP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not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including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information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about</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 dirty="0">
                <a:solidFill>
                  <a:srgbClr val="595959"/>
                </a:solidFill>
                <a:latin typeface="Times New Roman"/>
                <a:cs typeface="Times New Roman"/>
              </a:rPr>
              <a:t>features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words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themselves.</a:t>
            </a:r>
            <a:endParaRPr sz="2200">
              <a:latin typeface="Times New Roman"/>
              <a:cs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795010" cy="665480"/>
          </a:xfrm>
          <a:prstGeom prst="rect">
            <a:avLst/>
          </a:prstGeom>
        </p:spPr>
        <p:txBody>
          <a:bodyPr vert="horz" wrap="square" lIns="0" tIns="12700" rIns="0" bIns="0" rtlCol="0">
            <a:spAutoFit/>
          </a:bodyPr>
          <a:lstStyle/>
          <a:p>
            <a:pPr marL="12700">
              <a:lnSpc>
                <a:spcPct val="100000"/>
              </a:lnSpc>
              <a:spcBef>
                <a:spcPts val="100"/>
              </a:spcBef>
            </a:pPr>
            <a:r>
              <a:rPr spc="85" dirty="0"/>
              <a:t>Feature-Based</a:t>
            </a:r>
            <a:r>
              <a:rPr spc="180" dirty="0"/>
              <a:t> </a:t>
            </a:r>
            <a:r>
              <a:rPr spc="85" dirty="0"/>
              <a:t>Classifiers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792659" y="1992402"/>
            <a:ext cx="7488555" cy="2712720"/>
          </a:xfrm>
          <a:prstGeom prst="rect">
            <a:avLst/>
          </a:prstGeom>
        </p:spPr>
        <p:txBody>
          <a:bodyPr vert="horz" wrap="square" lIns="0" tIns="11430" rIns="0" bIns="0" rtlCol="0">
            <a:spAutoFit/>
          </a:bodyPr>
          <a:lstStyle/>
          <a:p>
            <a:pPr marL="12700" marR="5080" algn="just">
              <a:lnSpc>
                <a:spcPct val="100400"/>
              </a:lnSpc>
              <a:spcBef>
                <a:spcPts val="90"/>
              </a:spcBef>
            </a:pPr>
            <a:r>
              <a:rPr sz="2200" dirty="0">
                <a:solidFill>
                  <a:srgbClr val="595959"/>
                </a:solidFill>
                <a:latin typeface="Times New Roman"/>
                <a:cs typeface="Times New Roman"/>
              </a:rPr>
              <a:t>A </a:t>
            </a:r>
            <a:r>
              <a:rPr sz="2200" spc="-5" dirty="0">
                <a:solidFill>
                  <a:srgbClr val="595959"/>
                </a:solidFill>
                <a:latin typeface="Times New Roman"/>
                <a:cs typeface="Times New Roman"/>
              </a:rPr>
              <a:t>feature-based classifier </a:t>
            </a:r>
            <a:r>
              <a:rPr sz="2200" dirty="0">
                <a:solidFill>
                  <a:srgbClr val="595959"/>
                </a:solidFill>
                <a:latin typeface="Times New Roman"/>
                <a:cs typeface="Times New Roman"/>
              </a:rPr>
              <a:t>is </a:t>
            </a:r>
            <a:r>
              <a:rPr sz="2200" spc="-5" dirty="0">
                <a:solidFill>
                  <a:srgbClr val="595959"/>
                </a:solidFill>
                <a:latin typeface="Times New Roman"/>
                <a:cs typeface="Times New Roman"/>
              </a:rPr>
              <a:t>an algorithm that will take </a:t>
            </a:r>
            <a:r>
              <a:rPr sz="2200" dirty="0">
                <a:solidFill>
                  <a:srgbClr val="595959"/>
                </a:solidFill>
                <a:latin typeface="Times New Roman"/>
                <a:cs typeface="Times New Roman"/>
              </a:rPr>
              <a:t>a </a:t>
            </a:r>
            <a:r>
              <a:rPr sz="2200" spc="-5" dirty="0">
                <a:solidFill>
                  <a:srgbClr val="595959"/>
                </a:solidFill>
                <a:latin typeface="Times New Roman"/>
                <a:cs typeface="Times New Roman"/>
              </a:rPr>
              <a:t>word and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assign </a:t>
            </a:r>
            <a:r>
              <a:rPr sz="2200" dirty="0">
                <a:solidFill>
                  <a:srgbClr val="595959"/>
                </a:solidFill>
                <a:latin typeface="Times New Roman"/>
                <a:cs typeface="Times New Roman"/>
              </a:rPr>
              <a:t>a </a:t>
            </a:r>
            <a:r>
              <a:rPr sz="2200" spc="-5" dirty="0">
                <a:solidFill>
                  <a:srgbClr val="595959"/>
                </a:solidFill>
                <a:latin typeface="Times New Roman"/>
                <a:cs typeface="Times New Roman"/>
              </a:rPr>
              <a:t>POS tag based </a:t>
            </a:r>
            <a:r>
              <a:rPr sz="2200" dirty="0">
                <a:solidFill>
                  <a:srgbClr val="595959"/>
                </a:solidFill>
                <a:latin typeface="Times New Roman"/>
                <a:cs typeface="Times New Roman"/>
              </a:rPr>
              <a:t>on </a:t>
            </a:r>
            <a:r>
              <a:rPr sz="2200" spc="-5" dirty="0">
                <a:solidFill>
                  <a:srgbClr val="595959"/>
                </a:solidFill>
                <a:latin typeface="Times New Roman"/>
                <a:cs typeface="Times New Roman"/>
              </a:rPr>
              <a:t>features </a:t>
            </a:r>
            <a:r>
              <a:rPr sz="2200" dirty="0">
                <a:solidFill>
                  <a:srgbClr val="595959"/>
                </a:solidFill>
                <a:latin typeface="Times New Roman"/>
                <a:cs typeface="Times New Roman"/>
              </a:rPr>
              <a:t>of the </a:t>
            </a:r>
            <a:r>
              <a:rPr sz="2200" spc="-5" dirty="0">
                <a:solidFill>
                  <a:srgbClr val="595959"/>
                </a:solidFill>
                <a:latin typeface="Times New Roman"/>
                <a:cs typeface="Times New Roman"/>
              </a:rPr>
              <a:t>word </a:t>
            </a:r>
            <a:r>
              <a:rPr sz="2200" dirty="0">
                <a:solidFill>
                  <a:srgbClr val="595959"/>
                </a:solidFill>
                <a:latin typeface="Times New Roman"/>
                <a:cs typeface="Times New Roman"/>
              </a:rPr>
              <a:t>in its </a:t>
            </a:r>
            <a:r>
              <a:rPr sz="2200" spc="-5" dirty="0">
                <a:solidFill>
                  <a:srgbClr val="595959"/>
                </a:solidFill>
                <a:latin typeface="Times New Roman"/>
                <a:cs typeface="Times New Roman"/>
              </a:rPr>
              <a:t>context </a:t>
            </a:r>
            <a:r>
              <a:rPr sz="2200" dirty="0">
                <a:solidFill>
                  <a:srgbClr val="595959"/>
                </a:solidFill>
                <a:latin typeface="Times New Roman"/>
                <a:cs typeface="Times New Roman"/>
              </a:rPr>
              <a:t>in 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sentence.</a:t>
            </a:r>
            <a:endParaRPr sz="2200">
              <a:latin typeface="Times New Roman"/>
              <a:cs typeface="Times New Roman"/>
            </a:endParaRPr>
          </a:p>
          <a:p>
            <a:pPr marL="12700" marR="254000" algn="just">
              <a:lnSpc>
                <a:spcPct val="102299"/>
              </a:lnSpc>
              <a:spcBef>
                <a:spcPts val="1095"/>
              </a:spcBef>
            </a:pPr>
            <a:r>
              <a:rPr sz="2200" spc="-5" dirty="0">
                <a:solidFill>
                  <a:srgbClr val="595959"/>
                </a:solidFill>
                <a:latin typeface="Times New Roman"/>
                <a:cs typeface="Times New Roman"/>
              </a:rPr>
              <a:t>Many algorithms are used </a:t>
            </a:r>
            <a:r>
              <a:rPr sz="2200" dirty="0">
                <a:solidFill>
                  <a:srgbClr val="595959"/>
                </a:solidFill>
                <a:latin typeface="Times New Roman"/>
                <a:cs typeface="Times New Roman"/>
              </a:rPr>
              <a:t>for </a:t>
            </a:r>
            <a:r>
              <a:rPr sz="2200" spc="-5" dirty="0">
                <a:solidFill>
                  <a:srgbClr val="595959"/>
                </a:solidFill>
                <a:latin typeface="Times New Roman"/>
                <a:cs typeface="Times New Roman"/>
              </a:rPr>
              <a:t>these traditional classifiers. Just </a:t>
            </a:r>
            <a:r>
              <a:rPr sz="2200" dirty="0">
                <a:solidFill>
                  <a:srgbClr val="595959"/>
                </a:solidFill>
                <a:latin typeface="Times New Roman"/>
                <a:cs typeface="Times New Roman"/>
              </a:rPr>
              <a:t>to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name</a:t>
            </a:r>
            <a:r>
              <a:rPr sz="2200" spc="-10"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few:</a:t>
            </a:r>
            <a:endParaRPr sz="2200">
              <a:latin typeface="Times New Roman"/>
              <a:cs typeface="Times New Roman"/>
            </a:endParaRPr>
          </a:p>
          <a:p>
            <a:pPr marL="49530" algn="just">
              <a:lnSpc>
                <a:spcPct val="100000"/>
              </a:lnSpc>
              <a:spcBef>
                <a:spcPts val="116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Naïve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Bayes,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Maximum</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entropy</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(MaxEnt),</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Support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vector</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machines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(SVM)</a:t>
            </a:r>
            <a:endParaRPr sz="1800">
              <a:latin typeface="Times New Roman"/>
              <a:cs typeface="Times New Roman"/>
            </a:endParaRPr>
          </a:p>
          <a:p>
            <a:pPr marL="49530" algn="just">
              <a:lnSpc>
                <a:spcPct val="100000"/>
              </a:lnSpc>
              <a:spcBef>
                <a:spcPts val="12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30" dirty="0">
                <a:solidFill>
                  <a:srgbClr val="595959"/>
                </a:solidFill>
                <a:latin typeface="Times New Roman"/>
                <a:cs typeface="Times New Roman"/>
              </a:rPr>
              <a:t>We’ll</a:t>
            </a:r>
            <a:r>
              <a:rPr sz="1800" spc="-5" dirty="0">
                <a:solidFill>
                  <a:srgbClr val="595959"/>
                </a:solidFill>
                <a:latin typeface="Times New Roman"/>
                <a:cs typeface="Times New Roman"/>
              </a:rPr>
              <a:t> </a:t>
            </a:r>
            <a:r>
              <a:rPr sz="1800" dirty="0">
                <a:solidFill>
                  <a:srgbClr val="595959"/>
                </a:solidFill>
                <a:latin typeface="Times New Roman"/>
                <a:cs typeface="Times New Roman"/>
              </a:rPr>
              <a:t>be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covering</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lot more</a:t>
            </a:r>
            <a:r>
              <a:rPr sz="1800" spc="5" dirty="0">
                <a:solidFill>
                  <a:srgbClr val="595959"/>
                </a:solidFill>
                <a:latin typeface="Times New Roman"/>
                <a:cs typeface="Times New Roman"/>
              </a:rPr>
              <a:t> </a:t>
            </a:r>
            <a:r>
              <a:rPr sz="1800" dirty="0">
                <a:solidFill>
                  <a:srgbClr val="595959"/>
                </a:solidFill>
                <a:latin typeface="Times New Roman"/>
                <a:cs typeface="Times New Roman"/>
              </a:rPr>
              <a:t>about </a:t>
            </a:r>
            <a:r>
              <a:rPr sz="1800" spc="-5" dirty="0">
                <a:solidFill>
                  <a:srgbClr val="595959"/>
                </a:solidFill>
                <a:latin typeface="Times New Roman"/>
                <a:cs typeface="Times New Roman"/>
              </a:rPr>
              <a:t>classifiers later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course</a:t>
            </a:r>
            <a:endParaRPr sz="180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115435" cy="665480"/>
          </a:xfrm>
          <a:prstGeom prst="rect">
            <a:avLst/>
          </a:prstGeom>
        </p:spPr>
        <p:txBody>
          <a:bodyPr vert="horz" wrap="square" lIns="0" tIns="12700" rIns="0" bIns="0" rtlCol="0">
            <a:spAutoFit/>
          </a:bodyPr>
          <a:lstStyle/>
          <a:p>
            <a:pPr marL="12700">
              <a:lnSpc>
                <a:spcPct val="100000"/>
              </a:lnSpc>
              <a:spcBef>
                <a:spcPts val="100"/>
              </a:spcBef>
            </a:pPr>
            <a:r>
              <a:rPr spc="80" dirty="0"/>
              <a:t>Features</a:t>
            </a:r>
            <a:r>
              <a:rPr spc="160" dirty="0"/>
              <a:t> </a:t>
            </a:r>
            <a:r>
              <a:rPr spc="45" dirty="0"/>
              <a:t>of</a:t>
            </a:r>
            <a:r>
              <a:rPr spc="95" dirty="0"/>
              <a:t> </a:t>
            </a:r>
            <a:r>
              <a:rPr spc="10" dirty="0"/>
              <a:t>Words</a:t>
            </a:r>
          </a:p>
        </p:txBody>
      </p:sp>
      <p:sp>
        <p:nvSpPr>
          <p:cNvPr id="8" name="object 8"/>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9" name="object 9"/>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06930" y="1878251"/>
            <a:ext cx="575691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595959"/>
                </a:solidFill>
                <a:latin typeface="Times New Roman"/>
                <a:cs typeface="Times New Roman"/>
              </a:rPr>
              <a:t>Can </a:t>
            </a:r>
            <a:r>
              <a:rPr sz="2000" dirty="0">
                <a:solidFill>
                  <a:srgbClr val="595959"/>
                </a:solidFill>
                <a:latin typeface="Times New Roman"/>
                <a:cs typeface="Times New Roman"/>
              </a:rPr>
              <a:t>do </a:t>
            </a:r>
            <a:r>
              <a:rPr sz="2000" spc="-5" dirty="0">
                <a:solidFill>
                  <a:srgbClr val="595959"/>
                </a:solidFill>
                <a:latin typeface="Times New Roman"/>
                <a:cs typeface="Times New Roman"/>
              </a:rPr>
              <a:t>surprisingly well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just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looking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 by </a:t>
            </a:r>
            <a:r>
              <a:rPr sz="2000" spc="-10" dirty="0">
                <a:solidFill>
                  <a:srgbClr val="595959"/>
                </a:solidFill>
                <a:latin typeface="Times New Roman"/>
                <a:cs typeface="Times New Roman"/>
              </a:rPr>
              <a:t>itself:</a:t>
            </a:r>
            <a:endParaRPr sz="2000">
              <a:latin typeface="Times New Roman"/>
              <a:cs typeface="Times New Roman"/>
            </a:endParaRPr>
          </a:p>
        </p:txBody>
      </p:sp>
      <p:sp>
        <p:nvSpPr>
          <p:cNvPr id="4" name="object 4"/>
          <p:cNvSpPr txBox="1"/>
          <p:nvPr/>
        </p:nvSpPr>
        <p:spPr>
          <a:xfrm>
            <a:off x="843760" y="2183051"/>
            <a:ext cx="1975485" cy="1549400"/>
          </a:xfrm>
          <a:prstGeom prst="rect">
            <a:avLst/>
          </a:prstGeom>
        </p:spPr>
        <p:txBody>
          <a:bodyPr vert="horz" wrap="square" lIns="0" tIns="88900" rIns="0" bIns="0" rtlCol="0">
            <a:spAutoFit/>
          </a:bodyPr>
          <a:lstStyle/>
          <a:p>
            <a:pPr marL="12700">
              <a:lnSpc>
                <a:spcPct val="100000"/>
              </a:lnSpc>
              <a:spcBef>
                <a:spcPts val="7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45" dirty="0">
                <a:solidFill>
                  <a:srgbClr val="595959"/>
                </a:solidFill>
                <a:latin typeface="Times New Roman"/>
                <a:cs typeface="Times New Roman"/>
              </a:rPr>
              <a:t>Word</a:t>
            </a:r>
            <a:endParaRPr sz="2000">
              <a:latin typeface="Times New Roman"/>
              <a:cs typeface="Times New Roman"/>
            </a:endParaRPr>
          </a:p>
          <a:p>
            <a:pPr marL="12700">
              <a:lnSpc>
                <a:spcPct val="100000"/>
              </a:lnSpc>
              <a:spcBef>
                <a:spcPts val="600"/>
              </a:spcBef>
            </a:pPr>
            <a:r>
              <a:rPr sz="2000" spc="-15" dirty="0">
                <a:solidFill>
                  <a:srgbClr val="002060"/>
                </a:solidFill>
                <a:latin typeface="Impact"/>
                <a:cs typeface="Impact"/>
              </a:rPr>
              <a:t>­</a:t>
            </a:r>
            <a:r>
              <a:rPr sz="2000" spc="110" dirty="0">
                <a:solidFill>
                  <a:srgbClr val="002060"/>
                </a:solidFill>
                <a:latin typeface="Impact"/>
                <a:cs typeface="Impact"/>
              </a:rPr>
              <a:t> </a:t>
            </a:r>
            <a:r>
              <a:rPr sz="2000" spc="-5" dirty="0">
                <a:solidFill>
                  <a:srgbClr val="595959"/>
                </a:solidFill>
                <a:latin typeface="Times New Roman"/>
                <a:cs typeface="Times New Roman"/>
              </a:rPr>
              <a:t>Lowercased</a:t>
            </a:r>
            <a:r>
              <a:rPr sz="2000" spc="-30" dirty="0">
                <a:solidFill>
                  <a:srgbClr val="595959"/>
                </a:solidFill>
                <a:latin typeface="Times New Roman"/>
                <a:cs typeface="Times New Roman"/>
              </a:rPr>
              <a:t> </a:t>
            </a:r>
            <a:r>
              <a:rPr sz="2000" dirty="0">
                <a:solidFill>
                  <a:srgbClr val="595959"/>
                </a:solidFill>
                <a:latin typeface="Times New Roman"/>
                <a:cs typeface="Times New Roman"/>
              </a:rPr>
              <a:t>word</a:t>
            </a:r>
            <a:endParaRPr sz="2000">
              <a:latin typeface="Times New Roman"/>
              <a:cs typeface="Times New Roman"/>
            </a:endParaRPr>
          </a:p>
          <a:p>
            <a:pPr marL="12700">
              <a:lnSpc>
                <a:spcPct val="100000"/>
              </a:lnSpc>
              <a:spcBef>
                <a:spcPts val="600"/>
              </a:spcBef>
            </a:pPr>
            <a:r>
              <a:rPr sz="2000" spc="-15" dirty="0">
                <a:solidFill>
                  <a:srgbClr val="002060"/>
                </a:solidFill>
                <a:latin typeface="Impact"/>
                <a:cs typeface="Impact"/>
              </a:rPr>
              <a:t>­</a:t>
            </a:r>
            <a:r>
              <a:rPr sz="2000" spc="55" dirty="0">
                <a:solidFill>
                  <a:srgbClr val="002060"/>
                </a:solidFill>
                <a:latin typeface="Impact"/>
                <a:cs typeface="Impact"/>
              </a:rPr>
              <a:t> </a:t>
            </a:r>
            <a:r>
              <a:rPr sz="2000" spc="-5" dirty="0">
                <a:solidFill>
                  <a:srgbClr val="595959"/>
                </a:solidFill>
                <a:latin typeface="Times New Roman"/>
                <a:cs typeface="Times New Roman"/>
              </a:rPr>
              <a:t>Prefixes</a:t>
            </a:r>
            <a:endParaRPr sz="2000">
              <a:latin typeface="Times New Roman"/>
              <a:cs typeface="Times New Roman"/>
            </a:endParaRPr>
          </a:p>
          <a:p>
            <a:pPr marL="12700">
              <a:lnSpc>
                <a:spcPct val="100000"/>
              </a:lnSpc>
              <a:spcBef>
                <a:spcPts val="600"/>
              </a:spcBef>
            </a:pPr>
            <a:r>
              <a:rPr sz="2000" spc="-15" dirty="0">
                <a:solidFill>
                  <a:srgbClr val="002060"/>
                </a:solidFill>
                <a:latin typeface="Impact"/>
                <a:cs typeface="Impact"/>
              </a:rPr>
              <a:t>­</a:t>
            </a:r>
            <a:r>
              <a:rPr sz="2000" spc="65" dirty="0">
                <a:solidFill>
                  <a:srgbClr val="002060"/>
                </a:solidFill>
                <a:latin typeface="Impact"/>
                <a:cs typeface="Impact"/>
              </a:rPr>
              <a:t> </a:t>
            </a:r>
            <a:r>
              <a:rPr sz="2000" spc="-10" dirty="0">
                <a:solidFill>
                  <a:srgbClr val="595959"/>
                </a:solidFill>
                <a:latin typeface="Times New Roman"/>
                <a:cs typeface="Times New Roman"/>
              </a:rPr>
              <a:t>Suffixes</a:t>
            </a:r>
            <a:endParaRPr sz="2000">
              <a:latin typeface="Times New Roman"/>
              <a:cs typeface="Times New Roman"/>
            </a:endParaRPr>
          </a:p>
        </p:txBody>
      </p:sp>
      <p:sp>
        <p:nvSpPr>
          <p:cNvPr id="5" name="object 5"/>
          <p:cNvSpPr txBox="1"/>
          <p:nvPr/>
        </p:nvSpPr>
        <p:spPr>
          <a:xfrm>
            <a:off x="3103726" y="2183051"/>
            <a:ext cx="4530725" cy="2616200"/>
          </a:xfrm>
          <a:prstGeom prst="rect">
            <a:avLst/>
          </a:prstGeom>
        </p:spPr>
        <p:txBody>
          <a:bodyPr vert="horz" wrap="square" lIns="0" tIns="88900" rIns="0" bIns="0" rtlCol="0">
            <a:spAutoFit/>
          </a:bodyPr>
          <a:lstStyle/>
          <a:p>
            <a:pPr marL="367030">
              <a:lnSpc>
                <a:spcPct val="100000"/>
              </a:lnSpc>
              <a:spcBef>
                <a:spcPts val="700"/>
              </a:spcBef>
            </a:pPr>
            <a:r>
              <a:rPr sz="2000" spc="-5" dirty="0">
                <a:solidFill>
                  <a:srgbClr val="595959"/>
                </a:solidFill>
                <a:latin typeface="Times New Roman"/>
                <a:cs typeface="Times New Roman"/>
              </a:rPr>
              <a:t>the:</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5" dirty="0">
                <a:solidFill>
                  <a:srgbClr val="595959"/>
                </a:solidFill>
                <a:latin typeface="Times New Roman"/>
                <a:cs typeface="Times New Roman"/>
              </a:rPr>
              <a:t> </a:t>
            </a:r>
            <a:r>
              <a:rPr sz="2000" spc="390" dirty="0">
                <a:solidFill>
                  <a:srgbClr val="595959"/>
                </a:solidFill>
                <a:latin typeface="Symbol"/>
                <a:cs typeface="Symbol"/>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DT</a:t>
            </a:r>
            <a:r>
              <a:rPr sz="2000" spc="-45" dirty="0">
                <a:solidFill>
                  <a:srgbClr val="595959"/>
                </a:solidFill>
                <a:latin typeface="Times New Roman"/>
                <a:cs typeface="Times New Roman"/>
              </a:rPr>
              <a:t> </a:t>
            </a:r>
            <a:r>
              <a:rPr sz="2000" spc="-5" dirty="0">
                <a:solidFill>
                  <a:srgbClr val="595959"/>
                </a:solidFill>
                <a:latin typeface="Times New Roman"/>
                <a:cs typeface="Times New Roman"/>
              </a:rPr>
              <a:t>(determiner)</a:t>
            </a:r>
            <a:endParaRPr sz="2000">
              <a:latin typeface="Times New Roman"/>
              <a:cs typeface="Times New Roman"/>
            </a:endParaRPr>
          </a:p>
          <a:p>
            <a:pPr marL="278130" marR="5080" indent="88900">
              <a:lnSpc>
                <a:spcPct val="125000"/>
              </a:lnSpc>
            </a:pPr>
            <a:r>
              <a:rPr sz="2000" spc="-5" dirty="0">
                <a:solidFill>
                  <a:srgbClr val="595959"/>
                </a:solidFill>
                <a:latin typeface="Times New Roman"/>
                <a:cs typeface="Times New Roman"/>
              </a:rPr>
              <a:t>Importantly:</a:t>
            </a:r>
            <a:r>
              <a:rPr sz="2000" spc="-15" dirty="0">
                <a:solidFill>
                  <a:srgbClr val="595959"/>
                </a:solidFill>
                <a:latin typeface="Times New Roman"/>
                <a:cs typeface="Times New Roman"/>
              </a:rPr>
              <a:t> </a:t>
            </a:r>
            <a:r>
              <a:rPr sz="2000" spc="-10" dirty="0">
                <a:solidFill>
                  <a:srgbClr val="595959"/>
                </a:solidFill>
                <a:latin typeface="Times New Roman"/>
                <a:cs typeface="Times New Roman"/>
              </a:rPr>
              <a:t>importantly </a:t>
            </a:r>
            <a:r>
              <a:rPr sz="2000" spc="390" dirty="0">
                <a:solidFill>
                  <a:srgbClr val="595959"/>
                </a:solidFill>
                <a:latin typeface="Symbol"/>
                <a:cs typeface="Symbol"/>
              </a:rPr>
              <a:t></a:t>
            </a:r>
            <a:r>
              <a:rPr sz="2000" spc="-5" dirty="0">
                <a:solidFill>
                  <a:srgbClr val="595959"/>
                </a:solidFill>
                <a:latin typeface="Times New Roman"/>
                <a:cs typeface="Times New Roman"/>
              </a:rPr>
              <a:t> </a:t>
            </a:r>
            <a:r>
              <a:rPr sz="2000" dirty="0">
                <a:solidFill>
                  <a:srgbClr val="595959"/>
                </a:solidFill>
                <a:latin typeface="Times New Roman"/>
                <a:cs typeface="Times New Roman"/>
              </a:rPr>
              <a:t>RB</a:t>
            </a:r>
            <a:r>
              <a:rPr sz="2000" spc="-5" dirty="0">
                <a:solidFill>
                  <a:srgbClr val="595959"/>
                </a:solidFill>
                <a:latin typeface="Times New Roman"/>
                <a:cs typeface="Times New Roman"/>
              </a:rPr>
              <a:t> (adverb)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unfathomable:</a:t>
            </a:r>
            <a:r>
              <a:rPr sz="2000" spc="-15" dirty="0">
                <a:solidFill>
                  <a:srgbClr val="595959"/>
                </a:solidFill>
                <a:latin typeface="Times New Roman"/>
                <a:cs typeface="Times New Roman"/>
              </a:rPr>
              <a:t> </a:t>
            </a:r>
            <a:r>
              <a:rPr sz="2000" dirty="0">
                <a:solidFill>
                  <a:srgbClr val="595959"/>
                </a:solidFill>
                <a:latin typeface="Times New Roman"/>
                <a:cs typeface="Times New Roman"/>
              </a:rPr>
              <a:t>un-</a:t>
            </a:r>
            <a:r>
              <a:rPr sz="2000" spc="-10" dirty="0">
                <a:solidFill>
                  <a:srgbClr val="595959"/>
                </a:solidFill>
                <a:latin typeface="Times New Roman"/>
                <a:cs typeface="Times New Roman"/>
              </a:rPr>
              <a:t> </a:t>
            </a:r>
            <a:r>
              <a:rPr sz="2000" spc="390" dirty="0">
                <a:solidFill>
                  <a:srgbClr val="595959"/>
                </a:solidFill>
                <a:latin typeface="Symbol"/>
                <a:cs typeface="Symbol"/>
              </a:rPr>
              <a:t></a:t>
            </a:r>
            <a:r>
              <a:rPr sz="2000" spc="-5" dirty="0">
                <a:solidFill>
                  <a:srgbClr val="595959"/>
                </a:solidFill>
                <a:latin typeface="Times New Roman"/>
                <a:cs typeface="Times New Roman"/>
              </a:rPr>
              <a:t> JJ</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(adjective)</a:t>
            </a:r>
            <a:endParaRPr sz="2000">
              <a:latin typeface="Times New Roman"/>
              <a:cs typeface="Times New Roman"/>
            </a:endParaRPr>
          </a:p>
          <a:p>
            <a:pPr marL="278130" marR="1916430">
              <a:lnSpc>
                <a:spcPct val="100000"/>
              </a:lnSpc>
              <a:spcBef>
                <a:spcPts val="600"/>
              </a:spcBef>
            </a:pPr>
            <a:r>
              <a:rPr sz="2000" spc="-5" dirty="0">
                <a:solidFill>
                  <a:srgbClr val="595959"/>
                </a:solidFill>
                <a:latin typeface="Times New Roman"/>
                <a:cs typeface="Times New Roman"/>
              </a:rPr>
              <a:t>Importantly:</a:t>
            </a:r>
            <a:r>
              <a:rPr sz="2000" spc="-40" dirty="0">
                <a:solidFill>
                  <a:srgbClr val="595959"/>
                </a:solidFill>
                <a:latin typeface="Times New Roman"/>
                <a:cs typeface="Times New Roman"/>
              </a:rPr>
              <a:t> </a:t>
            </a:r>
            <a:r>
              <a:rPr sz="2000" spc="-5" dirty="0">
                <a:solidFill>
                  <a:srgbClr val="595959"/>
                </a:solidFill>
                <a:latin typeface="Times New Roman"/>
                <a:cs typeface="Times New Roman"/>
              </a:rPr>
              <a:t>-ly</a:t>
            </a:r>
            <a:r>
              <a:rPr sz="2000" spc="-30" dirty="0">
                <a:solidFill>
                  <a:srgbClr val="595959"/>
                </a:solidFill>
                <a:latin typeface="Times New Roman"/>
                <a:cs typeface="Times New Roman"/>
              </a:rPr>
              <a:t> </a:t>
            </a:r>
            <a:r>
              <a:rPr sz="2000" spc="390" dirty="0">
                <a:solidFill>
                  <a:srgbClr val="595959"/>
                </a:solidFill>
                <a:latin typeface="Symbol"/>
                <a:cs typeface="Symbol"/>
              </a:rPr>
              <a:t></a:t>
            </a:r>
            <a:r>
              <a:rPr sz="2000" spc="-30" dirty="0">
                <a:solidFill>
                  <a:srgbClr val="595959"/>
                </a:solidFill>
                <a:latin typeface="Times New Roman"/>
                <a:cs typeface="Times New Roman"/>
              </a:rPr>
              <a:t> </a:t>
            </a:r>
            <a:r>
              <a:rPr sz="2000" dirty="0">
                <a:solidFill>
                  <a:srgbClr val="595959"/>
                </a:solidFill>
                <a:latin typeface="Times New Roman"/>
                <a:cs typeface="Times New Roman"/>
              </a:rPr>
              <a:t>RB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tangential:</a:t>
            </a:r>
            <a:r>
              <a:rPr sz="2000" spc="470" dirty="0">
                <a:solidFill>
                  <a:srgbClr val="595959"/>
                </a:solidFill>
                <a:latin typeface="Times New Roman"/>
                <a:cs typeface="Times New Roman"/>
              </a:rPr>
              <a:t> </a:t>
            </a:r>
            <a:r>
              <a:rPr sz="2000" spc="-5" dirty="0">
                <a:solidFill>
                  <a:srgbClr val="595959"/>
                </a:solidFill>
                <a:latin typeface="Times New Roman"/>
                <a:cs typeface="Times New Roman"/>
              </a:rPr>
              <a:t>-al</a:t>
            </a:r>
            <a:r>
              <a:rPr sz="2000" spc="-20" dirty="0">
                <a:solidFill>
                  <a:srgbClr val="595959"/>
                </a:solidFill>
                <a:latin typeface="Times New Roman"/>
                <a:cs typeface="Times New Roman"/>
              </a:rPr>
              <a:t> </a:t>
            </a:r>
            <a:r>
              <a:rPr sz="2000" spc="390" dirty="0">
                <a:solidFill>
                  <a:srgbClr val="595959"/>
                </a:solidFill>
                <a:latin typeface="Symbol"/>
                <a:cs typeface="Symbol"/>
              </a:rPr>
              <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JJ</a:t>
            </a:r>
            <a:endParaRPr sz="2000">
              <a:latin typeface="Times New Roman"/>
              <a:cs typeface="Times New Roman"/>
            </a:endParaRPr>
          </a:p>
          <a:p>
            <a:pPr marL="12700" marR="494665" indent="123189">
              <a:lnSpc>
                <a:spcPct val="125000"/>
              </a:lnSpc>
            </a:pPr>
            <a:r>
              <a:rPr sz="2000" spc="-5" dirty="0">
                <a:solidFill>
                  <a:srgbClr val="595959"/>
                </a:solidFill>
                <a:latin typeface="Times New Roman"/>
                <a:cs typeface="Times New Roman"/>
              </a:rPr>
              <a:t>Meridian:</a:t>
            </a:r>
            <a:r>
              <a:rPr sz="2000" spc="-25" dirty="0">
                <a:solidFill>
                  <a:srgbClr val="595959"/>
                </a:solidFill>
                <a:latin typeface="Times New Roman"/>
                <a:cs typeface="Times New Roman"/>
              </a:rPr>
              <a:t> </a:t>
            </a:r>
            <a:r>
              <a:rPr sz="2000" dirty="0">
                <a:solidFill>
                  <a:srgbClr val="595959"/>
                </a:solidFill>
                <a:latin typeface="Times New Roman"/>
                <a:cs typeface="Times New Roman"/>
              </a:rPr>
              <a:t>CAP</a:t>
            </a:r>
            <a:r>
              <a:rPr sz="2000" spc="-85" dirty="0">
                <a:solidFill>
                  <a:srgbClr val="595959"/>
                </a:solidFill>
                <a:latin typeface="Times New Roman"/>
                <a:cs typeface="Times New Roman"/>
              </a:rPr>
              <a:t> </a:t>
            </a:r>
            <a:r>
              <a:rPr sz="2000" spc="390" dirty="0">
                <a:solidFill>
                  <a:srgbClr val="595959"/>
                </a:solidFill>
                <a:latin typeface="Symbol"/>
                <a:cs typeface="Symbol"/>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NNP</a:t>
            </a:r>
            <a:r>
              <a:rPr sz="2000" spc="-85" dirty="0">
                <a:solidFill>
                  <a:srgbClr val="595959"/>
                </a:solidFill>
                <a:latin typeface="Times New Roman"/>
                <a:cs typeface="Times New Roman"/>
              </a:rPr>
              <a:t> </a:t>
            </a:r>
            <a:r>
              <a:rPr sz="2000" spc="-5" dirty="0">
                <a:solidFill>
                  <a:srgbClr val="595959"/>
                </a:solidFill>
                <a:latin typeface="Times New Roman"/>
                <a:cs typeface="Times New Roman"/>
              </a:rPr>
              <a:t>(proper</a:t>
            </a:r>
            <a:r>
              <a:rPr sz="2000" spc="-15" dirty="0">
                <a:solidFill>
                  <a:srgbClr val="595959"/>
                </a:solidFill>
                <a:latin typeface="Times New Roman"/>
                <a:cs typeface="Times New Roman"/>
              </a:rPr>
              <a:t> </a:t>
            </a:r>
            <a:r>
              <a:rPr sz="2000" dirty="0">
                <a:solidFill>
                  <a:srgbClr val="595959"/>
                </a:solidFill>
                <a:latin typeface="Times New Roman"/>
                <a:cs typeface="Times New Roman"/>
              </a:rPr>
              <a:t>noun)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35-year:</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d-x</a:t>
            </a:r>
            <a:r>
              <a:rPr sz="2000" dirty="0">
                <a:solidFill>
                  <a:srgbClr val="595959"/>
                </a:solidFill>
                <a:latin typeface="Times New Roman"/>
                <a:cs typeface="Times New Roman"/>
              </a:rPr>
              <a:t> </a:t>
            </a:r>
            <a:r>
              <a:rPr sz="2000" spc="390" dirty="0">
                <a:solidFill>
                  <a:srgbClr val="595959"/>
                </a:solidFill>
                <a:latin typeface="Symbol"/>
                <a:cs typeface="Symbol"/>
              </a:rPr>
              <a:t></a:t>
            </a:r>
            <a:r>
              <a:rPr sz="2000" spc="-5" dirty="0">
                <a:solidFill>
                  <a:srgbClr val="595959"/>
                </a:solidFill>
                <a:latin typeface="Times New Roman"/>
                <a:cs typeface="Times New Roman"/>
              </a:rPr>
              <a:t> JJ</a:t>
            </a:r>
            <a:endParaRPr sz="2000">
              <a:latin typeface="Times New Roman"/>
              <a:cs typeface="Times New Roman"/>
            </a:endParaRPr>
          </a:p>
        </p:txBody>
      </p:sp>
      <p:sp>
        <p:nvSpPr>
          <p:cNvPr id="6" name="object 6"/>
          <p:cNvSpPr txBox="1"/>
          <p:nvPr/>
        </p:nvSpPr>
        <p:spPr>
          <a:xfrm>
            <a:off x="843760" y="4011851"/>
            <a:ext cx="1583690" cy="787400"/>
          </a:xfrm>
          <a:prstGeom prst="rect">
            <a:avLst/>
          </a:prstGeom>
        </p:spPr>
        <p:txBody>
          <a:bodyPr vert="horz" wrap="square" lIns="0" tIns="88900" rIns="0" bIns="0" rtlCol="0">
            <a:spAutoFit/>
          </a:bodyPr>
          <a:lstStyle/>
          <a:p>
            <a:pPr marL="12700">
              <a:lnSpc>
                <a:spcPct val="100000"/>
              </a:lnSpc>
              <a:spcBef>
                <a:spcPts val="700"/>
              </a:spcBef>
            </a:pPr>
            <a:r>
              <a:rPr sz="2000" spc="-15" dirty="0">
                <a:solidFill>
                  <a:srgbClr val="002060"/>
                </a:solidFill>
                <a:latin typeface="Impact"/>
                <a:cs typeface="Impact"/>
              </a:rPr>
              <a:t>­</a:t>
            </a:r>
            <a:r>
              <a:rPr sz="2000" spc="114" dirty="0">
                <a:solidFill>
                  <a:srgbClr val="002060"/>
                </a:solidFill>
                <a:latin typeface="Impact"/>
                <a:cs typeface="Impact"/>
              </a:rPr>
              <a:t> </a:t>
            </a:r>
            <a:r>
              <a:rPr sz="2000" spc="-10" dirty="0">
                <a:solidFill>
                  <a:srgbClr val="595959"/>
                </a:solidFill>
                <a:latin typeface="Times New Roman"/>
                <a:cs typeface="Times New Roman"/>
              </a:rPr>
              <a:t>Capitalization</a:t>
            </a:r>
            <a:endParaRPr sz="2000">
              <a:latin typeface="Times New Roman"/>
              <a:cs typeface="Times New Roman"/>
            </a:endParaRPr>
          </a:p>
          <a:p>
            <a:pPr marL="12700">
              <a:lnSpc>
                <a:spcPct val="100000"/>
              </a:lnSpc>
              <a:spcBef>
                <a:spcPts val="600"/>
              </a:spcBef>
            </a:pPr>
            <a:r>
              <a:rPr sz="2000" spc="-15" dirty="0">
                <a:solidFill>
                  <a:srgbClr val="002060"/>
                </a:solidFill>
                <a:latin typeface="Impact"/>
                <a:cs typeface="Impact"/>
              </a:rPr>
              <a:t>­</a:t>
            </a:r>
            <a:r>
              <a:rPr sz="2000" spc="125" dirty="0">
                <a:solidFill>
                  <a:srgbClr val="002060"/>
                </a:solidFill>
                <a:latin typeface="Impact"/>
                <a:cs typeface="Impact"/>
              </a:rPr>
              <a:t> </a:t>
            </a:r>
            <a:r>
              <a:rPr sz="2000" spc="-45" dirty="0">
                <a:solidFill>
                  <a:srgbClr val="595959"/>
                </a:solidFill>
                <a:latin typeface="Times New Roman"/>
                <a:cs typeface="Times New Roman"/>
              </a:rPr>
              <a:t>Word</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shapes</a:t>
            </a:r>
            <a:endParaRPr sz="2000">
              <a:latin typeface="Times New Roman"/>
              <a:cs typeface="Times New Roman"/>
            </a:endParaRPr>
          </a:p>
        </p:txBody>
      </p:sp>
      <p:sp>
        <p:nvSpPr>
          <p:cNvPr id="7" name="object 7"/>
          <p:cNvSpPr txBox="1"/>
          <p:nvPr/>
        </p:nvSpPr>
        <p:spPr>
          <a:xfrm>
            <a:off x="806930" y="4850051"/>
            <a:ext cx="7639684" cy="1397000"/>
          </a:xfrm>
          <a:prstGeom prst="rect">
            <a:avLst/>
          </a:prstGeom>
        </p:spPr>
        <p:txBody>
          <a:bodyPr vert="horz" wrap="square" lIns="0" tIns="12700" rIns="0" bIns="0" rtlCol="0">
            <a:spAutoFit/>
          </a:bodyPr>
          <a:lstStyle/>
          <a:p>
            <a:pPr marL="12700" marR="366395">
              <a:lnSpc>
                <a:spcPct val="100000"/>
              </a:lnSpc>
              <a:spcBef>
                <a:spcPts val="100"/>
              </a:spcBef>
            </a:pPr>
            <a:r>
              <a:rPr sz="2000" spc="-5" dirty="0">
                <a:solidFill>
                  <a:srgbClr val="595959"/>
                </a:solidFill>
                <a:latin typeface="Times New Roman"/>
                <a:cs typeface="Times New Roman"/>
              </a:rPr>
              <a:t>These properties can</a:t>
            </a:r>
            <a:r>
              <a:rPr sz="2000" dirty="0">
                <a:solidFill>
                  <a:srgbClr val="595959"/>
                </a:solidFill>
                <a:latin typeface="Times New Roman"/>
                <a:cs typeface="Times New Roman"/>
              </a:rPr>
              <a:t> </a:t>
            </a:r>
            <a:r>
              <a:rPr sz="2000" spc="-5" dirty="0">
                <a:solidFill>
                  <a:srgbClr val="595959"/>
                </a:solidFill>
                <a:latin typeface="Times New Roman"/>
                <a:cs typeface="Times New Roman"/>
              </a:rPr>
              <a:t>include information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about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previous </a:t>
            </a:r>
            <a:r>
              <a:rPr sz="2000" dirty="0">
                <a:solidFill>
                  <a:srgbClr val="595959"/>
                </a:solidFill>
                <a:latin typeface="Times New Roman"/>
                <a:cs typeface="Times New Roman"/>
              </a:rPr>
              <a:t>or</a:t>
            </a:r>
            <a:r>
              <a:rPr sz="2000" spc="-5" dirty="0">
                <a:solidFill>
                  <a:srgbClr val="595959"/>
                </a:solidFill>
                <a:latin typeface="Times New Roman"/>
                <a:cs typeface="Times New Roman"/>
              </a:rPr>
              <a:t> the next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word(s)</a:t>
            </a:r>
            <a:endParaRPr sz="2000">
              <a:latin typeface="Times New Roman"/>
              <a:cs typeface="Times New Roman"/>
            </a:endParaRPr>
          </a:p>
          <a:p>
            <a:pPr marL="49530">
              <a:lnSpc>
                <a:spcPct val="100000"/>
              </a:lnSpc>
              <a:spcBef>
                <a:spcPts val="600"/>
              </a:spcBef>
              <a:tabLst>
                <a:tab pos="3832225" algn="l"/>
              </a:tabLst>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The word </a:t>
            </a:r>
            <a:r>
              <a:rPr sz="2000" i="1" dirty="0">
                <a:solidFill>
                  <a:srgbClr val="595959"/>
                </a:solidFill>
                <a:latin typeface="Times New Roman"/>
                <a:cs typeface="Times New Roman"/>
              </a:rPr>
              <a:t>be </a:t>
            </a:r>
            <a:r>
              <a:rPr sz="2000" spc="-5" dirty="0">
                <a:solidFill>
                  <a:srgbClr val="595959"/>
                </a:solidFill>
                <a:latin typeface="Times New Roman"/>
                <a:cs typeface="Times New Roman"/>
              </a:rPr>
              <a:t>appears to</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the left	pretty</a:t>
            </a:r>
            <a:r>
              <a:rPr sz="2000" spc="-15" dirty="0">
                <a:solidFill>
                  <a:srgbClr val="595959"/>
                </a:solidFill>
                <a:latin typeface="Times New Roman"/>
                <a:cs typeface="Times New Roman"/>
              </a:rPr>
              <a:t> </a:t>
            </a:r>
            <a:r>
              <a:rPr sz="2000" spc="390" dirty="0">
                <a:solidFill>
                  <a:srgbClr val="595959"/>
                </a:solidFill>
                <a:latin typeface="Symbol"/>
                <a:cs typeface="Symbol"/>
              </a:rPr>
              <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JJ</a:t>
            </a:r>
            <a:endParaRPr sz="2000">
              <a:latin typeface="Times New Roman"/>
              <a:cs typeface="Times New Roman"/>
            </a:endParaRPr>
          </a:p>
          <a:p>
            <a:pPr marL="12700">
              <a:lnSpc>
                <a:spcPct val="100000"/>
              </a:lnSpc>
              <a:spcBef>
                <a:spcPts val="600"/>
              </a:spcBef>
            </a:pPr>
            <a:r>
              <a:rPr sz="2000" dirty="0">
                <a:solidFill>
                  <a:srgbClr val="595959"/>
                </a:solidFill>
                <a:latin typeface="Times New Roman"/>
                <a:cs typeface="Times New Roman"/>
              </a:rPr>
              <a:t>But</a:t>
            </a:r>
            <a:r>
              <a:rPr sz="2000" spc="-10" dirty="0">
                <a:solidFill>
                  <a:srgbClr val="595959"/>
                </a:solidFill>
                <a:latin typeface="Times New Roman"/>
                <a:cs typeface="Times New Roman"/>
              </a:rPr>
              <a:t> </a:t>
            </a:r>
            <a:r>
              <a:rPr sz="2000" dirty="0">
                <a:solidFill>
                  <a:srgbClr val="595959"/>
                </a:solidFill>
                <a:latin typeface="Times New Roman"/>
                <a:cs typeface="Times New Roman"/>
              </a:rPr>
              <a:t>not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information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about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tags </a:t>
            </a:r>
            <a:r>
              <a:rPr sz="2000" dirty="0">
                <a:solidFill>
                  <a:srgbClr val="595959"/>
                </a:solidFill>
                <a:latin typeface="Times New Roman"/>
                <a:cs typeface="Times New Roman"/>
              </a:rPr>
              <a:t>of</a:t>
            </a:r>
            <a:r>
              <a:rPr sz="2000" spc="-5" dirty="0">
                <a:solidFill>
                  <a:srgbClr val="595959"/>
                </a:solidFill>
                <a:latin typeface="Times New Roman"/>
                <a:cs typeface="Times New Roman"/>
              </a:rPr>
              <a:t> the previous </a:t>
            </a:r>
            <a:r>
              <a:rPr sz="2000" dirty="0">
                <a:solidFill>
                  <a:srgbClr val="595959"/>
                </a:solidFill>
                <a:latin typeface="Times New Roman"/>
                <a:cs typeface="Times New Roman"/>
              </a:rPr>
              <a:t>or</a:t>
            </a:r>
            <a:r>
              <a:rPr sz="2000" spc="-5" dirty="0">
                <a:solidFill>
                  <a:srgbClr val="595959"/>
                </a:solidFill>
                <a:latin typeface="Times New Roman"/>
                <a:cs typeface="Times New Roman"/>
              </a:rPr>
              <a:t> next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words,</a:t>
            </a:r>
            <a:r>
              <a:rPr sz="2000" dirty="0">
                <a:solidFill>
                  <a:srgbClr val="595959"/>
                </a:solidFill>
                <a:latin typeface="Times New Roman"/>
                <a:cs typeface="Times New Roman"/>
              </a:rPr>
              <a:t> </a:t>
            </a:r>
            <a:r>
              <a:rPr sz="2000" spc="-5" dirty="0">
                <a:solidFill>
                  <a:srgbClr val="595959"/>
                </a:solidFill>
                <a:latin typeface="Times New Roman"/>
                <a:cs typeface="Times New Roman"/>
              </a:rPr>
              <a:t>unlike </a:t>
            </a:r>
            <a:r>
              <a:rPr sz="2000" dirty="0">
                <a:solidFill>
                  <a:srgbClr val="595959"/>
                </a:solidFill>
                <a:latin typeface="Times New Roman"/>
                <a:cs typeface="Times New Roman"/>
              </a:rPr>
              <a:t>HMM</a:t>
            </a:r>
            <a:endParaRPr sz="2000">
              <a:latin typeface="Times New Roman"/>
              <a:cs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706234" cy="574040"/>
          </a:xfrm>
          <a:prstGeom prst="rect">
            <a:avLst/>
          </a:prstGeom>
        </p:spPr>
        <p:txBody>
          <a:bodyPr vert="horz" wrap="square" lIns="0" tIns="12700" rIns="0" bIns="0" rtlCol="0">
            <a:spAutoFit/>
          </a:bodyPr>
          <a:lstStyle/>
          <a:p>
            <a:pPr marL="12700">
              <a:lnSpc>
                <a:spcPct val="100000"/>
              </a:lnSpc>
              <a:spcBef>
                <a:spcPts val="100"/>
              </a:spcBef>
            </a:pPr>
            <a:r>
              <a:rPr sz="3600" spc="85" dirty="0"/>
              <a:t>Development</a:t>
            </a:r>
            <a:r>
              <a:rPr sz="3600" spc="195" dirty="0"/>
              <a:t> </a:t>
            </a:r>
            <a:r>
              <a:rPr sz="3600" spc="80" dirty="0"/>
              <a:t>Process</a:t>
            </a:r>
            <a:r>
              <a:rPr sz="3600" spc="180" dirty="0"/>
              <a:t> </a:t>
            </a:r>
            <a:r>
              <a:rPr sz="3600" spc="65" dirty="0"/>
              <a:t>for</a:t>
            </a:r>
            <a:r>
              <a:rPr sz="3600" spc="185" dirty="0"/>
              <a:t> </a:t>
            </a:r>
            <a:r>
              <a:rPr sz="3600" spc="85" dirty="0"/>
              <a:t>Features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a:spLocks noGrp="1"/>
          </p:cNvSpPr>
          <p:nvPr>
            <p:ph type="body" idx="1"/>
          </p:nvPr>
        </p:nvSpPr>
        <p:spPr>
          <a:prstGeom prst="rect">
            <a:avLst/>
          </a:prstGeom>
        </p:spPr>
        <p:txBody>
          <a:bodyPr vert="horz" wrap="square" lIns="0" tIns="10160" rIns="0" bIns="0" rtlCol="0">
            <a:spAutoFit/>
          </a:bodyPr>
          <a:lstStyle/>
          <a:p>
            <a:pPr marL="80645" marR="60325">
              <a:lnSpc>
                <a:spcPct val="100699"/>
              </a:lnSpc>
              <a:spcBef>
                <a:spcPts val="80"/>
              </a:spcBef>
            </a:pPr>
            <a:r>
              <a:rPr sz="2400" spc="-5" dirty="0"/>
              <a:t>The tagged</a:t>
            </a:r>
            <a:r>
              <a:rPr sz="2400" spc="5" dirty="0"/>
              <a:t> </a:t>
            </a:r>
            <a:r>
              <a:rPr sz="2400" spc="-5" dirty="0"/>
              <a:t>data should</a:t>
            </a:r>
            <a:r>
              <a:rPr sz="2400" spc="5" dirty="0"/>
              <a:t> </a:t>
            </a:r>
            <a:r>
              <a:rPr sz="2400" dirty="0"/>
              <a:t>be</a:t>
            </a:r>
            <a:r>
              <a:rPr sz="2400" spc="-5" dirty="0"/>
              <a:t> separated</a:t>
            </a:r>
            <a:r>
              <a:rPr sz="2400" spc="5" dirty="0"/>
              <a:t> </a:t>
            </a:r>
            <a:r>
              <a:rPr sz="2400" spc="-5" dirty="0"/>
              <a:t>into</a:t>
            </a:r>
            <a:r>
              <a:rPr sz="2400" dirty="0"/>
              <a:t> a </a:t>
            </a:r>
            <a:r>
              <a:rPr sz="2400" spc="-5" dirty="0"/>
              <a:t>training</a:t>
            </a:r>
            <a:r>
              <a:rPr sz="2400" dirty="0"/>
              <a:t> </a:t>
            </a:r>
            <a:r>
              <a:rPr sz="2400" spc="-5" dirty="0"/>
              <a:t>set</a:t>
            </a:r>
            <a:r>
              <a:rPr sz="2400" spc="5" dirty="0"/>
              <a:t> </a:t>
            </a:r>
            <a:r>
              <a:rPr sz="2400" spc="-5" dirty="0"/>
              <a:t>and</a:t>
            </a:r>
            <a:r>
              <a:rPr sz="2400" dirty="0"/>
              <a:t> a </a:t>
            </a:r>
            <a:r>
              <a:rPr sz="2400" spc="-585" dirty="0"/>
              <a:t> </a:t>
            </a:r>
            <a:r>
              <a:rPr sz="2400" spc="-5" dirty="0"/>
              <a:t>test</a:t>
            </a:r>
            <a:r>
              <a:rPr sz="2400" spc="-10" dirty="0"/>
              <a:t> </a:t>
            </a:r>
            <a:r>
              <a:rPr sz="2400" spc="-5" dirty="0"/>
              <a:t>set.</a:t>
            </a:r>
            <a:endParaRPr sz="2400"/>
          </a:p>
          <a:p>
            <a:pPr marL="117475">
              <a:lnSpc>
                <a:spcPct val="100000"/>
              </a:lnSpc>
              <a:spcBef>
                <a:spcPts val="62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t>The</a:t>
            </a:r>
            <a:r>
              <a:rPr sz="2000" spc="-10" dirty="0"/>
              <a:t> classifier</a:t>
            </a:r>
            <a:r>
              <a:rPr sz="2000" spc="-5" dirty="0"/>
              <a:t> is trained</a:t>
            </a:r>
            <a:r>
              <a:rPr sz="2000" dirty="0"/>
              <a:t> on </a:t>
            </a:r>
            <a:r>
              <a:rPr sz="2000" spc="-5" dirty="0"/>
              <a:t>the training</a:t>
            </a:r>
            <a:r>
              <a:rPr sz="2000" dirty="0"/>
              <a:t> </a:t>
            </a:r>
            <a:r>
              <a:rPr sz="2000" spc="-5" dirty="0"/>
              <a:t>set,</a:t>
            </a:r>
            <a:r>
              <a:rPr sz="2000" dirty="0"/>
              <a:t> </a:t>
            </a:r>
            <a:r>
              <a:rPr sz="2000" spc="-5" dirty="0"/>
              <a:t>which</a:t>
            </a:r>
            <a:r>
              <a:rPr sz="2000" dirty="0"/>
              <a:t> </a:t>
            </a:r>
            <a:r>
              <a:rPr sz="2000" spc="-5" dirty="0"/>
              <a:t>produces </a:t>
            </a:r>
            <a:r>
              <a:rPr sz="2000" dirty="0"/>
              <a:t>a</a:t>
            </a:r>
            <a:r>
              <a:rPr sz="2000" spc="-5" dirty="0"/>
              <a:t> “tagger”</a:t>
            </a:r>
            <a:endParaRPr sz="2000">
              <a:latin typeface="Impact"/>
              <a:cs typeface="Impact"/>
            </a:endParaRPr>
          </a:p>
          <a:p>
            <a:pPr marL="254635" marR="5080" indent="-13716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t>And </a:t>
            </a:r>
            <a:r>
              <a:rPr sz="2000" spc="-5" dirty="0"/>
              <a:t>evaluated </a:t>
            </a:r>
            <a:r>
              <a:rPr sz="2000" dirty="0"/>
              <a:t>on </a:t>
            </a:r>
            <a:r>
              <a:rPr sz="2000" spc="-5" dirty="0"/>
              <a:t>the</a:t>
            </a:r>
            <a:r>
              <a:rPr sz="2000" spc="-10" dirty="0"/>
              <a:t> </a:t>
            </a:r>
            <a:r>
              <a:rPr sz="2000" spc="-5" dirty="0"/>
              <a:t>test</a:t>
            </a:r>
            <a:r>
              <a:rPr sz="2000" spc="-10" dirty="0"/>
              <a:t> </a:t>
            </a:r>
            <a:r>
              <a:rPr sz="2000" spc="-5" dirty="0"/>
              <a:t>set, </a:t>
            </a:r>
            <a:r>
              <a:rPr sz="2000" dirty="0"/>
              <a:t>by </a:t>
            </a:r>
            <a:r>
              <a:rPr sz="2000" spc="-5" dirty="0"/>
              <a:t>applying</a:t>
            </a:r>
            <a:r>
              <a:rPr sz="2000" dirty="0"/>
              <a:t> </a:t>
            </a:r>
            <a:r>
              <a:rPr sz="2000" spc="-5" dirty="0"/>
              <a:t>the</a:t>
            </a:r>
            <a:r>
              <a:rPr sz="2000" spc="-10" dirty="0"/>
              <a:t> </a:t>
            </a:r>
            <a:r>
              <a:rPr sz="2000" spc="-5" dirty="0"/>
              <a:t>tagger to every</a:t>
            </a:r>
            <a:r>
              <a:rPr sz="2000" dirty="0"/>
              <a:t> word</a:t>
            </a:r>
            <a:r>
              <a:rPr sz="2000" spc="-5" dirty="0"/>
              <a:t> and </a:t>
            </a:r>
            <a:r>
              <a:rPr sz="2000" spc="-484" dirty="0"/>
              <a:t> </a:t>
            </a:r>
            <a:r>
              <a:rPr sz="2000" spc="-5" dirty="0"/>
              <a:t>comparing the predicted</a:t>
            </a:r>
            <a:r>
              <a:rPr sz="2000" dirty="0"/>
              <a:t> </a:t>
            </a:r>
            <a:r>
              <a:rPr sz="2000" spc="-5" dirty="0"/>
              <a:t>tag with</a:t>
            </a:r>
            <a:r>
              <a:rPr sz="2000" dirty="0"/>
              <a:t> </a:t>
            </a:r>
            <a:r>
              <a:rPr sz="2000" spc="-5" dirty="0"/>
              <a:t>the answer in the test</a:t>
            </a:r>
            <a:r>
              <a:rPr sz="2000" spc="-10" dirty="0"/>
              <a:t> </a:t>
            </a:r>
            <a:r>
              <a:rPr sz="2000" spc="-5" dirty="0"/>
              <a:t>set</a:t>
            </a:r>
            <a:endParaRPr sz="2000">
              <a:latin typeface="Impact"/>
              <a:cs typeface="Impact"/>
            </a:endParaRPr>
          </a:p>
          <a:p>
            <a:pPr marL="299720">
              <a:lnSpc>
                <a:spcPct val="100000"/>
              </a:lnSpc>
              <a:spcBef>
                <a:spcPts val="60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t>May</a:t>
            </a:r>
            <a:r>
              <a:rPr sz="1800" dirty="0"/>
              <a:t> </a:t>
            </a:r>
            <a:r>
              <a:rPr sz="1800" spc="-5" dirty="0"/>
              <a:t>also</a:t>
            </a:r>
            <a:r>
              <a:rPr sz="1800" dirty="0"/>
              <a:t> </a:t>
            </a:r>
            <a:r>
              <a:rPr sz="1800" spc="-5" dirty="0"/>
              <a:t>hold</a:t>
            </a:r>
            <a:r>
              <a:rPr sz="1800" dirty="0"/>
              <a:t> out</a:t>
            </a:r>
            <a:r>
              <a:rPr sz="1800" spc="-5" dirty="0"/>
              <a:t> some</a:t>
            </a:r>
            <a:r>
              <a:rPr sz="1800" spc="5" dirty="0"/>
              <a:t> </a:t>
            </a:r>
            <a:r>
              <a:rPr sz="1800" spc="-5" dirty="0"/>
              <a:t>data</a:t>
            </a:r>
            <a:r>
              <a:rPr sz="1800" dirty="0"/>
              <a:t> for </a:t>
            </a:r>
            <a:r>
              <a:rPr sz="1800" spc="-5" dirty="0"/>
              <a:t>development</a:t>
            </a:r>
            <a:endParaRPr sz="1800">
              <a:latin typeface="Impact"/>
              <a:cs typeface="Impact"/>
            </a:endParaRPr>
          </a:p>
          <a:p>
            <a:pPr marL="299720">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t>Evaluation</a:t>
            </a:r>
            <a:r>
              <a:rPr sz="1800" spc="5" dirty="0"/>
              <a:t> </a:t>
            </a:r>
            <a:r>
              <a:rPr sz="1800" spc="-5" dirty="0"/>
              <a:t>numbers </a:t>
            </a:r>
            <a:r>
              <a:rPr sz="1800" dirty="0"/>
              <a:t>are</a:t>
            </a:r>
            <a:r>
              <a:rPr sz="1800" spc="5" dirty="0"/>
              <a:t> </a:t>
            </a:r>
            <a:r>
              <a:rPr sz="1800" dirty="0"/>
              <a:t>not </a:t>
            </a:r>
            <a:r>
              <a:rPr sz="1800" spc="-5" dirty="0"/>
              <a:t>prejudiced</a:t>
            </a:r>
            <a:r>
              <a:rPr sz="1800" spc="5" dirty="0"/>
              <a:t> </a:t>
            </a:r>
            <a:r>
              <a:rPr sz="1800" dirty="0"/>
              <a:t>by </a:t>
            </a:r>
            <a:r>
              <a:rPr sz="1800" spc="-5" dirty="0"/>
              <a:t>the</a:t>
            </a:r>
            <a:r>
              <a:rPr sz="1800" spc="5" dirty="0"/>
              <a:t> </a:t>
            </a:r>
            <a:r>
              <a:rPr sz="1800" spc="-5" dirty="0"/>
              <a:t>training</a:t>
            </a:r>
            <a:r>
              <a:rPr sz="1800" spc="5" dirty="0"/>
              <a:t> </a:t>
            </a:r>
            <a:r>
              <a:rPr sz="1800" spc="-5" dirty="0"/>
              <a:t>set</a:t>
            </a:r>
            <a:endParaRPr sz="1800">
              <a:latin typeface="Impact"/>
              <a:cs typeface="Impac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706234" cy="574040"/>
          </a:xfrm>
          <a:prstGeom prst="rect">
            <a:avLst/>
          </a:prstGeom>
        </p:spPr>
        <p:txBody>
          <a:bodyPr vert="horz" wrap="square" lIns="0" tIns="12700" rIns="0" bIns="0" rtlCol="0">
            <a:spAutoFit/>
          </a:bodyPr>
          <a:lstStyle/>
          <a:p>
            <a:pPr marL="12700">
              <a:lnSpc>
                <a:spcPct val="100000"/>
              </a:lnSpc>
              <a:spcBef>
                <a:spcPts val="100"/>
              </a:spcBef>
            </a:pPr>
            <a:r>
              <a:rPr sz="3600" spc="85" dirty="0"/>
              <a:t>Development</a:t>
            </a:r>
            <a:r>
              <a:rPr sz="3600" spc="195" dirty="0"/>
              <a:t> </a:t>
            </a:r>
            <a:r>
              <a:rPr sz="3600" spc="80" dirty="0"/>
              <a:t>Process</a:t>
            </a:r>
            <a:r>
              <a:rPr sz="3600" spc="180" dirty="0"/>
              <a:t> </a:t>
            </a:r>
            <a:r>
              <a:rPr sz="3600" spc="65" dirty="0"/>
              <a:t>for</a:t>
            </a:r>
            <a:r>
              <a:rPr sz="3600" spc="185" dirty="0"/>
              <a:t> </a:t>
            </a:r>
            <a:r>
              <a:rPr sz="3600" spc="85" dirty="0"/>
              <a:t>Features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
        <p:nvSpPr>
          <p:cNvPr id="3" name="object 3"/>
          <p:cNvSpPr txBox="1"/>
          <p:nvPr/>
        </p:nvSpPr>
        <p:spPr>
          <a:xfrm>
            <a:off x="892555" y="2306320"/>
            <a:ext cx="6591300" cy="281432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If our </a:t>
            </a:r>
            <a:r>
              <a:rPr sz="2200" spc="-5" dirty="0">
                <a:solidFill>
                  <a:srgbClr val="595959"/>
                </a:solidFill>
                <a:latin typeface="Times New Roman"/>
                <a:cs typeface="Times New Roman"/>
              </a:rPr>
              <a:t>feature-based</a:t>
            </a:r>
            <a:r>
              <a:rPr sz="2200" dirty="0">
                <a:solidFill>
                  <a:srgbClr val="595959"/>
                </a:solidFill>
                <a:latin typeface="Times New Roman"/>
                <a:cs typeface="Times New Roman"/>
              </a:rPr>
              <a:t> </a:t>
            </a:r>
            <a:r>
              <a:rPr sz="2200" spc="-5" dirty="0">
                <a:solidFill>
                  <a:srgbClr val="595959"/>
                </a:solidFill>
                <a:latin typeface="Times New Roman"/>
                <a:cs typeface="Times New Roman"/>
              </a:rPr>
              <a:t>tagger</a:t>
            </a:r>
            <a:r>
              <a:rPr sz="2200" dirty="0">
                <a:solidFill>
                  <a:srgbClr val="595959"/>
                </a:solidFill>
                <a:latin typeface="Times New Roman"/>
                <a:cs typeface="Times New Roman"/>
              </a:rPr>
              <a:t> </a:t>
            </a:r>
            <a:r>
              <a:rPr sz="2200" spc="-5" dirty="0">
                <a:solidFill>
                  <a:srgbClr val="595959"/>
                </a:solidFill>
                <a:latin typeface="Times New Roman"/>
                <a:cs typeface="Times New Roman"/>
              </a:rPr>
              <a:t>has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errors,</a:t>
            </a:r>
            <a:r>
              <a:rPr sz="2200" dirty="0">
                <a:solidFill>
                  <a:srgbClr val="595959"/>
                </a:solidFill>
                <a:latin typeface="Times New Roman"/>
                <a:cs typeface="Times New Roman"/>
              </a:rPr>
              <a:t> </a:t>
            </a:r>
            <a:r>
              <a:rPr sz="2200" spc="-5" dirty="0">
                <a:solidFill>
                  <a:srgbClr val="595959"/>
                </a:solidFill>
                <a:latin typeface="Times New Roman"/>
                <a:cs typeface="Times New Roman"/>
              </a:rPr>
              <a:t>then</a:t>
            </a:r>
            <a:r>
              <a:rPr sz="2200" dirty="0">
                <a:solidFill>
                  <a:srgbClr val="595959"/>
                </a:solidFill>
                <a:latin typeface="Times New Roman"/>
                <a:cs typeface="Times New Roman"/>
              </a:rPr>
              <a:t> </a:t>
            </a:r>
            <a:r>
              <a:rPr sz="2200" spc="-5" dirty="0">
                <a:solidFill>
                  <a:srgbClr val="595959"/>
                </a:solidFill>
                <a:latin typeface="Times New Roman"/>
                <a:cs typeface="Times New Roman"/>
              </a:rPr>
              <a:t>we </a:t>
            </a:r>
            <a:r>
              <a:rPr sz="2200" dirty="0">
                <a:solidFill>
                  <a:srgbClr val="595959"/>
                </a:solidFill>
                <a:latin typeface="Times New Roman"/>
                <a:cs typeface="Times New Roman"/>
              </a:rPr>
              <a:t>improve</a:t>
            </a:r>
            <a:r>
              <a:rPr sz="2200" spc="-5" dirty="0">
                <a:solidFill>
                  <a:srgbClr val="595959"/>
                </a:solidFill>
                <a:latin typeface="Times New Roman"/>
                <a:cs typeface="Times New Roman"/>
              </a:rPr>
              <a:t> </a:t>
            </a:r>
            <a:r>
              <a:rPr sz="2200" dirty="0">
                <a:solidFill>
                  <a:srgbClr val="595959"/>
                </a:solidFill>
                <a:latin typeface="Times New Roman"/>
                <a:cs typeface="Times New Roman"/>
              </a:rPr>
              <a:t>the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features.</a:t>
            </a:r>
            <a:endParaRPr sz="2200">
              <a:latin typeface="Times New Roman"/>
              <a:cs typeface="Times New Roman"/>
            </a:endParaRPr>
          </a:p>
          <a:p>
            <a:pPr marL="186690" marR="78740" indent="-137160">
              <a:lnSpc>
                <a:spcPct val="101899"/>
              </a:lnSpc>
              <a:spcBef>
                <a:spcPts val="715"/>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Suppose</a:t>
            </a:r>
            <a:r>
              <a:rPr sz="1800" dirty="0">
                <a:solidFill>
                  <a:srgbClr val="595959"/>
                </a:solidFill>
                <a:latin typeface="Times New Roman"/>
                <a:cs typeface="Times New Roman"/>
              </a:rPr>
              <a:t> we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incorrectly</a:t>
            </a:r>
            <a:r>
              <a:rPr sz="1800" dirty="0">
                <a:solidFill>
                  <a:srgbClr val="595959"/>
                </a:solidFill>
                <a:latin typeface="Times New Roman"/>
                <a:cs typeface="Times New Roman"/>
              </a:rPr>
              <a:t> </a:t>
            </a:r>
            <a:r>
              <a:rPr sz="1800" spc="-5" dirty="0">
                <a:solidFill>
                  <a:srgbClr val="595959"/>
                </a:solidFill>
                <a:latin typeface="Times New Roman"/>
                <a:cs typeface="Times New Roman"/>
              </a:rPr>
              <a:t>tag</a:t>
            </a:r>
            <a:r>
              <a:rPr sz="1800" spc="5" dirty="0">
                <a:solidFill>
                  <a:srgbClr val="595959"/>
                </a:solidFill>
                <a:latin typeface="Times New Roman"/>
                <a:cs typeface="Times New Roman"/>
              </a:rPr>
              <a:t> </a:t>
            </a:r>
            <a:r>
              <a:rPr sz="1800" i="1" dirty="0">
                <a:solidFill>
                  <a:srgbClr val="595959"/>
                </a:solidFill>
                <a:latin typeface="Times New Roman"/>
                <a:cs typeface="Times New Roman"/>
              </a:rPr>
              <a:t>as </a:t>
            </a:r>
            <a:r>
              <a:rPr sz="1800" dirty="0">
                <a:solidFill>
                  <a:srgbClr val="595959"/>
                </a:solidFill>
                <a:latin typeface="Times New Roman"/>
                <a:cs typeface="Times New Roman"/>
              </a:rPr>
              <a:t>as</a:t>
            </a:r>
            <a:r>
              <a:rPr sz="1800" spc="-5" dirty="0">
                <a:solidFill>
                  <a:srgbClr val="595959"/>
                </a:solidFill>
                <a:latin typeface="Times New Roman"/>
                <a:cs typeface="Times New Roman"/>
              </a:rPr>
              <a:t> </a:t>
            </a:r>
            <a:r>
              <a:rPr sz="1800" dirty="0">
                <a:solidFill>
                  <a:srgbClr val="595959"/>
                </a:solidFill>
                <a:latin typeface="Times New Roman"/>
                <a:cs typeface="Times New Roman"/>
              </a:rPr>
              <a:t>IN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phrase</a:t>
            </a:r>
            <a:r>
              <a:rPr sz="1800" spc="5" dirty="0">
                <a:solidFill>
                  <a:srgbClr val="595959"/>
                </a:solidFill>
                <a:latin typeface="Times New Roman"/>
                <a:cs typeface="Times New Roman"/>
              </a:rPr>
              <a:t> </a:t>
            </a:r>
            <a:r>
              <a:rPr sz="1800" i="1" dirty="0">
                <a:solidFill>
                  <a:srgbClr val="595959"/>
                </a:solidFill>
                <a:latin typeface="Times New Roman"/>
                <a:cs typeface="Times New Roman"/>
              </a:rPr>
              <a:t>as</a:t>
            </a:r>
            <a:r>
              <a:rPr sz="1800" i="1" spc="-5" dirty="0">
                <a:solidFill>
                  <a:srgbClr val="595959"/>
                </a:solidFill>
                <a:latin typeface="Times New Roman"/>
                <a:cs typeface="Times New Roman"/>
              </a:rPr>
              <a:t> soon</a:t>
            </a:r>
            <a:r>
              <a:rPr sz="1800" i="1" dirty="0">
                <a:solidFill>
                  <a:srgbClr val="595959"/>
                </a:solidFill>
                <a:latin typeface="Times New Roman"/>
                <a:cs typeface="Times New Roman"/>
              </a:rPr>
              <a:t> </a:t>
            </a:r>
            <a:r>
              <a:rPr sz="1800" i="1" spc="-5" dirty="0">
                <a:solidFill>
                  <a:srgbClr val="595959"/>
                </a:solidFill>
                <a:latin typeface="Times New Roman"/>
                <a:cs typeface="Times New Roman"/>
              </a:rPr>
              <a:t>as</a:t>
            </a:r>
            <a:r>
              <a:rPr sz="1800" spc="-5" dirty="0">
                <a:solidFill>
                  <a:srgbClr val="595959"/>
                </a:solidFill>
                <a:latin typeface="Times New Roman"/>
                <a:cs typeface="Times New Roman"/>
              </a:rPr>
              <a:t>,</a:t>
            </a:r>
            <a:r>
              <a:rPr sz="1800" dirty="0">
                <a:solidFill>
                  <a:srgbClr val="595959"/>
                </a:solidFill>
                <a:latin typeface="Times New Roman"/>
                <a:cs typeface="Times New Roman"/>
              </a:rPr>
              <a:t> when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it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should </a:t>
            </a:r>
            <a:r>
              <a:rPr sz="1800" dirty="0">
                <a:solidFill>
                  <a:srgbClr val="595959"/>
                </a:solidFill>
                <a:latin typeface="Times New Roman"/>
                <a:cs typeface="Times New Roman"/>
              </a:rPr>
              <a:t>be </a:t>
            </a:r>
            <a:r>
              <a:rPr sz="1800" spc="-5" dirty="0">
                <a:solidFill>
                  <a:srgbClr val="0000FF"/>
                </a:solidFill>
                <a:latin typeface="Times New Roman"/>
                <a:cs typeface="Times New Roman"/>
              </a:rPr>
              <a:t>RB:</a:t>
            </a:r>
            <a:endParaRPr sz="1800">
              <a:latin typeface="Times New Roman"/>
              <a:cs typeface="Times New Roman"/>
            </a:endParaRPr>
          </a:p>
          <a:p>
            <a:pPr marL="1522730">
              <a:lnSpc>
                <a:spcPct val="100000"/>
              </a:lnSpc>
              <a:spcBef>
                <a:spcPts val="20"/>
              </a:spcBef>
            </a:pPr>
            <a:r>
              <a:rPr sz="1800" spc="-5" dirty="0">
                <a:solidFill>
                  <a:srgbClr val="0000FF"/>
                </a:solidFill>
                <a:latin typeface="Times New Roman"/>
                <a:cs typeface="Times New Roman"/>
              </a:rPr>
              <a:t>PRP</a:t>
            </a:r>
            <a:r>
              <a:rPr sz="1800" spc="335" dirty="0">
                <a:solidFill>
                  <a:srgbClr val="0000FF"/>
                </a:solidFill>
                <a:latin typeface="Times New Roman"/>
                <a:cs typeface="Times New Roman"/>
              </a:rPr>
              <a:t> </a:t>
            </a:r>
            <a:r>
              <a:rPr sz="1800" spc="-5" dirty="0">
                <a:solidFill>
                  <a:srgbClr val="0000FF"/>
                </a:solidFill>
                <a:latin typeface="Times New Roman"/>
                <a:cs typeface="Times New Roman"/>
              </a:rPr>
              <a:t>VBD</a:t>
            </a:r>
            <a:r>
              <a:rPr sz="1800" spc="5" dirty="0">
                <a:solidFill>
                  <a:srgbClr val="0000FF"/>
                </a:solidFill>
                <a:latin typeface="Times New Roman"/>
                <a:cs typeface="Times New Roman"/>
              </a:rPr>
              <a:t> </a:t>
            </a:r>
            <a:r>
              <a:rPr sz="1800" dirty="0">
                <a:solidFill>
                  <a:srgbClr val="CC0000"/>
                </a:solidFill>
                <a:latin typeface="Times New Roman"/>
                <a:cs typeface="Times New Roman"/>
              </a:rPr>
              <a:t>IN</a:t>
            </a:r>
            <a:r>
              <a:rPr sz="1800" spc="-5" dirty="0">
                <a:solidFill>
                  <a:srgbClr val="CC0000"/>
                </a:solidFill>
                <a:latin typeface="Times New Roman"/>
                <a:cs typeface="Times New Roman"/>
              </a:rPr>
              <a:t> </a:t>
            </a:r>
            <a:r>
              <a:rPr sz="1800" spc="-5" dirty="0">
                <a:solidFill>
                  <a:srgbClr val="0000FF"/>
                </a:solidFill>
                <a:latin typeface="Times New Roman"/>
                <a:cs typeface="Times New Roman"/>
              </a:rPr>
              <a:t>RB  </a:t>
            </a:r>
            <a:r>
              <a:rPr sz="1800" dirty="0">
                <a:solidFill>
                  <a:srgbClr val="0000FF"/>
                </a:solidFill>
                <a:latin typeface="Times New Roman"/>
                <a:cs typeface="Times New Roman"/>
              </a:rPr>
              <a:t>IN</a:t>
            </a:r>
            <a:r>
              <a:rPr sz="1800" spc="440" dirty="0">
                <a:solidFill>
                  <a:srgbClr val="0000FF"/>
                </a:solidFill>
                <a:latin typeface="Times New Roman"/>
                <a:cs typeface="Times New Roman"/>
              </a:rPr>
              <a:t> </a:t>
            </a:r>
            <a:r>
              <a:rPr sz="1800" spc="-5" dirty="0">
                <a:solidFill>
                  <a:srgbClr val="0000FF"/>
                </a:solidFill>
                <a:latin typeface="Times New Roman"/>
                <a:cs typeface="Times New Roman"/>
              </a:rPr>
              <a:t>PRP</a:t>
            </a:r>
            <a:r>
              <a:rPr sz="1800" spc="335" dirty="0">
                <a:solidFill>
                  <a:srgbClr val="0000FF"/>
                </a:solidFill>
                <a:latin typeface="Times New Roman"/>
                <a:cs typeface="Times New Roman"/>
              </a:rPr>
              <a:t> </a:t>
            </a:r>
            <a:r>
              <a:rPr sz="1800" spc="-5" dirty="0">
                <a:solidFill>
                  <a:srgbClr val="0000FF"/>
                </a:solidFill>
                <a:latin typeface="Times New Roman"/>
                <a:cs typeface="Times New Roman"/>
              </a:rPr>
              <a:t>VBD.</a:t>
            </a:r>
            <a:endParaRPr sz="1800">
              <a:latin typeface="Times New Roman"/>
              <a:cs typeface="Times New Roman"/>
            </a:endParaRPr>
          </a:p>
          <a:p>
            <a:pPr marL="1522730">
              <a:lnSpc>
                <a:spcPct val="100000"/>
              </a:lnSpc>
              <a:spcBef>
                <a:spcPts val="40"/>
              </a:spcBef>
            </a:pPr>
            <a:r>
              <a:rPr sz="1800" dirty="0">
                <a:solidFill>
                  <a:srgbClr val="0000FF"/>
                </a:solidFill>
                <a:latin typeface="Times New Roman"/>
                <a:cs typeface="Times New Roman"/>
              </a:rPr>
              <a:t>They</a:t>
            </a:r>
            <a:r>
              <a:rPr sz="1800" spc="445" dirty="0">
                <a:solidFill>
                  <a:srgbClr val="0000FF"/>
                </a:solidFill>
                <a:latin typeface="Times New Roman"/>
                <a:cs typeface="Times New Roman"/>
              </a:rPr>
              <a:t> </a:t>
            </a:r>
            <a:r>
              <a:rPr sz="1800" spc="-5" dirty="0">
                <a:solidFill>
                  <a:srgbClr val="0000FF"/>
                </a:solidFill>
                <a:latin typeface="Times New Roman"/>
                <a:cs typeface="Times New Roman"/>
              </a:rPr>
              <a:t>left</a:t>
            </a:r>
            <a:r>
              <a:rPr sz="1800" dirty="0">
                <a:solidFill>
                  <a:srgbClr val="0000FF"/>
                </a:solidFill>
                <a:latin typeface="Times New Roman"/>
                <a:cs typeface="Times New Roman"/>
              </a:rPr>
              <a:t> as</a:t>
            </a:r>
            <a:r>
              <a:rPr sz="1800" spc="-10" dirty="0">
                <a:solidFill>
                  <a:srgbClr val="0000FF"/>
                </a:solidFill>
                <a:latin typeface="Times New Roman"/>
                <a:cs typeface="Times New Roman"/>
              </a:rPr>
              <a:t> </a:t>
            </a:r>
            <a:r>
              <a:rPr sz="1800" spc="-5" dirty="0">
                <a:solidFill>
                  <a:srgbClr val="0000FF"/>
                </a:solidFill>
                <a:latin typeface="Times New Roman"/>
                <a:cs typeface="Times New Roman"/>
              </a:rPr>
              <a:t>soon</a:t>
            </a:r>
            <a:r>
              <a:rPr sz="1800" dirty="0">
                <a:solidFill>
                  <a:srgbClr val="0000FF"/>
                </a:solidFill>
                <a:latin typeface="Times New Roman"/>
                <a:cs typeface="Times New Roman"/>
              </a:rPr>
              <a:t> as</a:t>
            </a:r>
            <a:r>
              <a:rPr sz="1800" spc="440" dirty="0">
                <a:solidFill>
                  <a:srgbClr val="0000FF"/>
                </a:solidFill>
                <a:latin typeface="Times New Roman"/>
                <a:cs typeface="Times New Roman"/>
              </a:rPr>
              <a:t> </a:t>
            </a:r>
            <a:r>
              <a:rPr sz="1800" dirty="0">
                <a:solidFill>
                  <a:srgbClr val="0000FF"/>
                </a:solidFill>
                <a:latin typeface="Times New Roman"/>
                <a:cs typeface="Times New Roman"/>
              </a:rPr>
              <a:t>he</a:t>
            </a:r>
            <a:r>
              <a:rPr sz="1800" spc="445" dirty="0">
                <a:solidFill>
                  <a:srgbClr val="0000FF"/>
                </a:solidFill>
                <a:latin typeface="Times New Roman"/>
                <a:cs typeface="Times New Roman"/>
              </a:rPr>
              <a:t> </a:t>
            </a:r>
            <a:r>
              <a:rPr sz="1800" spc="-5" dirty="0">
                <a:solidFill>
                  <a:srgbClr val="0000FF"/>
                </a:solidFill>
                <a:latin typeface="Times New Roman"/>
                <a:cs typeface="Times New Roman"/>
              </a:rPr>
              <a:t>arrived.</a:t>
            </a:r>
            <a:endParaRPr sz="1800">
              <a:latin typeface="Times New Roman"/>
              <a:cs typeface="Times New Roman"/>
            </a:endParaRPr>
          </a:p>
          <a:p>
            <a:pPr>
              <a:lnSpc>
                <a:spcPct val="100000"/>
              </a:lnSpc>
            </a:pPr>
            <a:endParaRPr sz="2000">
              <a:latin typeface="Times New Roman"/>
              <a:cs typeface="Times New Roman"/>
            </a:endParaRPr>
          </a:p>
          <a:p>
            <a:pPr>
              <a:lnSpc>
                <a:spcPct val="100000"/>
              </a:lnSpc>
              <a:spcBef>
                <a:spcPts val="15"/>
              </a:spcBef>
            </a:pPr>
            <a:endParaRPr sz="2300">
              <a:latin typeface="Times New Roman"/>
              <a:cs typeface="Times New Roman"/>
            </a:endParaRPr>
          </a:p>
          <a:p>
            <a:pPr marL="49530">
              <a:lnSpc>
                <a:spcPct val="100000"/>
              </a:lnSpc>
            </a:pPr>
            <a:r>
              <a:rPr sz="1800" spc="-10" dirty="0">
                <a:solidFill>
                  <a:srgbClr val="002060"/>
                </a:solidFill>
                <a:latin typeface="Impact"/>
                <a:cs typeface="Impact"/>
              </a:rPr>
              <a:t>­</a:t>
            </a:r>
            <a:r>
              <a:rPr sz="1800" spc="245" dirty="0">
                <a:solidFill>
                  <a:srgbClr val="002060"/>
                </a:solidFill>
                <a:latin typeface="Impact"/>
                <a:cs typeface="Impact"/>
              </a:rPr>
              <a:t> </a:t>
            </a:r>
            <a:r>
              <a:rPr sz="1800" spc="-75" dirty="0">
                <a:solidFill>
                  <a:srgbClr val="595959"/>
                </a:solidFill>
                <a:latin typeface="Times New Roman"/>
                <a:cs typeface="Times New Roman"/>
              </a:rPr>
              <a:t>We</a:t>
            </a:r>
            <a:r>
              <a:rPr sz="1800" dirty="0">
                <a:solidFill>
                  <a:srgbClr val="595959"/>
                </a:solidFill>
                <a:latin typeface="Times New Roman"/>
                <a:cs typeface="Times New Roman"/>
              </a:rPr>
              <a:t> </a:t>
            </a:r>
            <a:r>
              <a:rPr sz="1800" spc="-5" dirty="0">
                <a:solidFill>
                  <a:srgbClr val="595959"/>
                </a:solidFill>
                <a:latin typeface="Times New Roman"/>
                <a:cs typeface="Times New Roman"/>
              </a:rPr>
              <a:t>could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fix</a:t>
            </a:r>
            <a:r>
              <a:rPr sz="1800" dirty="0">
                <a:solidFill>
                  <a:srgbClr val="595959"/>
                </a:solidFill>
                <a:latin typeface="Times New Roman"/>
                <a:cs typeface="Times New Roman"/>
              </a:rPr>
              <a:t> </a:t>
            </a:r>
            <a:r>
              <a:rPr sz="1800" spc="-5" dirty="0">
                <a:solidFill>
                  <a:srgbClr val="595959"/>
                </a:solidFill>
                <a:latin typeface="Times New Roman"/>
                <a:cs typeface="Times New Roman"/>
              </a:rPr>
              <a:t>this</a:t>
            </a:r>
            <a:r>
              <a:rPr sz="1800" dirty="0">
                <a:solidFill>
                  <a:srgbClr val="595959"/>
                </a:solidFill>
                <a:latin typeface="Times New Roman"/>
                <a:cs typeface="Times New Roman"/>
              </a:rPr>
              <a:t> </a:t>
            </a:r>
            <a:r>
              <a:rPr sz="1800" spc="-5" dirty="0">
                <a:solidFill>
                  <a:srgbClr val="595959"/>
                </a:solidFill>
                <a:latin typeface="Times New Roman"/>
                <a:cs typeface="Times New Roman"/>
              </a:rPr>
              <a:t>with</a:t>
            </a:r>
            <a:r>
              <a:rPr sz="1800" dirty="0">
                <a:solidFill>
                  <a:srgbClr val="595959"/>
                </a:solidFill>
                <a:latin typeface="Times New Roman"/>
                <a:cs typeface="Times New Roman"/>
              </a:rPr>
              <a:t> a</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feature</a:t>
            </a:r>
            <a:r>
              <a:rPr sz="1800" dirty="0">
                <a:solidFill>
                  <a:srgbClr val="595959"/>
                </a:solidFill>
                <a:latin typeface="Times New Roman"/>
                <a:cs typeface="Times New Roman"/>
              </a:rPr>
              <a:t> </a:t>
            </a:r>
            <a:r>
              <a:rPr sz="1800" spc="-5" dirty="0">
                <a:solidFill>
                  <a:srgbClr val="595959"/>
                </a:solidFill>
                <a:latin typeface="Times New Roman"/>
                <a:cs typeface="Times New Roman"/>
              </a:rPr>
              <a:t>that</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includes</a:t>
            </a:r>
            <a:r>
              <a:rPr sz="180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dirty="0">
                <a:solidFill>
                  <a:srgbClr val="595959"/>
                </a:solidFill>
                <a:latin typeface="Times New Roman"/>
                <a:cs typeface="Times New Roman"/>
              </a:rPr>
              <a:t>next</a:t>
            </a:r>
            <a:r>
              <a:rPr sz="1800" spc="-5" dirty="0">
                <a:solidFill>
                  <a:srgbClr val="595959"/>
                </a:solidFill>
                <a:latin typeface="Times New Roman"/>
                <a:cs typeface="Times New Roman"/>
              </a:rPr>
              <a:t> </a:t>
            </a:r>
            <a:r>
              <a:rPr sz="1800" dirty="0">
                <a:solidFill>
                  <a:srgbClr val="595959"/>
                </a:solidFill>
                <a:latin typeface="Times New Roman"/>
                <a:cs typeface="Times New Roman"/>
              </a:rPr>
              <a:t>word.</a:t>
            </a:r>
            <a:endParaRPr sz="180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627" y="5026177"/>
            <a:ext cx="5364480" cy="1300480"/>
          </a:xfrm>
          <a:prstGeom prst="rect">
            <a:avLst/>
          </a:prstGeom>
        </p:spPr>
        <p:txBody>
          <a:bodyPr vert="horz" wrap="square" lIns="0" tIns="30480" rIns="0" bIns="0" rtlCol="0">
            <a:spAutoFit/>
          </a:bodyPr>
          <a:lstStyle/>
          <a:p>
            <a:pPr marL="12700" marR="5080" indent="2068830">
              <a:lnSpc>
                <a:spcPts val="5000"/>
              </a:lnSpc>
              <a:spcBef>
                <a:spcPts val="240"/>
              </a:spcBef>
            </a:pPr>
            <a:r>
              <a:rPr sz="4200" spc="135" dirty="0">
                <a:solidFill>
                  <a:srgbClr val="EE5612"/>
                </a:solidFill>
                <a:latin typeface="Times New Roman"/>
                <a:cs typeface="Times New Roman"/>
              </a:rPr>
              <a:t>POS</a:t>
            </a:r>
            <a:r>
              <a:rPr sz="4200" spc="245" dirty="0">
                <a:solidFill>
                  <a:srgbClr val="EE5612"/>
                </a:solidFill>
                <a:latin typeface="Times New Roman"/>
                <a:cs typeface="Times New Roman"/>
              </a:rPr>
              <a:t> </a:t>
            </a:r>
            <a:r>
              <a:rPr sz="4200" spc="130" dirty="0">
                <a:solidFill>
                  <a:srgbClr val="EE5612"/>
                </a:solidFill>
                <a:latin typeface="Times New Roman"/>
                <a:cs typeface="Times New Roman"/>
              </a:rPr>
              <a:t>Tagging: </a:t>
            </a:r>
            <a:r>
              <a:rPr sz="4200" spc="-1035" dirty="0">
                <a:solidFill>
                  <a:srgbClr val="EE5612"/>
                </a:solidFill>
                <a:latin typeface="Times New Roman"/>
                <a:cs typeface="Times New Roman"/>
              </a:rPr>
              <a:t> </a:t>
            </a:r>
            <a:r>
              <a:rPr sz="4200" spc="175" dirty="0">
                <a:solidFill>
                  <a:srgbClr val="EE5612"/>
                </a:solidFill>
                <a:latin typeface="Times New Roman"/>
                <a:cs typeface="Times New Roman"/>
              </a:rPr>
              <a:t>Evaluation</a:t>
            </a:r>
            <a:r>
              <a:rPr sz="4200" spc="370" dirty="0">
                <a:solidFill>
                  <a:srgbClr val="EE5612"/>
                </a:solidFill>
                <a:latin typeface="Times New Roman"/>
                <a:cs typeface="Times New Roman"/>
              </a:rPr>
              <a:t> </a:t>
            </a:r>
            <a:r>
              <a:rPr sz="4200" spc="130" dirty="0">
                <a:solidFill>
                  <a:srgbClr val="EE5612"/>
                </a:solidFill>
                <a:latin typeface="Times New Roman"/>
                <a:cs typeface="Times New Roman"/>
              </a:rPr>
              <a:t>and</a:t>
            </a:r>
            <a:r>
              <a:rPr sz="4200" spc="370" dirty="0">
                <a:solidFill>
                  <a:srgbClr val="EE5612"/>
                </a:solidFill>
                <a:latin typeface="Times New Roman"/>
                <a:cs typeface="Times New Roman"/>
              </a:rPr>
              <a:t> </a:t>
            </a:r>
            <a:r>
              <a:rPr sz="4200" spc="155" dirty="0">
                <a:solidFill>
                  <a:srgbClr val="EE5612"/>
                </a:solidFill>
                <a:latin typeface="Times New Roman"/>
                <a:cs typeface="Times New Roman"/>
              </a:rPr>
              <a:t>Demos</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595232"/>
            <a:ext cx="6058535" cy="1120140"/>
          </a:xfrm>
          <a:prstGeom prst="rect">
            <a:avLst/>
          </a:prstGeom>
        </p:spPr>
        <p:txBody>
          <a:bodyPr vert="horz" wrap="square" lIns="0" tIns="12700" rIns="0" bIns="0" rtlCol="0">
            <a:spAutoFit/>
          </a:bodyPr>
          <a:lstStyle/>
          <a:p>
            <a:pPr marL="12700">
              <a:lnSpc>
                <a:spcPts val="4310"/>
              </a:lnSpc>
              <a:spcBef>
                <a:spcPts val="100"/>
              </a:spcBef>
            </a:pPr>
            <a:r>
              <a:rPr sz="3600" spc="100" dirty="0"/>
              <a:t>Evaluation:</a:t>
            </a:r>
            <a:endParaRPr sz="3600"/>
          </a:p>
          <a:p>
            <a:pPr marL="12700">
              <a:lnSpc>
                <a:spcPts val="4310"/>
              </a:lnSpc>
            </a:pPr>
            <a:r>
              <a:rPr sz="3600" spc="50" dirty="0"/>
              <a:t>Is</a:t>
            </a:r>
            <a:r>
              <a:rPr sz="3600" spc="180" dirty="0"/>
              <a:t> </a:t>
            </a:r>
            <a:r>
              <a:rPr sz="3600" spc="65" dirty="0"/>
              <a:t>Our</a:t>
            </a:r>
            <a:r>
              <a:rPr sz="3600" spc="185" dirty="0"/>
              <a:t> </a:t>
            </a:r>
            <a:r>
              <a:rPr sz="3600" spc="65" dirty="0"/>
              <a:t>POS</a:t>
            </a:r>
            <a:r>
              <a:rPr sz="3600" spc="114" dirty="0"/>
              <a:t> </a:t>
            </a:r>
            <a:r>
              <a:rPr sz="3600" spc="40" dirty="0"/>
              <a:t>Tagger</a:t>
            </a:r>
            <a:r>
              <a:rPr sz="3600" spc="-10" dirty="0"/>
              <a:t> </a:t>
            </a:r>
            <a:r>
              <a:rPr sz="3600" spc="65" dirty="0"/>
              <a:t>Any</a:t>
            </a:r>
            <a:r>
              <a:rPr sz="3600" spc="185" dirty="0"/>
              <a:t> </a:t>
            </a:r>
            <a:r>
              <a:rPr sz="3600" spc="100" dirty="0"/>
              <a:t>Good?</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795920" y="1836925"/>
            <a:ext cx="7589520" cy="4711700"/>
          </a:xfrm>
          <a:prstGeom prst="rect">
            <a:avLst/>
          </a:prstGeom>
        </p:spPr>
        <p:txBody>
          <a:bodyPr vert="horz" wrap="square" lIns="0" tIns="12700" rIns="0" bIns="0" rtlCol="0">
            <a:spAutoFit/>
          </a:bodyPr>
          <a:lstStyle/>
          <a:p>
            <a:pPr marL="12700" marR="259715">
              <a:lnSpc>
                <a:spcPct val="100000"/>
              </a:lnSpc>
              <a:spcBef>
                <a:spcPts val="100"/>
              </a:spcBef>
            </a:pPr>
            <a:r>
              <a:rPr sz="2000" spc="-5" dirty="0">
                <a:solidFill>
                  <a:srgbClr val="595959"/>
                </a:solidFill>
                <a:latin typeface="Times New Roman"/>
                <a:cs typeface="Times New Roman"/>
              </a:rPr>
              <a:t>Answer:</a:t>
            </a:r>
            <a:r>
              <a:rPr sz="2000" spc="-45" dirty="0">
                <a:solidFill>
                  <a:srgbClr val="595959"/>
                </a:solidFill>
                <a:latin typeface="Times New Roman"/>
                <a:cs typeface="Times New Roman"/>
              </a:rPr>
              <a:t> </a:t>
            </a:r>
            <a:r>
              <a:rPr sz="2000" spc="-85" dirty="0">
                <a:solidFill>
                  <a:srgbClr val="595959"/>
                </a:solidFill>
                <a:latin typeface="Times New Roman"/>
                <a:cs typeface="Times New Roman"/>
              </a:rPr>
              <a:t>We</a:t>
            </a:r>
            <a:r>
              <a:rPr sz="2000" spc="-5" dirty="0">
                <a:solidFill>
                  <a:srgbClr val="595959"/>
                </a:solidFill>
                <a:latin typeface="Times New Roman"/>
                <a:cs typeface="Times New Roman"/>
              </a:rPr>
              <a:t> use </a:t>
            </a:r>
            <a:r>
              <a:rPr sz="2000" dirty="0">
                <a:solidFill>
                  <a:srgbClr val="595959"/>
                </a:solidFill>
                <a:latin typeface="Times New Roman"/>
                <a:cs typeface="Times New Roman"/>
              </a:rPr>
              <a:t>a</a:t>
            </a:r>
            <a:r>
              <a:rPr sz="2000" spc="-5" dirty="0">
                <a:solidFill>
                  <a:srgbClr val="595959"/>
                </a:solidFill>
                <a:latin typeface="Times New Roman"/>
                <a:cs typeface="Times New Roman"/>
              </a:rPr>
              <a:t> manually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tagged</a:t>
            </a:r>
            <a:r>
              <a:rPr sz="2000" dirty="0">
                <a:solidFill>
                  <a:srgbClr val="595959"/>
                </a:solidFill>
                <a:latin typeface="Times New Roman"/>
                <a:cs typeface="Times New Roman"/>
              </a:rPr>
              <a:t> </a:t>
            </a:r>
            <a:r>
              <a:rPr sz="2000" spc="-5" dirty="0">
                <a:solidFill>
                  <a:srgbClr val="595959"/>
                </a:solidFill>
                <a:latin typeface="Times New Roman"/>
                <a:cs typeface="Times New Roman"/>
              </a:rPr>
              <a:t>corpus,</a:t>
            </a:r>
            <a:r>
              <a:rPr sz="2000" dirty="0">
                <a:solidFill>
                  <a:srgbClr val="595959"/>
                </a:solidFill>
                <a:latin typeface="Times New Roman"/>
                <a:cs typeface="Times New Roman"/>
              </a:rPr>
              <a:t> </a:t>
            </a:r>
            <a:r>
              <a:rPr sz="2000" spc="-5" dirty="0">
                <a:solidFill>
                  <a:srgbClr val="595959"/>
                </a:solidFill>
                <a:latin typeface="Times New Roman"/>
                <a:cs typeface="Times New Roman"/>
              </a:rPr>
              <a:t>which</a:t>
            </a:r>
            <a:r>
              <a:rPr sz="2000" dirty="0">
                <a:solidFill>
                  <a:srgbClr val="595959"/>
                </a:solidFill>
                <a:latin typeface="Times New Roman"/>
                <a:cs typeface="Times New Roman"/>
              </a:rPr>
              <a:t> we </a:t>
            </a:r>
            <a:r>
              <a:rPr sz="2000" spc="-5" dirty="0">
                <a:solidFill>
                  <a:srgbClr val="595959"/>
                </a:solidFill>
                <a:latin typeface="Times New Roman"/>
                <a:cs typeface="Times New Roman"/>
              </a:rPr>
              <a:t>will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call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“gold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standard.”</a:t>
            </a:r>
            <a:endParaRPr sz="2000">
              <a:latin typeface="Times New Roman"/>
              <a:cs typeface="Times New Roman"/>
            </a:endParaRPr>
          </a:p>
          <a:p>
            <a:pPr marL="186690" marR="230504" indent="-137160">
              <a:lnSpc>
                <a:spcPct val="100000"/>
              </a:lnSpc>
              <a:spcBef>
                <a:spcPts val="6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85" dirty="0">
                <a:solidFill>
                  <a:srgbClr val="595959"/>
                </a:solidFill>
                <a:latin typeface="Times New Roman"/>
                <a:cs typeface="Times New Roman"/>
              </a:rPr>
              <a:t>We </a:t>
            </a:r>
            <a:r>
              <a:rPr sz="2000" spc="-5" dirty="0">
                <a:solidFill>
                  <a:srgbClr val="595959"/>
                </a:solidFill>
                <a:latin typeface="Times New Roman"/>
                <a:cs typeface="Times New Roman"/>
              </a:rPr>
              <a:t>run </a:t>
            </a:r>
            <a:r>
              <a:rPr sz="2000" dirty="0">
                <a:solidFill>
                  <a:srgbClr val="595959"/>
                </a:solidFill>
                <a:latin typeface="Times New Roman"/>
                <a:cs typeface="Times New Roman"/>
              </a:rPr>
              <a:t>our POS </a:t>
            </a:r>
            <a:r>
              <a:rPr sz="2000" spc="-5" dirty="0">
                <a:solidFill>
                  <a:srgbClr val="595959"/>
                </a:solidFill>
                <a:latin typeface="Times New Roman"/>
                <a:cs typeface="Times New Roman"/>
              </a:rPr>
              <a:t>tagger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 gold standard and compare </a:t>
            </a:r>
            <a:r>
              <a:rPr sz="2000" spc="-10" dirty="0">
                <a:solidFill>
                  <a:srgbClr val="595959"/>
                </a:solidFill>
                <a:latin typeface="Times New Roman"/>
                <a:cs typeface="Times New Roman"/>
              </a:rPr>
              <a:t>its </a:t>
            </a:r>
            <a:r>
              <a:rPr sz="2000" spc="-5" dirty="0">
                <a:solidFill>
                  <a:srgbClr val="595959"/>
                </a:solidFill>
                <a:latin typeface="Times New Roman"/>
                <a:cs typeface="Times New Roman"/>
              </a:rPr>
              <a:t>predicted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tags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gold</a:t>
            </a:r>
            <a:r>
              <a:rPr sz="2000" dirty="0">
                <a:solidFill>
                  <a:srgbClr val="595959"/>
                </a:solidFill>
                <a:latin typeface="Times New Roman"/>
                <a:cs typeface="Times New Roman"/>
              </a:rPr>
              <a:t> </a:t>
            </a:r>
            <a:r>
              <a:rPr sz="2000" spc="-5" dirty="0">
                <a:solidFill>
                  <a:srgbClr val="595959"/>
                </a:solidFill>
                <a:latin typeface="Times New Roman"/>
                <a:cs typeface="Times New Roman"/>
              </a:rPr>
              <a:t>tags.</a:t>
            </a:r>
            <a:endParaRPr sz="2000">
              <a:latin typeface="Times New Roman"/>
              <a:cs typeface="Times New Roman"/>
            </a:endParaRPr>
          </a:p>
          <a:p>
            <a:pPr marL="12700" marR="1416685" indent="36830">
              <a:lnSpc>
                <a:spcPct val="125000"/>
              </a:lnSpc>
            </a:pPr>
            <a:r>
              <a:rPr sz="2000" spc="-15" dirty="0">
                <a:solidFill>
                  <a:srgbClr val="002060"/>
                </a:solidFill>
                <a:latin typeface="Impact"/>
                <a:cs typeface="Impact"/>
              </a:rPr>
              <a:t>­</a:t>
            </a:r>
            <a:r>
              <a:rPr sz="2000" spc="-10" dirty="0">
                <a:solidFill>
                  <a:srgbClr val="002060"/>
                </a:solidFill>
                <a:latin typeface="Impact"/>
                <a:cs typeface="Impact"/>
              </a:rPr>
              <a:t> </a:t>
            </a:r>
            <a:r>
              <a:rPr sz="2000" spc="-85" dirty="0">
                <a:solidFill>
                  <a:srgbClr val="595959"/>
                </a:solidFill>
                <a:latin typeface="Times New Roman"/>
                <a:cs typeface="Times New Roman"/>
              </a:rPr>
              <a:t>We </a:t>
            </a:r>
            <a:r>
              <a:rPr sz="2000" spc="-5" dirty="0">
                <a:solidFill>
                  <a:srgbClr val="595959"/>
                </a:solidFill>
                <a:latin typeface="Times New Roman"/>
                <a:cs typeface="Times New Roman"/>
              </a:rPr>
              <a:t>compute the accuracy (and other evaluation measures).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Important:</a:t>
            </a:r>
            <a:r>
              <a:rPr sz="2000" spc="-15" dirty="0">
                <a:solidFill>
                  <a:srgbClr val="595959"/>
                </a:solidFill>
                <a:latin typeface="Times New Roman"/>
                <a:cs typeface="Times New Roman"/>
              </a:rPr>
              <a:t> </a:t>
            </a:r>
            <a:r>
              <a:rPr sz="2000" dirty="0">
                <a:solidFill>
                  <a:srgbClr val="CC0000"/>
                </a:solidFill>
                <a:latin typeface="Times New Roman"/>
                <a:cs typeface="Times New Roman"/>
              </a:rPr>
              <a:t>100%</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is</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impossible, even for</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human annotators</a:t>
            </a:r>
            <a:r>
              <a:rPr sz="2000" spc="-5" dirty="0">
                <a:solidFill>
                  <a:srgbClr val="595959"/>
                </a:solidFill>
                <a:latin typeface="Times New Roman"/>
                <a:cs typeface="Times New Roman"/>
              </a:rPr>
              <a:t>.</a:t>
            </a:r>
            <a:endParaRPr sz="2000">
              <a:latin typeface="Times New Roman"/>
              <a:cs typeface="Times New Roman"/>
            </a:endParaRPr>
          </a:p>
          <a:p>
            <a:pPr marL="186690" marR="5080" indent="-137160">
              <a:lnSpc>
                <a:spcPct val="100000"/>
              </a:lnSpc>
              <a:spcBef>
                <a:spcPts val="6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85" dirty="0">
                <a:solidFill>
                  <a:srgbClr val="595959"/>
                </a:solidFill>
                <a:latin typeface="Times New Roman"/>
                <a:cs typeface="Times New Roman"/>
              </a:rPr>
              <a:t>We </a:t>
            </a:r>
            <a:r>
              <a:rPr sz="2000" spc="-10" dirty="0">
                <a:solidFill>
                  <a:srgbClr val="595959"/>
                </a:solidFill>
                <a:latin typeface="Times New Roman"/>
                <a:cs typeface="Times New Roman"/>
              </a:rPr>
              <a:t>estimate </a:t>
            </a:r>
            <a:r>
              <a:rPr sz="2000" spc="-5" dirty="0">
                <a:solidFill>
                  <a:srgbClr val="595959"/>
                </a:solidFill>
                <a:latin typeface="Times New Roman"/>
                <a:cs typeface="Times New Roman"/>
              </a:rPr>
              <a:t>that humans can </a:t>
            </a:r>
            <a:r>
              <a:rPr sz="2000" dirty="0">
                <a:solidFill>
                  <a:srgbClr val="595959"/>
                </a:solidFill>
                <a:latin typeface="Times New Roman"/>
                <a:cs typeface="Times New Roman"/>
              </a:rPr>
              <a:t>do POS </a:t>
            </a:r>
            <a:r>
              <a:rPr sz="2000" spc="-5" dirty="0">
                <a:solidFill>
                  <a:srgbClr val="595959"/>
                </a:solidFill>
                <a:latin typeface="Times New Roman"/>
                <a:cs typeface="Times New Roman"/>
              </a:rPr>
              <a:t>tagging at about </a:t>
            </a:r>
            <a:r>
              <a:rPr sz="2000" dirty="0">
                <a:solidFill>
                  <a:srgbClr val="595959"/>
                </a:solidFill>
                <a:latin typeface="Times New Roman"/>
                <a:cs typeface="Times New Roman"/>
              </a:rPr>
              <a:t>98% </a:t>
            </a:r>
            <a:r>
              <a:rPr sz="2000" spc="-5" dirty="0">
                <a:solidFill>
                  <a:srgbClr val="595959"/>
                </a:solidFill>
                <a:latin typeface="Times New Roman"/>
                <a:cs typeface="Times New Roman"/>
              </a:rPr>
              <a:t>accuracy (by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comparing humans with</a:t>
            </a:r>
            <a:r>
              <a:rPr sz="2000" dirty="0">
                <a:solidFill>
                  <a:srgbClr val="595959"/>
                </a:solidFill>
                <a:latin typeface="Times New Roman"/>
                <a:cs typeface="Times New Roman"/>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other).</a:t>
            </a:r>
            <a:endParaRPr sz="2000">
              <a:latin typeface="Times New Roman"/>
              <a:cs typeface="Times New Roman"/>
            </a:endParaRPr>
          </a:p>
          <a:p>
            <a:pPr marL="49530">
              <a:lnSpc>
                <a:spcPct val="100000"/>
              </a:lnSpc>
              <a:spcBef>
                <a:spcPts val="6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Some tagging decisions are very subtle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hard to</a:t>
            </a:r>
            <a:r>
              <a:rPr sz="2000" dirty="0">
                <a:solidFill>
                  <a:srgbClr val="595959"/>
                </a:solidFill>
                <a:latin typeface="Times New Roman"/>
                <a:cs typeface="Times New Roman"/>
              </a:rPr>
              <a:t> do.</a:t>
            </a:r>
            <a:endParaRPr sz="2000">
              <a:latin typeface="Times New Roman"/>
              <a:cs typeface="Times New Roman"/>
            </a:endParaRPr>
          </a:p>
          <a:p>
            <a:pPr marL="232410">
              <a:lnSpc>
                <a:spcPct val="100000"/>
              </a:lnSpc>
              <a:spcBef>
                <a:spcPts val="700"/>
              </a:spcBef>
            </a:pPr>
            <a:r>
              <a:rPr sz="1400" spc="-10" dirty="0">
                <a:solidFill>
                  <a:srgbClr val="002060"/>
                </a:solidFill>
                <a:latin typeface="Impact"/>
                <a:cs typeface="Impact"/>
              </a:rPr>
              <a:t>­</a:t>
            </a:r>
            <a:r>
              <a:rPr sz="1400" spc="210" dirty="0">
                <a:solidFill>
                  <a:srgbClr val="002060"/>
                </a:solidFill>
                <a:latin typeface="Impact"/>
                <a:cs typeface="Impact"/>
              </a:rPr>
              <a:t> </a:t>
            </a:r>
            <a:r>
              <a:rPr sz="1400" dirty="0">
                <a:solidFill>
                  <a:srgbClr val="595959"/>
                </a:solidFill>
                <a:latin typeface="Times New Roman"/>
                <a:cs typeface="Times New Roman"/>
              </a:rPr>
              <a:t>Mrs/NNP</a:t>
            </a:r>
            <a:r>
              <a:rPr sz="1400" spc="-60" dirty="0">
                <a:solidFill>
                  <a:srgbClr val="595959"/>
                </a:solidFill>
                <a:latin typeface="Times New Roman"/>
                <a:cs typeface="Times New Roman"/>
              </a:rPr>
              <a:t> </a:t>
            </a:r>
            <a:r>
              <a:rPr sz="1400" spc="-5" dirty="0">
                <a:solidFill>
                  <a:srgbClr val="595959"/>
                </a:solidFill>
                <a:latin typeface="Times New Roman"/>
                <a:cs typeface="Times New Roman"/>
              </a:rPr>
              <a:t>Shaefer/NNP</a:t>
            </a:r>
            <a:r>
              <a:rPr sz="1400" spc="-55" dirty="0">
                <a:solidFill>
                  <a:srgbClr val="595959"/>
                </a:solidFill>
                <a:latin typeface="Times New Roman"/>
                <a:cs typeface="Times New Roman"/>
              </a:rPr>
              <a:t> </a:t>
            </a:r>
            <a:r>
              <a:rPr sz="1400" spc="-5" dirty="0">
                <a:solidFill>
                  <a:srgbClr val="595959"/>
                </a:solidFill>
                <a:latin typeface="Times New Roman"/>
                <a:cs typeface="Times New Roman"/>
              </a:rPr>
              <a:t>never/RB</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got/VBD</a:t>
            </a:r>
            <a:r>
              <a:rPr sz="1400" spc="5" dirty="0">
                <a:solidFill>
                  <a:srgbClr val="595959"/>
                </a:solidFill>
                <a:latin typeface="Times New Roman"/>
                <a:cs typeface="Times New Roman"/>
              </a:rPr>
              <a:t> </a:t>
            </a:r>
            <a:r>
              <a:rPr sz="1400" spc="-5" dirty="0">
                <a:solidFill>
                  <a:srgbClr val="0000FF"/>
                </a:solidFill>
                <a:latin typeface="Times New Roman"/>
                <a:cs typeface="Times New Roman"/>
              </a:rPr>
              <a:t>around/RP</a:t>
            </a:r>
            <a:r>
              <a:rPr sz="1400" spc="-55" dirty="0">
                <a:solidFill>
                  <a:srgbClr val="0000FF"/>
                </a:solidFill>
                <a:latin typeface="Times New Roman"/>
                <a:cs typeface="Times New Roman"/>
              </a:rPr>
              <a:t> </a:t>
            </a:r>
            <a:r>
              <a:rPr sz="1400" spc="-10" dirty="0">
                <a:solidFill>
                  <a:srgbClr val="595959"/>
                </a:solidFill>
                <a:latin typeface="Times New Roman"/>
                <a:cs typeface="Times New Roman"/>
              </a:rPr>
              <a:t>to/TO</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joining/VBG</a:t>
            </a:r>
            <a:endParaRPr sz="1400">
              <a:latin typeface="Times New Roman"/>
              <a:cs typeface="Times New Roman"/>
            </a:endParaRPr>
          </a:p>
          <a:p>
            <a:pPr marL="232410">
              <a:lnSpc>
                <a:spcPct val="100000"/>
              </a:lnSpc>
              <a:spcBef>
                <a:spcPts val="520"/>
              </a:spcBef>
            </a:pPr>
            <a:r>
              <a:rPr sz="1400" spc="-10" dirty="0">
                <a:solidFill>
                  <a:srgbClr val="002060"/>
                </a:solidFill>
                <a:latin typeface="Impact"/>
                <a:cs typeface="Impact"/>
              </a:rPr>
              <a:t>­</a:t>
            </a:r>
            <a:r>
              <a:rPr sz="1400" spc="215" dirty="0">
                <a:solidFill>
                  <a:srgbClr val="002060"/>
                </a:solidFill>
                <a:latin typeface="Impact"/>
                <a:cs typeface="Impact"/>
              </a:rPr>
              <a:t> </a:t>
            </a:r>
            <a:r>
              <a:rPr sz="1400" spc="-5" dirty="0">
                <a:solidFill>
                  <a:srgbClr val="595959"/>
                </a:solidFill>
                <a:latin typeface="Times New Roman"/>
                <a:cs typeface="Times New Roman"/>
              </a:rPr>
              <a:t>All/DT</a:t>
            </a:r>
            <a:r>
              <a:rPr sz="1400" spc="-30" dirty="0">
                <a:solidFill>
                  <a:srgbClr val="595959"/>
                </a:solidFill>
                <a:latin typeface="Times New Roman"/>
                <a:cs typeface="Times New Roman"/>
              </a:rPr>
              <a:t> </a:t>
            </a:r>
            <a:r>
              <a:rPr sz="1400" spc="-5" dirty="0">
                <a:solidFill>
                  <a:srgbClr val="595959"/>
                </a:solidFill>
                <a:latin typeface="Times New Roman"/>
                <a:cs typeface="Times New Roman"/>
              </a:rPr>
              <a:t>we/PRP</a:t>
            </a:r>
            <a:r>
              <a:rPr sz="1400" spc="-55" dirty="0">
                <a:solidFill>
                  <a:srgbClr val="595959"/>
                </a:solidFill>
                <a:latin typeface="Times New Roman"/>
                <a:cs typeface="Times New Roman"/>
              </a:rPr>
              <a:t> </a:t>
            </a:r>
            <a:r>
              <a:rPr sz="1400" spc="-5" dirty="0">
                <a:solidFill>
                  <a:srgbClr val="595959"/>
                </a:solidFill>
                <a:latin typeface="Times New Roman"/>
                <a:cs typeface="Times New Roman"/>
              </a:rPr>
              <a:t>gotta/VBN</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do/VB</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is/VBZ go/VB</a:t>
            </a:r>
            <a:r>
              <a:rPr sz="1400" spc="10" dirty="0">
                <a:solidFill>
                  <a:srgbClr val="595959"/>
                </a:solidFill>
                <a:latin typeface="Times New Roman"/>
                <a:cs typeface="Times New Roman"/>
              </a:rPr>
              <a:t> </a:t>
            </a:r>
            <a:r>
              <a:rPr sz="1400" spc="-5" dirty="0">
                <a:solidFill>
                  <a:srgbClr val="0000FF"/>
                </a:solidFill>
                <a:latin typeface="Times New Roman"/>
                <a:cs typeface="Times New Roman"/>
              </a:rPr>
              <a:t>around/IN</a:t>
            </a:r>
            <a:r>
              <a:rPr sz="1400" spc="10" dirty="0">
                <a:solidFill>
                  <a:srgbClr val="0000FF"/>
                </a:solidFill>
                <a:latin typeface="Times New Roman"/>
                <a:cs typeface="Times New Roman"/>
              </a:rPr>
              <a:t> </a:t>
            </a:r>
            <a:r>
              <a:rPr sz="1400" spc="-5" dirty="0">
                <a:solidFill>
                  <a:srgbClr val="595959"/>
                </a:solidFill>
                <a:latin typeface="Times New Roman"/>
                <a:cs typeface="Times New Roman"/>
              </a:rPr>
              <a:t>the/DT</a:t>
            </a:r>
            <a:r>
              <a:rPr sz="1400" spc="-30" dirty="0">
                <a:solidFill>
                  <a:srgbClr val="595959"/>
                </a:solidFill>
                <a:latin typeface="Times New Roman"/>
                <a:cs typeface="Times New Roman"/>
              </a:rPr>
              <a:t> </a:t>
            </a:r>
            <a:r>
              <a:rPr sz="1400" spc="-5" dirty="0">
                <a:solidFill>
                  <a:srgbClr val="595959"/>
                </a:solidFill>
                <a:latin typeface="Times New Roman"/>
                <a:cs typeface="Times New Roman"/>
              </a:rPr>
              <a:t>corner/NN</a:t>
            </a:r>
            <a:endParaRPr sz="1400">
              <a:latin typeface="Times New Roman"/>
              <a:cs typeface="Times New Roman"/>
            </a:endParaRPr>
          </a:p>
          <a:p>
            <a:pPr marL="232410">
              <a:lnSpc>
                <a:spcPct val="100000"/>
              </a:lnSpc>
              <a:spcBef>
                <a:spcPts val="620"/>
              </a:spcBef>
            </a:pPr>
            <a:r>
              <a:rPr sz="1400" spc="-10" dirty="0">
                <a:solidFill>
                  <a:srgbClr val="002060"/>
                </a:solidFill>
                <a:latin typeface="Impact"/>
                <a:cs typeface="Impact"/>
              </a:rPr>
              <a:t>­</a:t>
            </a:r>
            <a:r>
              <a:rPr sz="1400" spc="204" dirty="0">
                <a:solidFill>
                  <a:srgbClr val="002060"/>
                </a:solidFill>
                <a:latin typeface="Impact"/>
                <a:cs typeface="Impact"/>
              </a:rPr>
              <a:t> </a:t>
            </a:r>
            <a:r>
              <a:rPr sz="1400" spc="-5" dirty="0">
                <a:solidFill>
                  <a:srgbClr val="595959"/>
                </a:solidFill>
                <a:latin typeface="Times New Roman"/>
                <a:cs typeface="Times New Roman"/>
              </a:rPr>
              <a:t>Chateau/NNP</a:t>
            </a:r>
            <a:r>
              <a:rPr sz="1400" spc="-60" dirty="0">
                <a:solidFill>
                  <a:srgbClr val="595959"/>
                </a:solidFill>
                <a:latin typeface="Times New Roman"/>
                <a:cs typeface="Times New Roman"/>
              </a:rPr>
              <a:t> </a:t>
            </a:r>
            <a:r>
              <a:rPr sz="1400" spc="-5" dirty="0">
                <a:solidFill>
                  <a:srgbClr val="595959"/>
                </a:solidFill>
                <a:latin typeface="Times New Roman"/>
                <a:cs typeface="Times New Roman"/>
              </a:rPr>
              <a:t>Petrus/NNP</a:t>
            </a:r>
            <a:r>
              <a:rPr sz="1400" spc="-55" dirty="0">
                <a:solidFill>
                  <a:srgbClr val="595959"/>
                </a:solidFill>
                <a:latin typeface="Times New Roman"/>
                <a:cs typeface="Times New Roman"/>
              </a:rPr>
              <a:t> </a:t>
            </a:r>
            <a:r>
              <a:rPr sz="1400" dirty="0">
                <a:solidFill>
                  <a:srgbClr val="595959"/>
                </a:solidFill>
                <a:latin typeface="Times New Roman"/>
                <a:cs typeface="Times New Roman"/>
              </a:rPr>
              <a:t>costs/VBZ</a:t>
            </a:r>
            <a:r>
              <a:rPr sz="1400" spc="-5" dirty="0">
                <a:solidFill>
                  <a:srgbClr val="595959"/>
                </a:solidFill>
                <a:latin typeface="Times New Roman"/>
                <a:cs typeface="Times New Roman"/>
              </a:rPr>
              <a:t> </a:t>
            </a:r>
            <a:r>
              <a:rPr sz="1400" spc="-5" dirty="0">
                <a:solidFill>
                  <a:srgbClr val="0000FF"/>
                </a:solidFill>
                <a:latin typeface="Times New Roman"/>
                <a:cs typeface="Times New Roman"/>
              </a:rPr>
              <a:t>around/RB</a:t>
            </a:r>
            <a:r>
              <a:rPr sz="1400" spc="5" dirty="0">
                <a:solidFill>
                  <a:srgbClr val="0000FF"/>
                </a:solidFill>
                <a:latin typeface="Times New Roman"/>
                <a:cs typeface="Times New Roman"/>
              </a:rPr>
              <a:t> </a:t>
            </a:r>
            <a:r>
              <a:rPr sz="1400" spc="-5" dirty="0">
                <a:solidFill>
                  <a:srgbClr val="595959"/>
                </a:solidFill>
                <a:latin typeface="Times New Roman"/>
                <a:cs typeface="Times New Roman"/>
              </a:rPr>
              <a:t>250/CD</a:t>
            </a:r>
            <a:endParaRPr sz="1400">
              <a:latin typeface="Times New Roman"/>
              <a:cs typeface="Times New Roman"/>
            </a:endParaRPr>
          </a:p>
          <a:p>
            <a:pPr marL="186690" marR="297180" indent="-137160">
              <a:lnSpc>
                <a:spcPct val="100000"/>
              </a:lnSpc>
              <a:spcBef>
                <a:spcPts val="62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CC0000"/>
                </a:solidFill>
                <a:latin typeface="Times New Roman"/>
                <a:cs typeface="Times New Roman"/>
              </a:rPr>
              <a:t>The</a:t>
            </a:r>
            <a:r>
              <a:rPr sz="2000" spc="-5" dirty="0">
                <a:solidFill>
                  <a:srgbClr val="CC0000"/>
                </a:solidFill>
                <a:latin typeface="Times New Roman"/>
                <a:cs typeface="Times New Roman"/>
              </a:rPr>
              <a:t> “gold</a:t>
            </a:r>
            <a:r>
              <a:rPr sz="2000" dirty="0">
                <a:solidFill>
                  <a:srgbClr val="CC0000"/>
                </a:solidFill>
                <a:latin typeface="Times New Roman"/>
                <a:cs typeface="Times New Roman"/>
              </a:rPr>
              <a:t> </a:t>
            </a:r>
            <a:r>
              <a:rPr sz="2000" spc="-5" dirty="0">
                <a:solidFill>
                  <a:srgbClr val="CC0000"/>
                </a:solidFill>
                <a:latin typeface="Times New Roman"/>
                <a:cs typeface="Times New Roman"/>
              </a:rPr>
              <a:t>standard” will</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have</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human</a:t>
            </a:r>
            <a:r>
              <a:rPr sz="2000" dirty="0">
                <a:solidFill>
                  <a:srgbClr val="CC0000"/>
                </a:solidFill>
                <a:latin typeface="Times New Roman"/>
                <a:cs typeface="Times New Roman"/>
              </a:rPr>
              <a:t> </a:t>
            </a:r>
            <a:r>
              <a:rPr sz="2000" spc="-5" dirty="0">
                <a:solidFill>
                  <a:srgbClr val="CC0000"/>
                </a:solidFill>
                <a:latin typeface="Times New Roman"/>
                <a:cs typeface="Times New Roman"/>
              </a:rPr>
              <a:t>mistakes</a:t>
            </a:r>
            <a:r>
              <a:rPr sz="2000" spc="-5" dirty="0">
                <a:solidFill>
                  <a:srgbClr val="595959"/>
                </a:solidFill>
                <a:latin typeface="Times New Roman"/>
                <a:cs typeface="Times New Roman"/>
              </a:rPr>
              <a: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humans are subject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to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fatigue </a:t>
            </a:r>
            <a:r>
              <a:rPr sz="2000" spc="-10" dirty="0">
                <a:solidFill>
                  <a:srgbClr val="595959"/>
                </a:solidFill>
                <a:latin typeface="Times New Roman"/>
                <a:cs typeface="Times New Roman"/>
              </a:rPr>
              <a:t>etc.</a:t>
            </a:r>
            <a:endParaRPr sz="2000">
              <a:latin typeface="Times New Roman"/>
              <a:cs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5617" y="1035303"/>
            <a:ext cx="6870700" cy="574040"/>
          </a:xfrm>
          <a:prstGeom prst="rect">
            <a:avLst/>
          </a:prstGeom>
        </p:spPr>
        <p:txBody>
          <a:bodyPr vert="horz" wrap="square" lIns="0" tIns="12700" rIns="0" bIns="0" rtlCol="0">
            <a:spAutoFit/>
          </a:bodyPr>
          <a:lstStyle/>
          <a:p>
            <a:pPr marL="12700">
              <a:lnSpc>
                <a:spcPct val="100000"/>
              </a:lnSpc>
              <a:spcBef>
                <a:spcPts val="100"/>
              </a:spcBef>
            </a:pPr>
            <a:r>
              <a:rPr sz="3600" spc="80" dirty="0"/>
              <a:t>Overview</a:t>
            </a:r>
            <a:r>
              <a:rPr sz="3600" spc="185" dirty="0"/>
              <a:t> </a:t>
            </a:r>
            <a:r>
              <a:rPr sz="3600" spc="50" dirty="0"/>
              <a:t>of</a:t>
            </a:r>
            <a:r>
              <a:rPr sz="3600" spc="195" dirty="0"/>
              <a:t> </a:t>
            </a:r>
            <a:r>
              <a:rPr sz="3600" spc="65" dirty="0"/>
              <a:t>POS</a:t>
            </a:r>
            <a:r>
              <a:rPr sz="3600" spc="120" dirty="0"/>
              <a:t> </a:t>
            </a:r>
            <a:r>
              <a:rPr sz="3600" spc="40" dirty="0"/>
              <a:t>Tagger</a:t>
            </a:r>
            <a:r>
              <a:rPr sz="3600" spc="-10" dirty="0"/>
              <a:t> </a:t>
            </a:r>
            <a:r>
              <a:rPr sz="3600" spc="85" dirty="0"/>
              <a:t>Accuracy</a:t>
            </a:r>
            <a:endParaRPr sz="3600"/>
          </a:p>
        </p:txBody>
      </p:sp>
      <p:sp>
        <p:nvSpPr>
          <p:cNvPr id="3" name="object 3"/>
          <p:cNvSpPr txBox="1"/>
          <p:nvPr/>
        </p:nvSpPr>
        <p:spPr>
          <a:xfrm>
            <a:off x="864944" y="1947369"/>
            <a:ext cx="7472680" cy="70358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Stanford </a:t>
            </a:r>
            <a:r>
              <a:rPr sz="2200" dirty="0">
                <a:solidFill>
                  <a:srgbClr val="595959"/>
                </a:solidFill>
                <a:latin typeface="Times New Roman"/>
                <a:cs typeface="Times New Roman"/>
              </a:rPr>
              <a:t>NLP group </a:t>
            </a:r>
            <a:r>
              <a:rPr sz="2200" spc="-5" dirty="0">
                <a:solidFill>
                  <a:srgbClr val="595959"/>
                </a:solidFill>
                <a:latin typeface="Times New Roman"/>
                <a:cs typeface="Times New Roman"/>
              </a:rPr>
              <a:t>performed experiments with different tagging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techniques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looked</a:t>
            </a:r>
            <a:r>
              <a:rPr sz="2200" dirty="0">
                <a:solidFill>
                  <a:srgbClr val="595959"/>
                </a:solidFill>
                <a:latin typeface="Times New Roman"/>
                <a:cs typeface="Times New Roman"/>
              </a:rPr>
              <a:t> </a:t>
            </a:r>
            <a:r>
              <a:rPr sz="2200" spc="-5" dirty="0">
                <a:solidFill>
                  <a:srgbClr val="595959"/>
                </a:solidFill>
                <a:latin typeface="Times New Roman"/>
                <a:cs typeface="Times New Roman"/>
              </a:rPr>
              <a:t>at</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improvements.</a:t>
            </a:r>
            <a:endParaRPr sz="2200">
              <a:latin typeface="Times New Roman"/>
              <a:cs typeface="Times New Roman"/>
            </a:endParaRPr>
          </a:p>
        </p:txBody>
      </p:sp>
      <p:sp>
        <p:nvSpPr>
          <p:cNvPr id="4" name="object 4"/>
          <p:cNvSpPr txBox="1"/>
          <p:nvPr/>
        </p:nvSpPr>
        <p:spPr>
          <a:xfrm>
            <a:off x="3516705" y="2612003"/>
            <a:ext cx="4057015" cy="1121410"/>
          </a:xfrm>
          <a:prstGeom prst="rect">
            <a:avLst/>
          </a:prstGeom>
        </p:spPr>
        <p:txBody>
          <a:bodyPr vert="horz" wrap="square" lIns="0" tIns="97155" rIns="0" bIns="0" rtlCol="0">
            <a:spAutoFit/>
          </a:bodyPr>
          <a:lstStyle/>
          <a:p>
            <a:pPr marL="12700">
              <a:lnSpc>
                <a:spcPct val="100000"/>
              </a:lnSpc>
              <a:spcBef>
                <a:spcPts val="765"/>
              </a:spcBef>
            </a:pPr>
            <a:r>
              <a:rPr sz="2000" spc="-5" dirty="0">
                <a:solidFill>
                  <a:srgbClr val="595959"/>
                </a:solidFill>
                <a:latin typeface="Times New Roman"/>
                <a:cs typeface="Times New Roman"/>
              </a:rPr>
              <a:t>accuracies</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words/unknown</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a:latin typeface="Times New Roman"/>
              <a:cs typeface="Times New Roman"/>
            </a:endParaRPr>
          </a:p>
          <a:p>
            <a:pPr marL="927100">
              <a:lnSpc>
                <a:spcPct val="100000"/>
              </a:lnSpc>
              <a:spcBef>
                <a:spcPts val="600"/>
              </a:spcBef>
            </a:pPr>
            <a:r>
              <a:rPr sz="1800" dirty="0">
                <a:solidFill>
                  <a:srgbClr val="595959"/>
                </a:solidFill>
                <a:latin typeface="Times New Roman"/>
                <a:cs typeface="Times New Roman"/>
              </a:rPr>
              <a:t>~90%</a:t>
            </a:r>
            <a:r>
              <a:rPr sz="1800" spc="-20" dirty="0">
                <a:solidFill>
                  <a:srgbClr val="595959"/>
                </a:solidFill>
                <a:latin typeface="Times New Roman"/>
                <a:cs typeface="Times New Roman"/>
              </a:rPr>
              <a:t> </a:t>
            </a:r>
            <a:r>
              <a:rPr sz="1800" dirty="0">
                <a:solidFill>
                  <a:srgbClr val="595959"/>
                </a:solidFill>
                <a:latin typeface="Times New Roman"/>
                <a:cs typeface="Times New Roman"/>
              </a:rPr>
              <a:t>/</a:t>
            </a:r>
            <a:r>
              <a:rPr sz="1800" spc="-20" dirty="0">
                <a:solidFill>
                  <a:srgbClr val="595959"/>
                </a:solidFill>
                <a:latin typeface="Times New Roman"/>
                <a:cs typeface="Times New Roman"/>
              </a:rPr>
              <a:t> </a:t>
            </a:r>
            <a:r>
              <a:rPr sz="1800" dirty="0">
                <a:solidFill>
                  <a:srgbClr val="595959"/>
                </a:solidFill>
                <a:latin typeface="Times New Roman"/>
                <a:cs typeface="Times New Roman"/>
              </a:rPr>
              <a:t>~50%</a:t>
            </a:r>
            <a:endParaRPr sz="1800">
              <a:latin typeface="Times New Roman"/>
              <a:cs typeface="Times New Roman"/>
            </a:endParaRPr>
          </a:p>
          <a:p>
            <a:pPr marL="927100">
              <a:lnSpc>
                <a:spcPct val="100000"/>
              </a:lnSpc>
              <a:spcBef>
                <a:spcPts val="640"/>
              </a:spcBef>
            </a:pPr>
            <a:r>
              <a:rPr sz="1800" spc="-5" dirty="0">
                <a:solidFill>
                  <a:srgbClr val="0000FF"/>
                </a:solidFill>
                <a:latin typeface="Times New Roman"/>
                <a:cs typeface="Times New Roman"/>
              </a:rPr>
              <a:t>~95%/~55%</a:t>
            </a:r>
            <a:endParaRPr sz="1800">
              <a:latin typeface="Times New Roman"/>
              <a:cs typeface="Times New Roman"/>
            </a:endParaRPr>
          </a:p>
        </p:txBody>
      </p:sp>
      <p:sp>
        <p:nvSpPr>
          <p:cNvPr id="5" name="object 5"/>
          <p:cNvSpPr txBox="1"/>
          <p:nvPr/>
        </p:nvSpPr>
        <p:spPr>
          <a:xfrm>
            <a:off x="901775" y="2612003"/>
            <a:ext cx="2256790" cy="2518410"/>
          </a:xfrm>
          <a:prstGeom prst="rect">
            <a:avLst/>
          </a:prstGeom>
        </p:spPr>
        <p:txBody>
          <a:bodyPr vert="horz" wrap="square" lIns="0" tIns="97155" rIns="0" bIns="0" rtlCol="0">
            <a:spAutoFit/>
          </a:bodyPr>
          <a:lstStyle/>
          <a:p>
            <a:pPr marL="34290">
              <a:lnSpc>
                <a:spcPct val="100000"/>
              </a:lnSpc>
              <a:spcBef>
                <a:spcPts val="765"/>
              </a:spcBef>
            </a:pPr>
            <a:r>
              <a:rPr sz="2000" spc="-20" dirty="0">
                <a:solidFill>
                  <a:srgbClr val="595959"/>
                </a:solidFill>
                <a:latin typeface="Times New Roman"/>
                <a:cs typeface="Times New Roman"/>
              </a:rPr>
              <a:t>Techniques</a:t>
            </a:r>
            <a:endParaRPr sz="2000">
              <a:latin typeface="Times New Roman"/>
              <a:cs typeface="Times New Roman"/>
            </a:endParaRPr>
          </a:p>
          <a:p>
            <a:pPr marL="12700">
              <a:lnSpc>
                <a:spcPct val="100000"/>
              </a:lnSpc>
              <a:spcBef>
                <a:spcPts val="60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5" dirty="0">
                <a:solidFill>
                  <a:srgbClr val="595959"/>
                </a:solidFill>
                <a:latin typeface="Times New Roman"/>
                <a:cs typeface="Times New Roman"/>
              </a:rPr>
              <a:t>Most</a:t>
            </a:r>
            <a:r>
              <a:rPr sz="1800" spc="-15" dirty="0">
                <a:solidFill>
                  <a:srgbClr val="595959"/>
                </a:solidFill>
                <a:latin typeface="Times New Roman"/>
                <a:cs typeface="Times New Roman"/>
              </a:rPr>
              <a:t> </a:t>
            </a:r>
            <a:r>
              <a:rPr sz="1800" dirty="0">
                <a:solidFill>
                  <a:srgbClr val="595959"/>
                </a:solidFill>
                <a:latin typeface="Times New Roman"/>
                <a:cs typeface="Times New Roman"/>
              </a:rPr>
              <a:t>frequent</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tag:</a:t>
            </a:r>
            <a:endParaRPr sz="1800">
              <a:latin typeface="Times New Roman"/>
              <a:cs typeface="Times New Roman"/>
            </a:endParaRPr>
          </a:p>
          <a:p>
            <a:pPr marL="12700">
              <a:lnSpc>
                <a:spcPct val="100000"/>
              </a:lnSpc>
              <a:spcBef>
                <a:spcPts val="640"/>
              </a:spcBef>
            </a:pPr>
            <a:r>
              <a:rPr sz="1800" spc="-10" dirty="0">
                <a:solidFill>
                  <a:srgbClr val="002060"/>
                </a:solidFill>
                <a:latin typeface="Impact"/>
                <a:cs typeface="Impact"/>
              </a:rPr>
              <a:t>­</a:t>
            </a:r>
            <a:r>
              <a:rPr sz="1800" spc="220" dirty="0">
                <a:solidFill>
                  <a:srgbClr val="002060"/>
                </a:solidFill>
                <a:latin typeface="Impact"/>
                <a:cs typeface="Impact"/>
              </a:rPr>
              <a:t> </a:t>
            </a:r>
            <a:r>
              <a:rPr sz="1800" spc="-10" dirty="0">
                <a:solidFill>
                  <a:srgbClr val="0000FF"/>
                </a:solidFill>
                <a:latin typeface="Times New Roman"/>
                <a:cs typeface="Times New Roman"/>
              </a:rPr>
              <a:t>Trigram</a:t>
            </a:r>
            <a:r>
              <a:rPr sz="1800" spc="-15" dirty="0">
                <a:solidFill>
                  <a:srgbClr val="0000FF"/>
                </a:solidFill>
                <a:latin typeface="Times New Roman"/>
                <a:cs typeface="Times New Roman"/>
              </a:rPr>
              <a:t> </a:t>
            </a:r>
            <a:r>
              <a:rPr sz="1800" spc="-5" dirty="0">
                <a:solidFill>
                  <a:srgbClr val="0000FF"/>
                </a:solidFill>
                <a:latin typeface="Times New Roman"/>
                <a:cs typeface="Times New Roman"/>
              </a:rPr>
              <a:t>HMM:</a:t>
            </a:r>
            <a:endParaRPr sz="1800">
              <a:latin typeface="Times New Roman"/>
              <a:cs typeface="Times New Roman"/>
            </a:endParaRPr>
          </a:p>
          <a:p>
            <a:pPr marL="195580">
              <a:lnSpc>
                <a:spcPct val="100000"/>
              </a:lnSpc>
              <a:spcBef>
                <a:spcPts val="540"/>
              </a:spcBef>
            </a:pPr>
            <a:r>
              <a:rPr sz="1800" spc="-10" dirty="0">
                <a:solidFill>
                  <a:srgbClr val="002060"/>
                </a:solidFill>
                <a:latin typeface="Impact"/>
                <a:cs typeface="Impact"/>
              </a:rPr>
              <a:t>­</a:t>
            </a:r>
            <a:r>
              <a:rPr sz="1800" spc="225" dirty="0">
                <a:solidFill>
                  <a:srgbClr val="002060"/>
                </a:solidFill>
                <a:latin typeface="Impact"/>
                <a:cs typeface="Impact"/>
              </a:rPr>
              <a:t> </a:t>
            </a:r>
            <a:r>
              <a:rPr sz="1800" spc="-5" dirty="0">
                <a:solidFill>
                  <a:srgbClr val="0000FF"/>
                </a:solidFill>
                <a:latin typeface="Times New Roman"/>
                <a:cs typeface="Times New Roman"/>
              </a:rPr>
              <a:t>HMM</a:t>
            </a:r>
            <a:r>
              <a:rPr sz="1800" spc="-15" dirty="0">
                <a:solidFill>
                  <a:srgbClr val="0000FF"/>
                </a:solidFill>
                <a:latin typeface="Times New Roman"/>
                <a:cs typeface="Times New Roman"/>
              </a:rPr>
              <a:t> </a:t>
            </a:r>
            <a:r>
              <a:rPr sz="1800" spc="-5" dirty="0">
                <a:solidFill>
                  <a:srgbClr val="0000FF"/>
                </a:solidFill>
                <a:latin typeface="Times New Roman"/>
                <a:cs typeface="Times New Roman"/>
              </a:rPr>
              <a:t>with</a:t>
            </a:r>
            <a:r>
              <a:rPr sz="1800" spc="-15" dirty="0">
                <a:solidFill>
                  <a:srgbClr val="0000FF"/>
                </a:solidFill>
                <a:latin typeface="Times New Roman"/>
                <a:cs typeface="Times New Roman"/>
              </a:rPr>
              <a:t> </a:t>
            </a:r>
            <a:r>
              <a:rPr sz="1800" spc="-5" dirty="0">
                <a:solidFill>
                  <a:srgbClr val="0000FF"/>
                </a:solidFill>
                <a:latin typeface="Times New Roman"/>
                <a:cs typeface="Times New Roman"/>
              </a:rPr>
              <a:t>trigrams</a:t>
            </a:r>
            <a:endParaRPr sz="1800">
              <a:latin typeface="Times New Roman"/>
              <a:cs typeface="Times New Roman"/>
            </a:endParaRPr>
          </a:p>
          <a:p>
            <a:pPr marL="12700">
              <a:lnSpc>
                <a:spcPct val="100000"/>
              </a:lnSpc>
              <a:spcBef>
                <a:spcPts val="6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MaxEnt</a:t>
            </a:r>
            <a:r>
              <a:rPr sz="1800" spc="-10" dirty="0">
                <a:solidFill>
                  <a:srgbClr val="595959"/>
                </a:solidFill>
                <a:latin typeface="Times New Roman"/>
                <a:cs typeface="Times New Roman"/>
              </a:rPr>
              <a:t> </a:t>
            </a:r>
            <a:r>
              <a:rPr sz="1800" i="1" spc="-5" dirty="0">
                <a:solidFill>
                  <a:srgbClr val="595959"/>
                </a:solidFill>
                <a:latin typeface="Times New Roman"/>
                <a:cs typeface="Times New Roman"/>
              </a:rPr>
              <a:t>P</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t</a:t>
            </a:r>
            <a:r>
              <a:rPr sz="1800" spc="-5" dirty="0">
                <a:solidFill>
                  <a:srgbClr val="595959"/>
                </a:solidFill>
                <a:latin typeface="Times New Roman"/>
                <a:cs typeface="Times New Roman"/>
              </a:rPr>
              <a:t>|</a:t>
            </a:r>
            <a:r>
              <a:rPr sz="1800" i="1" spc="-5" dirty="0">
                <a:solidFill>
                  <a:srgbClr val="595959"/>
                </a:solidFill>
                <a:latin typeface="Times New Roman"/>
                <a:cs typeface="Times New Roman"/>
              </a:rPr>
              <a:t>w</a:t>
            </a:r>
            <a:r>
              <a:rPr sz="1800" spc="-5" dirty="0">
                <a:solidFill>
                  <a:srgbClr val="595959"/>
                </a:solidFill>
                <a:latin typeface="Times New Roman"/>
                <a:cs typeface="Times New Roman"/>
              </a:rPr>
              <a:t>):</a:t>
            </a:r>
            <a:endParaRPr sz="1800">
              <a:latin typeface="Times New Roman"/>
              <a:cs typeface="Times New Roman"/>
            </a:endParaRPr>
          </a:p>
          <a:p>
            <a:pPr marL="195580">
              <a:lnSpc>
                <a:spcPct val="100000"/>
              </a:lnSpc>
              <a:spcBef>
                <a:spcPts val="6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Feature-based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tagger</a:t>
            </a:r>
            <a:endParaRPr sz="1800">
              <a:latin typeface="Times New Roman"/>
              <a:cs typeface="Times New Roman"/>
            </a:endParaRPr>
          </a:p>
          <a:p>
            <a:pPr marL="12700">
              <a:lnSpc>
                <a:spcPct val="100000"/>
              </a:lnSpc>
              <a:spcBef>
                <a:spcPts val="540"/>
              </a:spcBef>
            </a:pPr>
            <a:r>
              <a:rPr sz="1800" spc="-10" dirty="0">
                <a:solidFill>
                  <a:srgbClr val="002060"/>
                </a:solidFill>
                <a:latin typeface="Impact"/>
                <a:cs typeface="Impact"/>
              </a:rPr>
              <a:t>­</a:t>
            </a:r>
            <a:r>
              <a:rPr sz="1800" spc="229" dirty="0">
                <a:solidFill>
                  <a:srgbClr val="002060"/>
                </a:solidFill>
                <a:latin typeface="Impact"/>
                <a:cs typeface="Impact"/>
              </a:rPr>
              <a:t> </a:t>
            </a:r>
            <a:r>
              <a:rPr sz="1800" spc="-5" dirty="0">
                <a:solidFill>
                  <a:srgbClr val="595959"/>
                </a:solidFill>
                <a:latin typeface="Times New Roman"/>
                <a:cs typeface="Times New Roman"/>
              </a:rPr>
              <a:t>MEMM</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tagger:</a:t>
            </a:r>
            <a:endParaRPr sz="1800">
              <a:latin typeface="Times New Roman"/>
              <a:cs typeface="Times New Roman"/>
            </a:endParaRPr>
          </a:p>
        </p:txBody>
      </p:sp>
      <p:sp>
        <p:nvSpPr>
          <p:cNvPr id="6" name="object 6"/>
          <p:cNvSpPr txBox="1"/>
          <p:nvPr/>
        </p:nvSpPr>
        <p:spPr>
          <a:xfrm>
            <a:off x="4431105" y="4131769"/>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93.7%/82.6%</a:t>
            </a:r>
            <a:endParaRPr sz="1800">
              <a:latin typeface="Times New Roman"/>
              <a:cs typeface="Times New Roman"/>
            </a:endParaRPr>
          </a:p>
        </p:txBody>
      </p:sp>
      <p:sp>
        <p:nvSpPr>
          <p:cNvPr id="7" name="object 7"/>
          <p:cNvSpPr txBox="1"/>
          <p:nvPr/>
        </p:nvSpPr>
        <p:spPr>
          <a:xfrm>
            <a:off x="4431105" y="4830269"/>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96.9%/86.9%</a:t>
            </a:r>
            <a:endParaRPr sz="1800">
              <a:latin typeface="Times New Roman"/>
              <a:cs typeface="Times New Roman"/>
            </a:endParaRPr>
          </a:p>
        </p:txBody>
      </p:sp>
      <p:sp>
        <p:nvSpPr>
          <p:cNvPr id="8" name="object 8"/>
          <p:cNvSpPr txBox="1"/>
          <p:nvPr/>
        </p:nvSpPr>
        <p:spPr>
          <a:xfrm>
            <a:off x="901775" y="5117289"/>
            <a:ext cx="4187190" cy="711200"/>
          </a:xfrm>
          <a:prstGeom prst="rect">
            <a:avLst/>
          </a:prstGeom>
        </p:spPr>
        <p:txBody>
          <a:bodyPr vert="horz" wrap="square" lIns="0" tIns="81280" rIns="0" bIns="0" rtlCol="0">
            <a:spAutoFit/>
          </a:bodyPr>
          <a:lstStyle/>
          <a:p>
            <a:pPr marL="195580">
              <a:lnSpc>
                <a:spcPct val="100000"/>
              </a:lnSpc>
              <a:spcBef>
                <a:spcPts val="6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Combines</a:t>
            </a:r>
            <a:r>
              <a:rPr sz="1800" dirty="0">
                <a:solidFill>
                  <a:srgbClr val="595959"/>
                </a:solidFill>
                <a:latin typeface="Times New Roman"/>
                <a:cs typeface="Times New Roman"/>
              </a:rPr>
              <a:t> </a:t>
            </a:r>
            <a:r>
              <a:rPr sz="1800" spc="-5" dirty="0">
                <a:solidFill>
                  <a:srgbClr val="595959"/>
                </a:solidFill>
                <a:latin typeface="Times New Roman"/>
                <a:cs typeface="Times New Roman"/>
              </a:rPr>
              <a:t>feature</a:t>
            </a:r>
            <a:r>
              <a:rPr sz="1800" dirty="0">
                <a:solidFill>
                  <a:srgbClr val="595959"/>
                </a:solidFill>
                <a:latin typeface="Times New Roman"/>
                <a:cs typeface="Times New Roman"/>
              </a:rPr>
              <a:t> </a:t>
            </a:r>
            <a:r>
              <a:rPr sz="1800" spc="-5" dirty="0">
                <a:solidFill>
                  <a:srgbClr val="595959"/>
                </a:solidFill>
                <a:latin typeface="Times New Roman"/>
                <a:cs typeface="Times New Roman"/>
              </a:rPr>
              <a:t>based</a:t>
            </a:r>
            <a:r>
              <a:rPr sz="1800" dirty="0">
                <a:solidFill>
                  <a:srgbClr val="595959"/>
                </a:solidFill>
                <a:latin typeface="Times New Roman"/>
                <a:cs typeface="Times New Roman"/>
              </a:rPr>
              <a:t> and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HMM tagger</a:t>
            </a:r>
            <a:endParaRPr sz="1800">
              <a:latin typeface="Times New Roman"/>
              <a:cs typeface="Times New Roman"/>
            </a:endParaRPr>
          </a:p>
          <a:p>
            <a:pPr marL="12700">
              <a:lnSpc>
                <a:spcPct val="100000"/>
              </a:lnSpc>
              <a:spcBef>
                <a:spcPts val="5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Bidirectional dependencies:</a:t>
            </a:r>
            <a:endParaRPr sz="1800">
              <a:latin typeface="Times New Roman"/>
              <a:cs typeface="Times New Roman"/>
            </a:endParaRPr>
          </a:p>
        </p:txBody>
      </p:sp>
      <p:sp>
        <p:nvSpPr>
          <p:cNvPr id="9" name="object 9"/>
          <p:cNvSpPr txBox="1"/>
          <p:nvPr/>
        </p:nvSpPr>
        <p:spPr>
          <a:xfrm>
            <a:off x="5345505" y="5528769"/>
            <a:ext cx="1270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95959"/>
                </a:solidFill>
                <a:latin typeface="Times New Roman"/>
                <a:cs typeface="Times New Roman"/>
              </a:rPr>
              <a:t>97.2%/90.0%</a:t>
            </a:r>
            <a:endParaRPr sz="1800">
              <a:latin typeface="Times New Roman"/>
              <a:cs typeface="Times New Roman"/>
            </a:endParaRPr>
          </a:p>
        </p:txBody>
      </p:sp>
      <p:sp>
        <p:nvSpPr>
          <p:cNvPr id="10" name="object 10"/>
          <p:cNvSpPr txBox="1"/>
          <p:nvPr/>
        </p:nvSpPr>
        <p:spPr>
          <a:xfrm>
            <a:off x="4431105" y="5884369"/>
            <a:ext cx="24098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95959"/>
                </a:solidFill>
                <a:latin typeface="Times New Roman"/>
                <a:cs typeface="Times New Roman"/>
              </a:rPr>
              <a:t>~98%</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(human</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agreement)</a:t>
            </a:r>
            <a:endParaRPr sz="1800">
              <a:latin typeface="Times New Roman"/>
              <a:cs typeface="Times New Roman"/>
            </a:endParaRPr>
          </a:p>
        </p:txBody>
      </p:sp>
      <p:grpSp>
        <p:nvGrpSpPr>
          <p:cNvPr id="11" name="object 11"/>
          <p:cNvGrpSpPr/>
          <p:nvPr/>
        </p:nvGrpSpPr>
        <p:grpSpPr>
          <a:xfrm>
            <a:off x="4229100" y="3416300"/>
            <a:ext cx="2355850" cy="451484"/>
            <a:chOff x="4229100" y="3416300"/>
            <a:chExt cx="2355850" cy="451484"/>
          </a:xfrm>
        </p:grpSpPr>
        <p:sp>
          <p:nvSpPr>
            <p:cNvPr id="12" name="object 12"/>
            <p:cNvSpPr/>
            <p:nvPr/>
          </p:nvSpPr>
          <p:spPr>
            <a:xfrm>
              <a:off x="4241800" y="3429000"/>
              <a:ext cx="1600200" cy="330200"/>
            </a:xfrm>
            <a:custGeom>
              <a:avLst/>
              <a:gdLst/>
              <a:ahLst/>
              <a:cxnLst/>
              <a:rect l="l" t="t" r="r" b="b"/>
              <a:pathLst>
                <a:path w="1600200" h="330200">
                  <a:moveTo>
                    <a:pt x="0" y="165100"/>
                  </a:moveTo>
                  <a:lnTo>
                    <a:pt x="28580" y="121209"/>
                  </a:lnTo>
                  <a:lnTo>
                    <a:pt x="77036" y="94325"/>
                  </a:lnTo>
                  <a:lnTo>
                    <a:pt x="146377" y="69885"/>
                  </a:lnTo>
                  <a:lnTo>
                    <a:pt x="188173" y="58728"/>
                  </a:lnTo>
                  <a:lnTo>
                    <a:pt x="234343" y="48356"/>
                  </a:lnTo>
                  <a:lnTo>
                    <a:pt x="284605" y="38829"/>
                  </a:lnTo>
                  <a:lnTo>
                    <a:pt x="338676" y="30204"/>
                  </a:lnTo>
                  <a:lnTo>
                    <a:pt x="396274" y="22541"/>
                  </a:lnTo>
                  <a:lnTo>
                    <a:pt x="457115" y="15896"/>
                  </a:lnTo>
                  <a:lnTo>
                    <a:pt x="520919" y="10329"/>
                  </a:lnTo>
                  <a:lnTo>
                    <a:pt x="587401" y="5897"/>
                  </a:lnTo>
                  <a:lnTo>
                    <a:pt x="656281" y="2659"/>
                  </a:lnTo>
                  <a:lnTo>
                    <a:pt x="727274" y="674"/>
                  </a:lnTo>
                  <a:lnTo>
                    <a:pt x="800100" y="0"/>
                  </a:lnTo>
                  <a:lnTo>
                    <a:pt x="872925" y="674"/>
                  </a:lnTo>
                  <a:lnTo>
                    <a:pt x="943918" y="2659"/>
                  </a:lnTo>
                  <a:lnTo>
                    <a:pt x="1012798" y="5897"/>
                  </a:lnTo>
                  <a:lnTo>
                    <a:pt x="1079280" y="10329"/>
                  </a:lnTo>
                  <a:lnTo>
                    <a:pt x="1143084" y="15896"/>
                  </a:lnTo>
                  <a:lnTo>
                    <a:pt x="1203925" y="22541"/>
                  </a:lnTo>
                  <a:lnTo>
                    <a:pt x="1261523" y="30204"/>
                  </a:lnTo>
                  <a:lnTo>
                    <a:pt x="1315594" y="38829"/>
                  </a:lnTo>
                  <a:lnTo>
                    <a:pt x="1365856" y="48356"/>
                  </a:lnTo>
                  <a:lnTo>
                    <a:pt x="1412026" y="58728"/>
                  </a:lnTo>
                  <a:lnTo>
                    <a:pt x="1453822" y="69885"/>
                  </a:lnTo>
                  <a:lnTo>
                    <a:pt x="1490962" y="81770"/>
                  </a:lnTo>
                  <a:lnTo>
                    <a:pt x="1550143" y="107491"/>
                  </a:lnTo>
                  <a:lnTo>
                    <a:pt x="1587309" y="135423"/>
                  </a:lnTo>
                  <a:lnTo>
                    <a:pt x="1600200" y="165100"/>
                  </a:lnTo>
                  <a:lnTo>
                    <a:pt x="1596930" y="180127"/>
                  </a:lnTo>
                  <a:lnTo>
                    <a:pt x="1571619" y="208990"/>
                  </a:lnTo>
                  <a:lnTo>
                    <a:pt x="1523164" y="235874"/>
                  </a:lnTo>
                  <a:lnTo>
                    <a:pt x="1453822" y="260314"/>
                  </a:lnTo>
                  <a:lnTo>
                    <a:pt x="1412026" y="271471"/>
                  </a:lnTo>
                  <a:lnTo>
                    <a:pt x="1365856" y="281843"/>
                  </a:lnTo>
                  <a:lnTo>
                    <a:pt x="1315594" y="291370"/>
                  </a:lnTo>
                  <a:lnTo>
                    <a:pt x="1261523" y="299995"/>
                  </a:lnTo>
                  <a:lnTo>
                    <a:pt x="1203925" y="307659"/>
                  </a:lnTo>
                  <a:lnTo>
                    <a:pt x="1143084" y="314303"/>
                  </a:lnTo>
                  <a:lnTo>
                    <a:pt x="1079280" y="319870"/>
                  </a:lnTo>
                  <a:lnTo>
                    <a:pt x="1012798" y="324302"/>
                  </a:lnTo>
                  <a:lnTo>
                    <a:pt x="943918" y="327540"/>
                  </a:lnTo>
                  <a:lnTo>
                    <a:pt x="872925" y="329525"/>
                  </a:lnTo>
                  <a:lnTo>
                    <a:pt x="800100" y="330200"/>
                  </a:lnTo>
                  <a:lnTo>
                    <a:pt x="727274" y="329525"/>
                  </a:lnTo>
                  <a:lnTo>
                    <a:pt x="656281" y="327540"/>
                  </a:lnTo>
                  <a:lnTo>
                    <a:pt x="587401" y="324302"/>
                  </a:lnTo>
                  <a:lnTo>
                    <a:pt x="520919" y="319870"/>
                  </a:lnTo>
                  <a:lnTo>
                    <a:pt x="457115" y="314303"/>
                  </a:lnTo>
                  <a:lnTo>
                    <a:pt x="396274" y="307659"/>
                  </a:lnTo>
                  <a:lnTo>
                    <a:pt x="338676" y="299995"/>
                  </a:lnTo>
                  <a:lnTo>
                    <a:pt x="284605" y="291370"/>
                  </a:lnTo>
                  <a:lnTo>
                    <a:pt x="234343" y="281843"/>
                  </a:lnTo>
                  <a:lnTo>
                    <a:pt x="188173" y="271471"/>
                  </a:lnTo>
                  <a:lnTo>
                    <a:pt x="146377" y="260314"/>
                  </a:lnTo>
                  <a:lnTo>
                    <a:pt x="109237" y="248429"/>
                  </a:lnTo>
                  <a:lnTo>
                    <a:pt x="50056" y="222708"/>
                  </a:lnTo>
                  <a:lnTo>
                    <a:pt x="12890" y="194776"/>
                  </a:lnTo>
                  <a:lnTo>
                    <a:pt x="0" y="165100"/>
                  </a:lnTo>
                  <a:close/>
                </a:path>
              </a:pathLst>
            </a:custGeom>
            <a:ln w="25400">
              <a:solidFill>
                <a:srgbClr val="CC0000"/>
              </a:solidFill>
            </a:ln>
          </p:spPr>
          <p:txBody>
            <a:bodyPr wrap="square" lIns="0" tIns="0" rIns="0" bIns="0" rtlCol="0"/>
            <a:lstStyle/>
            <a:p>
              <a:endParaRPr/>
            </a:p>
          </p:txBody>
        </p:sp>
        <p:sp>
          <p:nvSpPr>
            <p:cNvPr id="13" name="object 13"/>
            <p:cNvSpPr/>
            <p:nvPr/>
          </p:nvSpPr>
          <p:spPr>
            <a:xfrm>
              <a:off x="5733065" y="3663734"/>
              <a:ext cx="845819" cy="198120"/>
            </a:xfrm>
            <a:custGeom>
              <a:avLst/>
              <a:gdLst/>
              <a:ahLst/>
              <a:cxnLst/>
              <a:rect l="l" t="t" r="r" b="b"/>
              <a:pathLst>
                <a:path w="845820" h="198120">
                  <a:moveTo>
                    <a:pt x="845217" y="197495"/>
                  </a:moveTo>
                  <a:lnTo>
                    <a:pt x="307766" y="195286"/>
                  </a:lnTo>
                  <a:lnTo>
                    <a:pt x="0" y="0"/>
                  </a:lnTo>
                </a:path>
              </a:pathLst>
            </a:custGeom>
            <a:ln w="12700">
              <a:solidFill>
                <a:srgbClr val="595959"/>
              </a:solidFill>
            </a:ln>
          </p:spPr>
          <p:txBody>
            <a:bodyPr wrap="square" lIns="0" tIns="0" rIns="0" bIns="0" rtlCol="0"/>
            <a:lstStyle/>
            <a:p>
              <a:endParaRPr/>
            </a:p>
          </p:txBody>
        </p:sp>
      </p:grpSp>
      <p:sp>
        <p:nvSpPr>
          <p:cNvPr id="14" name="object 14"/>
          <p:cNvSpPr txBox="1"/>
          <p:nvPr/>
        </p:nvSpPr>
        <p:spPr>
          <a:xfrm>
            <a:off x="6572250" y="3778250"/>
            <a:ext cx="1879600" cy="673100"/>
          </a:xfrm>
          <a:prstGeom prst="rect">
            <a:avLst/>
          </a:prstGeom>
          <a:solidFill>
            <a:srgbClr val="DFE3E5"/>
          </a:solidFill>
          <a:ln w="12700">
            <a:solidFill>
              <a:srgbClr val="595959"/>
            </a:solidFill>
          </a:ln>
        </p:spPr>
        <p:txBody>
          <a:bodyPr vert="horz" wrap="square" lIns="0" tIns="19050" rIns="0" bIns="0" rtlCol="0">
            <a:spAutoFit/>
          </a:bodyPr>
          <a:lstStyle/>
          <a:p>
            <a:pPr marL="200025" marR="204470" indent="60325">
              <a:lnSpc>
                <a:spcPct val="101899"/>
              </a:lnSpc>
              <a:spcBef>
                <a:spcPts val="150"/>
              </a:spcBef>
            </a:pPr>
            <a:r>
              <a:rPr sz="1800" spc="-5" dirty="0">
                <a:solidFill>
                  <a:srgbClr val="595959"/>
                </a:solidFill>
                <a:latin typeface="Times New Roman"/>
                <a:cs typeface="Times New Roman"/>
              </a:rPr>
              <a:t>Most </a:t>
            </a:r>
            <a:r>
              <a:rPr sz="1800" dirty="0">
                <a:solidFill>
                  <a:srgbClr val="595959"/>
                </a:solidFill>
                <a:latin typeface="Times New Roman"/>
                <a:cs typeface="Times New Roman"/>
              </a:rPr>
              <a:t>errors on </a:t>
            </a:r>
            <a:r>
              <a:rPr sz="1800" spc="-434" dirty="0">
                <a:solidFill>
                  <a:srgbClr val="595959"/>
                </a:solidFill>
                <a:latin typeface="Times New Roman"/>
                <a:cs typeface="Times New Roman"/>
              </a:rPr>
              <a:t> </a:t>
            </a:r>
            <a:r>
              <a:rPr sz="1800" dirty="0">
                <a:solidFill>
                  <a:srgbClr val="595959"/>
                </a:solidFill>
                <a:latin typeface="Times New Roman"/>
                <a:cs typeface="Times New Roman"/>
              </a:rPr>
              <a:t>unknown</a:t>
            </a:r>
            <a:r>
              <a:rPr sz="1800" spc="-100" dirty="0">
                <a:solidFill>
                  <a:srgbClr val="595959"/>
                </a:solidFill>
                <a:latin typeface="Times New Roman"/>
                <a:cs typeface="Times New Roman"/>
              </a:rPr>
              <a:t> </a:t>
            </a:r>
            <a:r>
              <a:rPr sz="1800" dirty="0">
                <a:solidFill>
                  <a:srgbClr val="595959"/>
                </a:solidFill>
                <a:latin typeface="Times New Roman"/>
                <a:cs typeface="Times New Roman"/>
              </a:rPr>
              <a:t>words</a:t>
            </a:r>
            <a:endParaRPr sz="1800">
              <a:latin typeface="Times New Roman"/>
              <a:cs typeface="Times New Roman"/>
            </a:endParaRPr>
          </a:p>
        </p:txBody>
      </p:sp>
      <p:sp>
        <p:nvSpPr>
          <p:cNvPr id="16" name="object 1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17" name="object 1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15" name="object 15"/>
          <p:cNvSpPr txBox="1"/>
          <p:nvPr/>
        </p:nvSpPr>
        <p:spPr>
          <a:xfrm>
            <a:off x="846836" y="5795080"/>
            <a:ext cx="2863850" cy="671830"/>
          </a:xfrm>
          <a:prstGeom prst="rect">
            <a:avLst/>
          </a:prstGeom>
        </p:spPr>
        <p:txBody>
          <a:bodyPr vert="horz" wrap="square" lIns="0" tIns="101600" rIns="0" bIns="0" rtlCol="0">
            <a:spAutoFit/>
          </a:bodyPr>
          <a:lstStyle/>
          <a:p>
            <a:pPr marL="67310">
              <a:lnSpc>
                <a:spcPct val="100000"/>
              </a:lnSpc>
              <a:spcBef>
                <a:spcPts val="800"/>
              </a:spcBef>
            </a:pPr>
            <a:r>
              <a:rPr sz="1800" spc="-10" dirty="0">
                <a:solidFill>
                  <a:srgbClr val="002060"/>
                </a:solidFill>
                <a:latin typeface="Impact"/>
                <a:cs typeface="Impact"/>
              </a:rPr>
              <a:t>­</a:t>
            </a:r>
            <a:r>
              <a:rPr sz="1800" spc="220" dirty="0">
                <a:solidFill>
                  <a:srgbClr val="002060"/>
                </a:solidFill>
                <a:latin typeface="Impact"/>
                <a:cs typeface="Impact"/>
              </a:rPr>
              <a:t> </a:t>
            </a:r>
            <a:r>
              <a:rPr sz="1800" dirty="0">
                <a:solidFill>
                  <a:srgbClr val="595959"/>
                </a:solidFill>
                <a:latin typeface="Times New Roman"/>
                <a:cs typeface="Times New Roman"/>
              </a:rPr>
              <a:t>Upper</a:t>
            </a:r>
            <a:r>
              <a:rPr sz="1800" spc="-15" dirty="0">
                <a:solidFill>
                  <a:srgbClr val="595959"/>
                </a:solidFill>
                <a:latin typeface="Times New Roman"/>
                <a:cs typeface="Times New Roman"/>
              </a:rPr>
              <a:t> </a:t>
            </a:r>
            <a:r>
              <a:rPr sz="1800" dirty="0">
                <a:solidFill>
                  <a:srgbClr val="595959"/>
                </a:solidFill>
                <a:latin typeface="Times New Roman"/>
                <a:cs typeface="Times New Roman"/>
              </a:rPr>
              <a:t>bound:</a:t>
            </a:r>
            <a:endParaRPr sz="1800">
              <a:latin typeface="Times New Roman"/>
              <a:cs typeface="Times New Roman"/>
            </a:endParaRPr>
          </a:p>
          <a:p>
            <a:pPr marL="12700">
              <a:lnSpc>
                <a:spcPct val="100000"/>
              </a:lnSpc>
              <a:spcBef>
                <a:spcPts val="550"/>
              </a:spcBef>
            </a:pPr>
            <a:r>
              <a:rPr sz="1400" dirty="0">
                <a:solidFill>
                  <a:srgbClr val="595959"/>
                </a:solidFill>
                <a:latin typeface="Times New Roman"/>
                <a:cs typeface="Times New Roman"/>
              </a:rPr>
              <a:t>*</a:t>
            </a:r>
            <a:r>
              <a:rPr sz="1400" spc="-5" dirty="0">
                <a:solidFill>
                  <a:srgbClr val="595959"/>
                </a:solidFill>
                <a:latin typeface="Times New Roman"/>
                <a:cs typeface="Times New Roman"/>
              </a:rPr>
              <a:t> Results</a:t>
            </a:r>
            <a:r>
              <a:rPr sz="1400" dirty="0">
                <a:solidFill>
                  <a:srgbClr val="595959"/>
                </a:solidFill>
                <a:latin typeface="Times New Roman"/>
                <a:cs typeface="Times New Roman"/>
              </a:rPr>
              <a:t> </a:t>
            </a:r>
            <a:r>
              <a:rPr sz="1400" spc="-5" dirty="0">
                <a:solidFill>
                  <a:srgbClr val="595959"/>
                </a:solidFill>
                <a:latin typeface="Times New Roman"/>
                <a:cs typeface="Times New Roman"/>
              </a:rPr>
              <a:t>from slides</a:t>
            </a:r>
            <a:r>
              <a:rPr sz="1400" dirty="0">
                <a:solidFill>
                  <a:srgbClr val="595959"/>
                </a:solidFill>
                <a:latin typeface="Times New Roman"/>
                <a:cs typeface="Times New Roman"/>
              </a:rPr>
              <a:t> by</a:t>
            </a:r>
            <a:r>
              <a:rPr sz="1400" spc="-5" dirty="0">
                <a:solidFill>
                  <a:srgbClr val="595959"/>
                </a:solidFill>
                <a:latin typeface="Times New Roman"/>
                <a:cs typeface="Times New Roman"/>
              </a:rPr>
              <a:t> Chris</a:t>
            </a:r>
            <a:r>
              <a:rPr sz="1400" spc="5" dirty="0">
                <a:solidFill>
                  <a:srgbClr val="595959"/>
                </a:solidFill>
                <a:latin typeface="Times New Roman"/>
                <a:cs typeface="Times New Roman"/>
              </a:rPr>
              <a:t> </a:t>
            </a:r>
            <a:r>
              <a:rPr sz="1400" dirty="0">
                <a:solidFill>
                  <a:srgbClr val="595959"/>
                </a:solidFill>
                <a:latin typeface="Times New Roman"/>
                <a:cs typeface="Times New Roman"/>
              </a:rPr>
              <a:t>Manning</a:t>
            </a:r>
            <a:endParaRPr sz="14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550659" cy="574040"/>
          </a:xfrm>
          <a:prstGeom prst="rect">
            <a:avLst/>
          </a:prstGeom>
        </p:spPr>
        <p:txBody>
          <a:bodyPr vert="horz" wrap="square" lIns="0" tIns="12700" rIns="0" bIns="0" rtlCol="0">
            <a:spAutoFit/>
          </a:bodyPr>
          <a:lstStyle/>
          <a:p>
            <a:pPr marL="12700">
              <a:lnSpc>
                <a:spcPct val="100000"/>
              </a:lnSpc>
              <a:spcBef>
                <a:spcPts val="100"/>
              </a:spcBef>
            </a:pPr>
            <a:r>
              <a:rPr sz="3600" spc="65" dirty="0"/>
              <a:t>POS</a:t>
            </a:r>
            <a:r>
              <a:rPr sz="3600" spc="110" dirty="0"/>
              <a:t> </a:t>
            </a:r>
            <a:r>
              <a:rPr sz="3600" spc="50" dirty="0"/>
              <a:t>Taggers</a:t>
            </a:r>
            <a:r>
              <a:rPr sz="3600" spc="120" dirty="0"/>
              <a:t> </a:t>
            </a:r>
            <a:r>
              <a:rPr sz="3600" spc="35" dirty="0"/>
              <a:t>With</a:t>
            </a:r>
            <a:r>
              <a:rPr sz="3600" spc="180" dirty="0"/>
              <a:t> </a:t>
            </a:r>
            <a:r>
              <a:rPr sz="3600" spc="80" dirty="0"/>
              <a:t>Online</a:t>
            </a:r>
            <a:r>
              <a:rPr sz="3600" spc="180" dirty="0"/>
              <a:t> </a:t>
            </a:r>
            <a:r>
              <a:rPr sz="3600" spc="100" dirty="0"/>
              <a:t>Demos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92555" y="2306320"/>
            <a:ext cx="6897370" cy="28194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595959"/>
                </a:solidFill>
                <a:latin typeface="Times New Roman"/>
                <a:cs typeface="Times New Roman"/>
              </a:rPr>
              <a:t>There are </a:t>
            </a:r>
            <a:r>
              <a:rPr sz="2000" dirty="0">
                <a:solidFill>
                  <a:srgbClr val="595959"/>
                </a:solidFill>
                <a:latin typeface="Times New Roman"/>
                <a:cs typeface="Times New Roman"/>
              </a:rPr>
              <a:t>not </a:t>
            </a:r>
            <a:r>
              <a:rPr sz="2000" spc="-5" dirty="0">
                <a:solidFill>
                  <a:srgbClr val="595959"/>
                </a:solidFill>
                <a:latin typeface="Times New Roman"/>
                <a:cs typeface="Times New Roman"/>
              </a:rPr>
              <a:t>too many online taggers available for demos, </a:t>
            </a:r>
            <a:r>
              <a:rPr sz="2000" dirty="0">
                <a:solidFill>
                  <a:srgbClr val="595959"/>
                </a:solidFill>
                <a:latin typeface="Times New Roman"/>
                <a:cs typeface="Times New Roman"/>
              </a:rPr>
              <a:t>but </a:t>
            </a:r>
            <a:r>
              <a:rPr sz="2000" spc="-5" dirty="0">
                <a:solidFill>
                  <a:srgbClr val="595959"/>
                </a:solidFill>
                <a:latin typeface="Times New Roman"/>
                <a:cs typeface="Times New Roman"/>
              </a:rPr>
              <a:t>here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some </a:t>
            </a:r>
            <a:r>
              <a:rPr sz="2000" spc="-10" dirty="0">
                <a:solidFill>
                  <a:srgbClr val="595959"/>
                </a:solidFill>
                <a:latin typeface="Times New Roman"/>
                <a:cs typeface="Times New Roman"/>
              </a:rPr>
              <a:t>possibilities:</a:t>
            </a:r>
            <a:endParaRPr sz="2000">
              <a:latin typeface="Times New Roman"/>
              <a:cs typeface="Times New Roman"/>
            </a:endParaRPr>
          </a:p>
          <a:p>
            <a:pPr marL="186690" marR="1384300" indent="-137160">
              <a:lnSpc>
                <a:spcPct val="100000"/>
              </a:lnSpc>
              <a:spcBef>
                <a:spcPts val="8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Stanford online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parser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demo includes</a:t>
            </a:r>
            <a:r>
              <a:rPr sz="2000" spc="-10" dirty="0">
                <a:solidFill>
                  <a:srgbClr val="595959"/>
                </a:solidFill>
                <a:latin typeface="Times New Roman"/>
                <a:cs typeface="Times New Roman"/>
              </a:rPr>
              <a:t> </a:t>
            </a:r>
            <a:r>
              <a:rPr sz="2000" dirty="0">
                <a:solidFill>
                  <a:srgbClr val="595959"/>
                </a:solidFill>
                <a:latin typeface="Times New Roman"/>
                <a:cs typeface="Times New Roman"/>
              </a:rPr>
              <a:t>POS </a:t>
            </a:r>
            <a:r>
              <a:rPr sz="2000" spc="-5" dirty="0">
                <a:solidFill>
                  <a:srgbClr val="595959"/>
                </a:solidFill>
                <a:latin typeface="Times New Roman"/>
                <a:cs typeface="Times New Roman"/>
              </a:rPr>
              <a:t>tags: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http://nlp.stanford.edu:8080/parser/ </a:t>
            </a:r>
            <a:r>
              <a:rPr sz="2000" dirty="0">
                <a:solidFill>
                  <a:srgbClr val="595959"/>
                </a:solidFill>
                <a:latin typeface="Times New Roman"/>
                <a:cs typeface="Times New Roman"/>
              </a:rPr>
              <a:t> </a:t>
            </a:r>
            <a:r>
              <a:rPr sz="2000" u="sng" spc="-5" dirty="0">
                <a:solidFill>
                  <a:srgbClr val="6B9F25"/>
                </a:solidFill>
                <a:uFill>
                  <a:solidFill>
                    <a:srgbClr val="6B9F25"/>
                  </a:solidFill>
                </a:uFill>
                <a:latin typeface="Times New Roman"/>
                <a:cs typeface="Times New Roman"/>
              </a:rPr>
              <a:t>http://nlp.stanford.edu:8080/corenlp/</a:t>
            </a:r>
            <a:endParaRPr sz="2000">
              <a:latin typeface="Times New Roman"/>
              <a:cs typeface="Times New Roman"/>
            </a:endParaRPr>
          </a:p>
          <a:p>
            <a:pPr marL="186690" marR="429259"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10" dirty="0">
                <a:solidFill>
                  <a:srgbClr val="595959"/>
                </a:solidFill>
                <a:latin typeface="Times New Roman"/>
                <a:cs typeface="Times New Roman"/>
              </a:rPr>
              <a:t>Illinois</a:t>
            </a:r>
            <a:r>
              <a:rPr sz="2000" spc="-5" dirty="0">
                <a:solidFill>
                  <a:srgbClr val="595959"/>
                </a:solidFill>
                <a:latin typeface="Times New Roman"/>
                <a:cs typeface="Times New Roman"/>
              </a:rPr>
              <a:t> </a:t>
            </a:r>
            <a:r>
              <a:rPr sz="2000" dirty="0">
                <a:solidFill>
                  <a:srgbClr val="595959"/>
                </a:solidFill>
                <a:latin typeface="Times New Roman"/>
                <a:cs typeface="Times New Roman"/>
              </a:rPr>
              <a:t>(UIUC)</a:t>
            </a:r>
            <a:r>
              <a:rPr sz="2000" spc="-5" dirty="0">
                <a:solidFill>
                  <a:srgbClr val="595959"/>
                </a:solidFill>
                <a:latin typeface="Times New Roman"/>
                <a:cs typeface="Times New Roman"/>
              </a:rPr>
              <a:t> tagger demo</a:t>
            </a:r>
            <a:r>
              <a:rPr sz="200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 Cognitive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Computation </a:t>
            </a:r>
            <a:r>
              <a:rPr sz="2000" spc="-484" dirty="0">
                <a:solidFill>
                  <a:srgbClr val="595959"/>
                </a:solidFill>
                <a:latin typeface="Times New Roman"/>
                <a:cs typeface="Times New Roman"/>
              </a:rPr>
              <a:t> </a:t>
            </a:r>
            <a:r>
              <a:rPr sz="2000" dirty="0">
                <a:solidFill>
                  <a:srgbClr val="595959"/>
                </a:solidFill>
                <a:latin typeface="Times New Roman"/>
                <a:cs typeface="Times New Roman"/>
              </a:rPr>
              <a:t>Group</a:t>
            </a:r>
            <a:endParaRPr sz="2000">
              <a:latin typeface="Times New Roman"/>
              <a:cs typeface="Times New Roman"/>
            </a:endParaRPr>
          </a:p>
          <a:p>
            <a:pPr marL="49530">
              <a:lnSpc>
                <a:spcPct val="100000"/>
              </a:lnSpc>
              <a:spcBef>
                <a:spcPts val="1000"/>
              </a:spcBef>
              <a:tabLst>
                <a:tab pos="5021580" algn="l"/>
              </a:tabLst>
            </a:pPr>
            <a:r>
              <a:rPr sz="2000" spc="-15" dirty="0">
                <a:solidFill>
                  <a:srgbClr val="002060"/>
                </a:solidFill>
                <a:latin typeface="Impact"/>
                <a:cs typeface="Impact"/>
              </a:rPr>
              <a:t>­</a:t>
            </a:r>
            <a:r>
              <a:rPr sz="2000" spc="150" dirty="0">
                <a:solidFill>
                  <a:srgbClr val="002060"/>
                </a:solidFill>
                <a:latin typeface="Impact"/>
                <a:cs typeface="Impact"/>
              </a:rPr>
              <a:t> </a:t>
            </a:r>
            <a:r>
              <a:rPr sz="2000" u="sng" spc="-5" dirty="0">
                <a:solidFill>
                  <a:srgbClr val="6B9F25"/>
                </a:solidFill>
                <a:uFill>
                  <a:solidFill>
                    <a:srgbClr val="6B9F25"/>
                  </a:solidFill>
                </a:uFill>
                <a:latin typeface="Times New Roman"/>
                <a:cs typeface="Times New Roman"/>
                <a:hlinkClick r:id="rId2"/>
              </a:rPr>
              <a:t>http://cogcomp.cs.illinois.edu/demo/pos/?id=4</a:t>
            </a:r>
            <a:r>
              <a:rPr sz="2000" spc="-5" dirty="0">
                <a:solidFill>
                  <a:srgbClr val="6B9F25"/>
                </a:solidFill>
                <a:latin typeface="Times New Roman"/>
                <a:cs typeface="Times New Roman"/>
              </a:rPr>
              <a:t>	</a:t>
            </a:r>
            <a:r>
              <a:rPr sz="2000" spc="-5" dirty="0">
                <a:solidFill>
                  <a:srgbClr val="595959"/>
                </a:solidFill>
                <a:latin typeface="Times New Roman"/>
                <a:cs typeface="Times New Roman"/>
              </a:rPr>
              <a:t>(colors!)</a:t>
            </a:r>
            <a:endParaRPr sz="20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6078855" cy="665480"/>
          </a:xfrm>
          <a:prstGeom prst="rect">
            <a:avLst/>
          </a:prstGeom>
        </p:spPr>
        <p:txBody>
          <a:bodyPr vert="horz" wrap="square" lIns="0" tIns="12700" rIns="0" bIns="0" rtlCol="0">
            <a:spAutoFit/>
          </a:bodyPr>
          <a:lstStyle/>
          <a:p>
            <a:pPr marL="12700">
              <a:lnSpc>
                <a:spcPct val="100000"/>
              </a:lnSpc>
              <a:spcBef>
                <a:spcPts val="100"/>
              </a:spcBef>
            </a:pPr>
            <a:r>
              <a:rPr spc="70" dirty="0"/>
              <a:t>What</a:t>
            </a:r>
            <a:r>
              <a:rPr spc="-50" dirty="0"/>
              <a:t> </a:t>
            </a:r>
            <a:r>
              <a:rPr spc="65" dirty="0"/>
              <a:t>Are</a:t>
            </a:r>
            <a:r>
              <a:rPr spc="185" dirty="0"/>
              <a:t> </a:t>
            </a:r>
            <a:r>
              <a:rPr spc="75" dirty="0"/>
              <a:t>Parts</a:t>
            </a:r>
            <a:r>
              <a:rPr spc="190" dirty="0"/>
              <a:t> </a:t>
            </a:r>
            <a:r>
              <a:rPr spc="50" dirty="0"/>
              <a:t>of</a:t>
            </a:r>
            <a:r>
              <a:rPr spc="190" dirty="0"/>
              <a:t> </a:t>
            </a:r>
            <a:r>
              <a:rPr spc="80" dirty="0"/>
              <a:t>Speech?</a:t>
            </a:r>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7</a:t>
            </a:fld>
            <a:endParaRPr dirty="0"/>
          </a:p>
        </p:txBody>
      </p:sp>
      <p:sp>
        <p:nvSpPr>
          <p:cNvPr id="3" name="object 3"/>
          <p:cNvSpPr txBox="1"/>
          <p:nvPr/>
        </p:nvSpPr>
        <p:spPr>
          <a:xfrm>
            <a:off x="713261" y="1858083"/>
            <a:ext cx="6743700" cy="1104900"/>
          </a:xfrm>
          <a:prstGeom prst="rect">
            <a:avLst/>
          </a:prstGeom>
        </p:spPr>
        <p:txBody>
          <a:bodyPr vert="horz" wrap="square" lIns="0" tIns="5080" rIns="0" bIns="0" rtlCol="0">
            <a:spAutoFit/>
          </a:bodyPr>
          <a:lstStyle/>
          <a:p>
            <a:pPr marL="12700" marR="5080">
              <a:lnSpc>
                <a:spcPct val="102299"/>
              </a:lnSpc>
              <a:spcBef>
                <a:spcPts val="40"/>
              </a:spcBef>
            </a:pPr>
            <a:r>
              <a:rPr sz="2200" dirty="0">
                <a:solidFill>
                  <a:srgbClr val="595959"/>
                </a:solidFill>
                <a:latin typeface="Times New Roman"/>
                <a:cs typeface="Times New Roman"/>
              </a:rPr>
              <a:t>They</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approximately</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eight</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traditional</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basic</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word</a:t>
            </a:r>
            <a:r>
              <a:rPr sz="2200" spc="10" dirty="0">
                <a:solidFill>
                  <a:srgbClr val="595959"/>
                </a:solidFill>
                <a:latin typeface="Times New Roman"/>
                <a:cs typeface="Times New Roman"/>
              </a:rPr>
              <a:t> </a:t>
            </a:r>
            <a:r>
              <a:rPr sz="2200" spc="-10" dirty="0">
                <a:solidFill>
                  <a:srgbClr val="595959"/>
                </a:solidFill>
                <a:latin typeface="Times New Roman"/>
                <a:cs typeface="Times New Roman"/>
              </a:rPr>
              <a:t>classes,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sometimes</a:t>
            </a:r>
            <a:r>
              <a:rPr sz="2200" spc="-15" dirty="0">
                <a:solidFill>
                  <a:srgbClr val="595959"/>
                </a:solidFill>
                <a:latin typeface="Times New Roman"/>
                <a:cs typeface="Times New Roman"/>
              </a:rPr>
              <a:t> </a:t>
            </a:r>
            <a:r>
              <a:rPr sz="2200" spc="-5" dirty="0">
                <a:solidFill>
                  <a:srgbClr val="595959"/>
                </a:solidFill>
                <a:latin typeface="Times New Roman"/>
                <a:cs typeface="Times New Roman"/>
              </a:rPr>
              <a:t>called</a:t>
            </a:r>
            <a:r>
              <a:rPr sz="2200" dirty="0">
                <a:solidFill>
                  <a:srgbClr val="595959"/>
                </a:solidFill>
                <a:latin typeface="Times New Roman"/>
                <a:cs typeface="Times New Roman"/>
              </a:rPr>
              <a:t> </a:t>
            </a:r>
            <a:r>
              <a:rPr sz="2200" spc="-5" dirty="0">
                <a:solidFill>
                  <a:srgbClr val="595959"/>
                </a:solidFill>
                <a:latin typeface="Times New Roman"/>
                <a:cs typeface="Times New Roman"/>
              </a:rPr>
              <a:t>syntactic classes</a:t>
            </a:r>
            <a:r>
              <a:rPr sz="2200" spc="-10" dirty="0">
                <a:solidFill>
                  <a:srgbClr val="595959"/>
                </a:solidFill>
                <a:latin typeface="Times New Roman"/>
                <a:cs typeface="Times New Roman"/>
              </a:rPr>
              <a:t> </a:t>
            </a:r>
            <a:r>
              <a:rPr sz="2200" dirty="0">
                <a:solidFill>
                  <a:srgbClr val="595959"/>
                </a:solidFill>
                <a:latin typeface="Times New Roman"/>
                <a:cs typeface="Times New Roman"/>
              </a:rPr>
              <a:t>or </a:t>
            </a:r>
            <a:r>
              <a:rPr sz="2200" spc="-5" dirty="0">
                <a:solidFill>
                  <a:srgbClr val="595959"/>
                </a:solidFill>
                <a:latin typeface="Times New Roman"/>
                <a:cs typeface="Times New Roman"/>
              </a:rPr>
              <a:t>types.</a:t>
            </a:r>
            <a:endParaRPr sz="2200">
              <a:latin typeface="Times New Roman"/>
              <a:cs typeface="Times New Roman"/>
            </a:endParaRPr>
          </a:p>
          <a:p>
            <a:pPr marL="12700">
              <a:lnSpc>
                <a:spcPct val="100000"/>
              </a:lnSpc>
              <a:spcBef>
                <a:spcPts val="760"/>
              </a:spcBef>
            </a:pPr>
            <a:r>
              <a:rPr sz="2000" spc="-5" dirty="0">
                <a:solidFill>
                  <a:srgbClr val="595959"/>
                </a:solidFill>
                <a:latin typeface="Times New Roman"/>
                <a:cs typeface="Times New Roman"/>
              </a:rPr>
              <a:t>These are the ones taught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grade school</a:t>
            </a:r>
            <a:r>
              <a:rPr sz="2000" spc="-10" dirty="0">
                <a:solidFill>
                  <a:srgbClr val="595959"/>
                </a:solidFill>
                <a:latin typeface="Times New Roman"/>
                <a:cs typeface="Times New Roman"/>
              </a:rPr>
              <a:t> </a:t>
            </a:r>
            <a:r>
              <a:rPr sz="2000" spc="-20" dirty="0">
                <a:solidFill>
                  <a:srgbClr val="595959"/>
                </a:solidFill>
                <a:latin typeface="Times New Roman"/>
                <a:cs typeface="Times New Roman"/>
              </a:rPr>
              <a:t>grammar.</a:t>
            </a:r>
            <a:endParaRPr sz="2000">
              <a:latin typeface="Times New Roman"/>
              <a:cs typeface="Times New Roman"/>
            </a:endParaRPr>
          </a:p>
        </p:txBody>
      </p:sp>
      <p:graphicFrame>
        <p:nvGraphicFramePr>
          <p:cNvPr id="4" name="object 4"/>
          <p:cNvGraphicFramePr>
            <a:graphicFrameLocks noGrp="1"/>
          </p:cNvGraphicFramePr>
          <p:nvPr/>
        </p:nvGraphicFramePr>
        <p:xfrm>
          <a:off x="731041" y="3068403"/>
          <a:ext cx="6132830" cy="3068320"/>
        </p:xfrm>
        <a:graphic>
          <a:graphicData uri="http://schemas.openxmlformats.org/drawingml/2006/table">
            <a:tbl>
              <a:tblPr firstRow="1" bandRow="1">
                <a:tableStyleId>{2D5ABB26-0587-4C30-8999-92F81FD0307C}</a:tableStyleId>
              </a:tblPr>
              <a:tblGrid>
                <a:gridCol w="725805">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4035425">
                  <a:extLst>
                    <a:ext uri="{9D8B030D-6E8A-4147-A177-3AD203B41FA5}">
                      <a16:colId xmlns:a16="http://schemas.microsoft.com/office/drawing/2014/main" val="20002"/>
                    </a:ext>
                  </a:extLst>
                </a:gridCol>
              </a:tblGrid>
              <a:tr h="333964">
                <a:tc>
                  <a:txBody>
                    <a:bodyPr/>
                    <a:lstStyle/>
                    <a:p>
                      <a:pPr marL="31750">
                        <a:lnSpc>
                          <a:spcPts val="2030"/>
                        </a:lnSpc>
                      </a:pPr>
                      <a:r>
                        <a:rPr sz="1800" spc="-10" dirty="0">
                          <a:solidFill>
                            <a:srgbClr val="002060"/>
                          </a:solidFill>
                          <a:latin typeface="Impact"/>
                          <a:cs typeface="Impact"/>
                        </a:rPr>
                        <a:t>­</a:t>
                      </a:r>
                      <a:r>
                        <a:rPr sz="1800" spc="215" dirty="0">
                          <a:solidFill>
                            <a:srgbClr val="002060"/>
                          </a:solidFill>
                          <a:latin typeface="Impact"/>
                          <a:cs typeface="Impact"/>
                        </a:rPr>
                        <a:t> </a:t>
                      </a:r>
                      <a:r>
                        <a:rPr sz="1800" dirty="0">
                          <a:solidFill>
                            <a:srgbClr val="595959"/>
                          </a:solidFill>
                          <a:latin typeface="Times New Roman"/>
                          <a:cs typeface="Times New Roman"/>
                        </a:rPr>
                        <a:t>N</a:t>
                      </a:r>
                      <a:endParaRPr sz="1800">
                        <a:latin typeface="Times New Roman"/>
                        <a:cs typeface="Times New Roman"/>
                      </a:endParaRPr>
                    </a:p>
                  </a:txBody>
                  <a:tcPr marL="0" marR="0" marT="0" marB="0"/>
                </a:tc>
                <a:tc>
                  <a:txBody>
                    <a:bodyPr/>
                    <a:lstStyle/>
                    <a:p>
                      <a:pPr marL="65405">
                        <a:lnSpc>
                          <a:spcPts val="2030"/>
                        </a:lnSpc>
                      </a:pPr>
                      <a:r>
                        <a:rPr sz="1800" dirty="0">
                          <a:solidFill>
                            <a:srgbClr val="595959"/>
                          </a:solidFill>
                          <a:latin typeface="Times New Roman"/>
                          <a:cs typeface="Times New Roman"/>
                        </a:rPr>
                        <a:t>noun</a:t>
                      </a:r>
                      <a:endParaRPr sz="1800">
                        <a:latin typeface="Times New Roman"/>
                        <a:cs typeface="Times New Roman"/>
                      </a:endParaRPr>
                    </a:p>
                  </a:txBody>
                  <a:tcPr marL="0" marR="0" marT="0" marB="0"/>
                </a:tc>
                <a:tc>
                  <a:txBody>
                    <a:bodyPr/>
                    <a:lstStyle/>
                    <a:p>
                      <a:pPr marL="179705">
                        <a:lnSpc>
                          <a:spcPts val="2030"/>
                        </a:lnSpc>
                      </a:pPr>
                      <a:r>
                        <a:rPr sz="1800" i="1" spc="-35" dirty="0">
                          <a:solidFill>
                            <a:srgbClr val="6AA84F"/>
                          </a:solidFill>
                          <a:latin typeface="Times New Roman"/>
                          <a:cs typeface="Times New Roman"/>
                        </a:rPr>
                        <a:t>chair,</a:t>
                      </a:r>
                      <a:r>
                        <a:rPr sz="1800" i="1" spc="-10" dirty="0">
                          <a:solidFill>
                            <a:srgbClr val="6AA84F"/>
                          </a:solidFill>
                          <a:latin typeface="Times New Roman"/>
                          <a:cs typeface="Times New Roman"/>
                        </a:rPr>
                        <a:t> </a:t>
                      </a:r>
                      <a:r>
                        <a:rPr sz="1800" i="1" spc="-5" dirty="0">
                          <a:solidFill>
                            <a:srgbClr val="6AA84F"/>
                          </a:solidFill>
                          <a:latin typeface="Times New Roman"/>
                          <a:cs typeface="Times New Roman"/>
                        </a:rPr>
                        <a:t>bandwidth, pacing</a:t>
                      </a:r>
                      <a:endParaRPr sz="1800">
                        <a:latin typeface="Times New Roman"/>
                        <a:cs typeface="Times New Roman"/>
                      </a:endParaRPr>
                    </a:p>
                  </a:txBody>
                  <a:tcPr marL="0" marR="0" marT="0" marB="0"/>
                </a:tc>
                <a:extLst>
                  <a:ext uri="{0D108BD9-81ED-4DB2-BD59-A6C34878D82A}">
                    <a16:rowId xmlns:a16="http://schemas.microsoft.com/office/drawing/2014/main" val="10000"/>
                  </a:ext>
                </a:extLst>
              </a:tr>
              <a:tr h="400050">
                <a:tc>
                  <a:txBody>
                    <a:bodyPr/>
                    <a:lstStyle/>
                    <a:p>
                      <a:pPr marL="31750">
                        <a:lnSpc>
                          <a:spcPct val="100000"/>
                        </a:lnSpc>
                        <a:spcBef>
                          <a:spcPts val="440"/>
                        </a:spcBef>
                      </a:pPr>
                      <a:r>
                        <a:rPr sz="1800" spc="-10" dirty="0">
                          <a:solidFill>
                            <a:srgbClr val="002060"/>
                          </a:solidFill>
                          <a:latin typeface="Impact"/>
                          <a:cs typeface="Impact"/>
                        </a:rPr>
                        <a:t>­</a:t>
                      </a:r>
                      <a:r>
                        <a:rPr sz="1800" spc="215" dirty="0">
                          <a:solidFill>
                            <a:srgbClr val="002060"/>
                          </a:solidFill>
                          <a:latin typeface="Impact"/>
                          <a:cs typeface="Impact"/>
                        </a:rPr>
                        <a:t> </a:t>
                      </a:r>
                      <a:r>
                        <a:rPr sz="1800" dirty="0">
                          <a:solidFill>
                            <a:srgbClr val="595959"/>
                          </a:solidFill>
                          <a:latin typeface="Times New Roman"/>
                          <a:cs typeface="Times New Roman"/>
                        </a:rPr>
                        <a:t>V</a:t>
                      </a:r>
                      <a:endParaRPr sz="1800">
                        <a:latin typeface="Times New Roman"/>
                        <a:cs typeface="Times New Roman"/>
                      </a:endParaRPr>
                    </a:p>
                  </a:txBody>
                  <a:tcPr marL="0" marR="0" marT="55880" marB="0"/>
                </a:tc>
                <a:tc>
                  <a:txBody>
                    <a:bodyPr/>
                    <a:lstStyle/>
                    <a:p>
                      <a:pPr marL="60960">
                        <a:lnSpc>
                          <a:spcPct val="100000"/>
                        </a:lnSpc>
                        <a:spcBef>
                          <a:spcPts val="440"/>
                        </a:spcBef>
                      </a:pPr>
                      <a:r>
                        <a:rPr sz="1800" dirty="0">
                          <a:solidFill>
                            <a:srgbClr val="595959"/>
                          </a:solidFill>
                          <a:latin typeface="Times New Roman"/>
                          <a:cs typeface="Times New Roman"/>
                        </a:rPr>
                        <a:t>verb</a:t>
                      </a:r>
                      <a:endParaRPr sz="1800">
                        <a:latin typeface="Times New Roman"/>
                        <a:cs typeface="Times New Roman"/>
                      </a:endParaRPr>
                    </a:p>
                  </a:txBody>
                  <a:tcPr marL="0" marR="0" marT="55880" marB="0"/>
                </a:tc>
                <a:tc>
                  <a:txBody>
                    <a:bodyPr/>
                    <a:lstStyle/>
                    <a:p>
                      <a:pPr marL="320675">
                        <a:lnSpc>
                          <a:spcPct val="100000"/>
                        </a:lnSpc>
                        <a:spcBef>
                          <a:spcPts val="440"/>
                        </a:spcBef>
                      </a:pPr>
                      <a:r>
                        <a:rPr sz="1800" i="1" spc="-20" dirty="0">
                          <a:solidFill>
                            <a:srgbClr val="6AA84F"/>
                          </a:solidFill>
                          <a:latin typeface="Times New Roman"/>
                          <a:cs typeface="Times New Roman"/>
                        </a:rPr>
                        <a:t>study,</a:t>
                      </a:r>
                      <a:r>
                        <a:rPr sz="1800" i="1" spc="-10" dirty="0">
                          <a:solidFill>
                            <a:srgbClr val="6AA84F"/>
                          </a:solidFill>
                          <a:latin typeface="Times New Roman"/>
                          <a:cs typeface="Times New Roman"/>
                        </a:rPr>
                        <a:t> </a:t>
                      </a:r>
                      <a:r>
                        <a:rPr sz="1800" i="1" spc="-5" dirty="0">
                          <a:solidFill>
                            <a:srgbClr val="6AA84F"/>
                          </a:solidFill>
                          <a:latin typeface="Times New Roman"/>
                          <a:cs typeface="Times New Roman"/>
                        </a:rPr>
                        <a:t>debate,</a:t>
                      </a:r>
                      <a:r>
                        <a:rPr sz="1800" i="1" spc="-10" dirty="0">
                          <a:solidFill>
                            <a:srgbClr val="6AA84F"/>
                          </a:solidFill>
                          <a:latin typeface="Times New Roman"/>
                          <a:cs typeface="Times New Roman"/>
                        </a:rPr>
                        <a:t> </a:t>
                      </a:r>
                      <a:r>
                        <a:rPr sz="1800" i="1" dirty="0">
                          <a:solidFill>
                            <a:srgbClr val="6AA84F"/>
                          </a:solidFill>
                          <a:latin typeface="Times New Roman"/>
                          <a:cs typeface="Times New Roman"/>
                        </a:rPr>
                        <a:t>munch</a:t>
                      </a:r>
                      <a:endParaRPr sz="1800">
                        <a:latin typeface="Times New Roman"/>
                        <a:cs typeface="Times New Roman"/>
                      </a:endParaRPr>
                    </a:p>
                  </a:txBody>
                  <a:tcPr marL="0" marR="0" marT="55880" marB="0"/>
                </a:tc>
                <a:extLst>
                  <a:ext uri="{0D108BD9-81ED-4DB2-BD59-A6C34878D82A}">
                    <a16:rowId xmlns:a16="http://schemas.microsoft.com/office/drawing/2014/main" val="10001"/>
                  </a:ext>
                </a:extLst>
              </a:tr>
              <a:tr h="400050">
                <a:tc>
                  <a:txBody>
                    <a:bodyPr/>
                    <a:lstStyle/>
                    <a:p>
                      <a:pPr marL="31750">
                        <a:lnSpc>
                          <a:spcPct val="100000"/>
                        </a:lnSpc>
                        <a:spcBef>
                          <a:spcPts val="390"/>
                        </a:spcBef>
                      </a:pPr>
                      <a:r>
                        <a:rPr sz="1800" spc="-10" dirty="0">
                          <a:solidFill>
                            <a:srgbClr val="002060"/>
                          </a:solidFill>
                          <a:latin typeface="Impact"/>
                          <a:cs typeface="Impact"/>
                        </a:rPr>
                        <a:t>­</a:t>
                      </a:r>
                      <a:r>
                        <a:rPr sz="1800" spc="204" dirty="0">
                          <a:solidFill>
                            <a:srgbClr val="002060"/>
                          </a:solidFill>
                          <a:latin typeface="Impact"/>
                          <a:cs typeface="Impact"/>
                        </a:rPr>
                        <a:t> </a:t>
                      </a:r>
                      <a:r>
                        <a:rPr sz="1800" dirty="0">
                          <a:solidFill>
                            <a:srgbClr val="595959"/>
                          </a:solidFill>
                          <a:latin typeface="Times New Roman"/>
                          <a:cs typeface="Times New Roman"/>
                        </a:rPr>
                        <a:t>ADJ</a:t>
                      </a:r>
                      <a:endParaRPr sz="1800">
                        <a:latin typeface="Times New Roman"/>
                        <a:cs typeface="Times New Roman"/>
                      </a:endParaRPr>
                    </a:p>
                  </a:txBody>
                  <a:tcPr marL="0" marR="0" marT="49530" marB="0"/>
                </a:tc>
                <a:tc>
                  <a:txBody>
                    <a:bodyPr/>
                    <a:lstStyle/>
                    <a:p>
                      <a:pPr marL="149225">
                        <a:lnSpc>
                          <a:spcPct val="100000"/>
                        </a:lnSpc>
                        <a:spcBef>
                          <a:spcPts val="390"/>
                        </a:spcBef>
                      </a:pPr>
                      <a:r>
                        <a:rPr sz="1800" spc="-5" dirty="0">
                          <a:solidFill>
                            <a:srgbClr val="595959"/>
                          </a:solidFill>
                          <a:latin typeface="Times New Roman"/>
                          <a:cs typeface="Times New Roman"/>
                        </a:rPr>
                        <a:t>adjective</a:t>
                      </a:r>
                      <a:endParaRPr sz="1800">
                        <a:latin typeface="Times New Roman"/>
                        <a:cs typeface="Times New Roman"/>
                      </a:endParaRPr>
                    </a:p>
                  </a:txBody>
                  <a:tcPr marL="0" marR="0" marT="49530" marB="0"/>
                </a:tc>
                <a:tc>
                  <a:txBody>
                    <a:bodyPr/>
                    <a:lstStyle/>
                    <a:p>
                      <a:pPr marL="231775">
                        <a:lnSpc>
                          <a:spcPct val="100000"/>
                        </a:lnSpc>
                        <a:spcBef>
                          <a:spcPts val="390"/>
                        </a:spcBef>
                      </a:pPr>
                      <a:r>
                        <a:rPr sz="1800" i="1" spc="-5" dirty="0">
                          <a:solidFill>
                            <a:srgbClr val="6AA84F"/>
                          </a:solidFill>
                          <a:latin typeface="Times New Roman"/>
                          <a:cs typeface="Times New Roman"/>
                        </a:rPr>
                        <a:t>purple,</a:t>
                      </a:r>
                      <a:r>
                        <a:rPr sz="1800" i="1" dirty="0">
                          <a:solidFill>
                            <a:srgbClr val="6AA84F"/>
                          </a:solidFill>
                          <a:latin typeface="Times New Roman"/>
                          <a:cs typeface="Times New Roman"/>
                        </a:rPr>
                        <a:t> </a:t>
                      </a:r>
                      <a:r>
                        <a:rPr sz="1800" i="1" spc="-5" dirty="0">
                          <a:solidFill>
                            <a:srgbClr val="6AA84F"/>
                          </a:solidFill>
                          <a:latin typeface="Times New Roman"/>
                          <a:cs typeface="Times New Roman"/>
                        </a:rPr>
                        <a:t>tall,</a:t>
                      </a:r>
                      <a:r>
                        <a:rPr sz="1800" i="1" spc="5" dirty="0">
                          <a:solidFill>
                            <a:srgbClr val="6AA84F"/>
                          </a:solidFill>
                          <a:latin typeface="Times New Roman"/>
                          <a:cs typeface="Times New Roman"/>
                        </a:rPr>
                        <a:t> </a:t>
                      </a:r>
                      <a:r>
                        <a:rPr sz="1800" i="1" spc="-5" dirty="0">
                          <a:solidFill>
                            <a:srgbClr val="6AA84F"/>
                          </a:solidFill>
                          <a:latin typeface="Times New Roman"/>
                          <a:cs typeface="Times New Roman"/>
                        </a:rPr>
                        <a:t>ridiculous</a:t>
                      </a:r>
                      <a:r>
                        <a:rPr sz="1800" i="1" dirty="0">
                          <a:solidFill>
                            <a:srgbClr val="6AA84F"/>
                          </a:solidFill>
                          <a:latin typeface="Times New Roman"/>
                          <a:cs typeface="Times New Roman"/>
                        </a:rPr>
                        <a:t> </a:t>
                      </a:r>
                      <a:r>
                        <a:rPr sz="1800" i="1" spc="-5" dirty="0">
                          <a:solidFill>
                            <a:srgbClr val="6AA84F"/>
                          </a:solidFill>
                          <a:latin typeface="Times New Roman"/>
                          <a:cs typeface="Times New Roman"/>
                        </a:rPr>
                        <a:t>(includes</a:t>
                      </a:r>
                      <a:r>
                        <a:rPr sz="1800" i="1" dirty="0">
                          <a:solidFill>
                            <a:srgbClr val="6AA84F"/>
                          </a:solidFill>
                          <a:latin typeface="Times New Roman"/>
                          <a:cs typeface="Times New Roman"/>
                        </a:rPr>
                        <a:t> </a:t>
                      </a:r>
                      <a:r>
                        <a:rPr sz="1800" i="1" spc="-5" dirty="0">
                          <a:solidFill>
                            <a:srgbClr val="6AA84F"/>
                          </a:solidFill>
                          <a:latin typeface="Times New Roman"/>
                          <a:cs typeface="Times New Roman"/>
                        </a:rPr>
                        <a:t>articles)</a:t>
                      </a:r>
                      <a:endParaRPr sz="1800">
                        <a:latin typeface="Times New Roman"/>
                        <a:cs typeface="Times New Roman"/>
                      </a:endParaRPr>
                    </a:p>
                  </a:txBody>
                  <a:tcPr marL="0" marR="0" marT="49530" marB="0"/>
                </a:tc>
                <a:extLst>
                  <a:ext uri="{0D108BD9-81ED-4DB2-BD59-A6C34878D82A}">
                    <a16:rowId xmlns:a16="http://schemas.microsoft.com/office/drawing/2014/main" val="10002"/>
                  </a:ext>
                </a:extLst>
              </a:tr>
              <a:tr h="406400">
                <a:tc>
                  <a:txBody>
                    <a:bodyPr/>
                    <a:lstStyle/>
                    <a:p>
                      <a:pPr marL="31750">
                        <a:lnSpc>
                          <a:spcPct val="100000"/>
                        </a:lnSpc>
                        <a:spcBef>
                          <a:spcPts val="440"/>
                        </a:spcBef>
                      </a:pPr>
                      <a:r>
                        <a:rPr sz="1800" spc="-10" dirty="0">
                          <a:solidFill>
                            <a:srgbClr val="002060"/>
                          </a:solidFill>
                          <a:latin typeface="Impact"/>
                          <a:cs typeface="Impact"/>
                        </a:rPr>
                        <a:t>­</a:t>
                      </a:r>
                      <a:r>
                        <a:rPr sz="1800" spc="185" dirty="0">
                          <a:solidFill>
                            <a:srgbClr val="002060"/>
                          </a:solidFill>
                          <a:latin typeface="Impact"/>
                          <a:cs typeface="Impact"/>
                        </a:rPr>
                        <a:t> </a:t>
                      </a:r>
                      <a:r>
                        <a:rPr sz="1800" dirty="0">
                          <a:solidFill>
                            <a:srgbClr val="595959"/>
                          </a:solidFill>
                          <a:latin typeface="Times New Roman"/>
                          <a:cs typeface="Times New Roman"/>
                        </a:rPr>
                        <a:t>ADV</a:t>
                      </a:r>
                      <a:endParaRPr sz="1800">
                        <a:latin typeface="Times New Roman"/>
                        <a:cs typeface="Times New Roman"/>
                      </a:endParaRPr>
                    </a:p>
                  </a:txBody>
                  <a:tcPr marL="0" marR="0" marT="55880" marB="0"/>
                </a:tc>
                <a:tc>
                  <a:txBody>
                    <a:bodyPr/>
                    <a:lstStyle/>
                    <a:p>
                      <a:pPr marL="149225">
                        <a:lnSpc>
                          <a:spcPct val="100000"/>
                        </a:lnSpc>
                        <a:spcBef>
                          <a:spcPts val="440"/>
                        </a:spcBef>
                      </a:pPr>
                      <a:r>
                        <a:rPr sz="1800" dirty="0">
                          <a:solidFill>
                            <a:srgbClr val="595959"/>
                          </a:solidFill>
                          <a:latin typeface="Times New Roman"/>
                          <a:cs typeface="Times New Roman"/>
                        </a:rPr>
                        <a:t>adverb</a:t>
                      </a:r>
                      <a:endParaRPr sz="1800">
                        <a:latin typeface="Times New Roman"/>
                        <a:cs typeface="Times New Roman"/>
                      </a:endParaRPr>
                    </a:p>
                  </a:txBody>
                  <a:tcPr marL="0" marR="0" marT="55880" marB="0"/>
                </a:tc>
                <a:tc>
                  <a:txBody>
                    <a:bodyPr/>
                    <a:lstStyle/>
                    <a:p>
                      <a:pPr marL="263525">
                        <a:lnSpc>
                          <a:spcPct val="100000"/>
                        </a:lnSpc>
                        <a:spcBef>
                          <a:spcPts val="440"/>
                        </a:spcBef>
                      </a:pPr>
                      <a:r>
                        <a:rPr sz="1800" i="1" spc="-10" dirty="0">
                          <a:solidFill>
                            <a:srgbClr val="6AA84F"/>
                          </a:solidFill>
                          <a:latin typeface="Times New Roman"/>
                          <a:cs typeface="Times New Roman"/>
                        </a:rPr>
                        <a:t>unfortunately,</a:t>
                      </a:r>
                      <a:r>
                        <a:rPr sz="1800" i="1" spc="-15" dirty="0">
                          <a:solidFill>
                            <a:srgbClr val="6AA84F"/>
                          </a:solidFill>
                          <a:latin typeface="Times New Roman"/>
                          <a:cs typeface="Times New Roman"/>
                        </a:rPr>
                        <a:t> </a:t>
                      </a:r>
                      <a:r>
                        <a:rPr sz="1800" i="1" spc="-5" dirty="0">
                          <a:solidFill>
                            <a:srgbClr val="6AA84F"/>
                          </a:solidFill>
                          <a:latin typeface="Times New Roman"/>
                          <a:cs typeface="Times New Roman"/>
                        </a:rPr>
                        <a:t>slowly</a:t>
                      </a:r>
                      <a:endParaRPr sz="1800">
                        <a:latin typeface="Times New Roman"/>
                        <a:cs typeface="Times New Roman"/>
                      </a:endParaRPr>
                    </a:p>
                  </a:txBody>
                  <a:tcPr marL="0" marR="0" marT="55880" marB="0"/>
                </a:tc>
                <a:extLst>
                  <a:ext uri="{0D108BD9-81ED-4DB2-BD59-A6C34878D82A}">
                    <a16:rowId xmlns:a16="http://schemas.microsoft.com/office/drawing/2014/main" val="10003"/>
                  </a:ext>
                </a:extLst>
              </a:tr>
              <a:tr h="400050">
                <a:tc>
                  <a:txBody>
                    <a:bodyPr/>
                    <a:lstStyle/>
                    <a:p>
                      <a:pPr marL="31750">
                        <a:lnSpc>
                          <a:spcPct val="100000"/>
                        </a:lnSpc>
                        <a:spcBef>
                          <a:spcPts val="440"/>
                        </a:spcBef>
                      </a:pPr>
                      <a:r>
                        <a:rPr sz="1800" spc="-10" dirty="0">
                          <a:solidFill>
                            <a:srgbClr val="002060"/>
                          </a:solidFill>
                          <a:latin typeface="Impact"/>
                          <a:cs typeface="Impact"/>
                        </a:rPr>
                        <a:t>­</a:t>
                      </a:r>
                      <a:r>
                        <a:rPr sz="1800" spc="215" dirty="0">
                          <a:solidFill>
                            <a:srgbClr val="002060"/>
                          </a:solidFill>
                          <a:latin typeface="Impact"/>
                          <a:cs typeface="Impact"/>
                        </a:rPr>
                        <a:t> </a:t>
                      </a:r>
                      <a:r>
                        <a:rPr sz="1800" dirty="0">
                          <a:solidFill>
                            <a:srgbClr val="595959"/>
                          </a:solidFill>
                          <a:latin typeface="Times New Roman"/>
                          <a:cs typeface="Times New Roman"/>
                        </a:rPr>
                        <a:t>P</a:t>
                      </a:r>
                      <a:endParaRPr sz="1800">
                        <a:latin typeface="Times New Roman"/>
                        <a:cs typeface="Times New Roman"/>
                      </a:endParaRPr>
                    </a:p>
                  </a:txBody>
                  <a:tcPr marL="0" marR="0" marT="55880" marB="0"/>
                </a:tc>
                <a:tc>
                  <a:txBody>
                    <a:bodyPr/>
                    <a:lstStyle/>
                    <a:p>
                      <a:pPr marR="185420" algn="r">
                        <a:lnSpc>
                          <a:spcPct val="100000"/>
                        </a:lnSpc>
                        <a:spcBef>
                          <a:spcPts val="440"/>
                        </a:spcBef>
                      </a:pPr>
                      <a:r>
                        <a:rPr sz="1800" spc="-5" dirty="0">
                          <a:solidFill>
                            <a:srgbClr val="595959"/>
                          </a:solidFill>
                          <a:latin typeface="Times New Roman"/>
                          <a:cs typeface="Times New Roman"/>
                        </a:rPr>
                        <a:t>preposition</a:t>
                      </a:r>
                      <a:endParaRPr sz="1800">
                        <a:latin typeface="Times New Roman"/>
                        <a:cs typeface="Times New Roman"/>
                      </a:endParaRPr>
                    </a:p>
                  </a:txBody>
                  <a:tcPr marL="0" marR="0" marT="55880" marB="0"/>
                </a:tc>
                <a:tc>
                  <a:txBody>
                    <a:bodyPr/>
                    <a:lstStyle/>
                    <a:p>
                      <a:pPr marL="206375">
                        <a:lnSpc>
                          <a:spcPct val="100000"/>
                        </a:lnSpc>
                        <a:spcBef>
                          <a:spcPts val="440"/>
                        </a:spcBef>
                      </a:pPr>
                      <a:r>
                        <a:rPr sz="1800" i="1" spc="-5" dirty="0">
                          <a:solidFill>
                            <a:srgbClr val="6AA84F"/>
                          </a:solidFill>
                          <a:latin typeface="Times New Roman"/>
                          <a:cs typeface="Times New Roman"/>
                        </a:rPr>
                        <a:t>of,</a:t>
                      </a:r>
                      <a:r>
                        <a:rPr sz="1800" i="1" spc="-15" dirty="0">
                          <a:solidFill>
                            <a:srgbClr val="6AA84F"/>
                          </a:solidFill>
                          <a:latin typeface="Times New Roman"/>
                          <a:cs typeface="Times New Roman"/>
                        </a:rPr>
                        <a:t> </a:t>
                      </a:r>
                      <a:r>
                        <a:rPr sz="1800" i="1" spc="-35" dirty="0">
                          <a:solidFill>
                            <a:srgbClr val="6AA84F"/>
                          </a:solidFill>
                          <a:latin typeface="Times New Roman"/>
                          <a:cs typeface="Times New Roman"/>
                        </a:rPr>
                        <a:t>by,</a:t>
                      </a:r>
                      <a:r>
                        <a:rPr sz="1800" i="1" spc="-15" dirty="0">
                          <a:solidFill>
                            <a:srgbClr val="6AA84F"/>
                          </a:solidFill>
                          <a:latin typeface="Times New Roman"/>
                          <a:cs typeface="Times New Roman"/>
                        </a:rPr>
                        <a:t> </a:t>
                      </a:r>
                      <a:r>
                        <a:rPr sz="1800" i="1" spc="-5" dirty="0">
                          <a:solidFill>
                            <a:srgbClr val="6AA84F"/>
                          </a:solidFill>
                          <a:latin typeface="Times New Roman"/>
                          <a:cs typeface="Times New Roman"/>
                        </a:rPr>
                        <a:t>to</a:t>
                      </a:r>
                      <a:endParaRPr sz="1800">
                        <a:latin typeface="Times New Roman"/>
                        <a:cs typeface="Times New Roman"/>
                      </a:endParaRPr>
                    </a:p>
                  </a:txBody>
                  <a:tcPr marL="0" marR="0" marT="55880" marB="0"/>
                </a:tc>
                <a:extLst>
                  <a:ext uri="{0D108BD9-81ED-4DB2-BD59-A6C34878D82A}">
                    <a16:rowId xmlns:a16="http://schemas.microsoft.com/office/drawing/2014/main" val="10004"/>
                  </a:ext>
                </a:extLst>
              </a:tr>
              <a:tr h="400050">
                <a:tc>
                  <a:txBody>
                    <a:bodyPr/>
                    <a:lstStyle/>
                    <a:p>
                      <a:pPr marL="31750">
                        <a:lnSpc>
                          <a:spcPct val="100000"/>
                        </a:lnSpc>
                        <a:spcBef>
                          <a:spcPts val="390"/>
                        </a:spcBef>
                      </a:pPr>
                      <a:r>
                        <a:rPr sz="1800" spc="-10" dirty="0">
                          <a:solidFill>
                            <a:srgbClr val="002060"/>
                          </a:solidFill>
                          <a:latin typeface="Impact"/>
                          <a:cs typeface="Impact"/>
                        </a:rPr>
                        <a:t>­</a:t>
                      </a:r>
                      <a:r>
                        <a:rPr sz="1800" spc="195" dirty="0">
                          <a:solidFill>
                            <a:srgbClr val="002060"/>
                          </a:solidFill>
                          <a:latin typeface="Impact"/>
                          <a:cs typeface="Impact"/>
                        </a:rPr>
                        <a:t> </a:t>
                      </a:r>
                      <a:r>
                        <a:rPr sz="1800" spc="-5" dirty="0">
                          <a:solidFill>
                            <a:srgbClr val="595959"/>
                          </a:solidFill>
                          <a:latin typeface="Times New Roman"/>
                          <a:cs typeface="Times New Roman"/>
                        </a:rPr>
                        <a:t>CON</a:t>
                      </a:r>
                      <a:endParaRPr sz="1800">
                        <a:latin typeface="Times New Roman"/>
                        <a:cs typeface="Times New Roman"/>
                      </a:endParaRPr>
                    </a:p>
                  </a:txBody>
                  <a:tcPr marL="0" marR="0" marT="49530" marB="0"/>
                </a:tc>
                <a:tc>
                  <a:txBody>
                    <a:bodyPr/>
                    <a:lstStyle/>
                    <a:p>
                      <a:pPr marR="135255" algn="r">
                        <a:lnSpc>
                          <a:spcPct val="100000"/>
                        </a:lnSpc>
                        <a:spcBef>
                          <a:spcPts val="390"/>
                        </a:spcBef>
                      </a:pPr>
                      <a:r>
                        <a:rPr sz="1800" spc="-5" dirty="0">
                          <a:solidFill>
                            <a:srgbClr val="595959"/>
                          </a:solidFill>
                          <a:latin typeface="Times New Roman"/>
                          <a:cs typeface="Times New Roman"/>
                        </a:rPr>
                        <a:t>conjunction</a:t>
                      </a:r>
                      <a:endParaRPr sz="1800">
                        <a:latin typeface="Times New Roman"/>
                        <a:cs typeface="Times New Roman"/>
                      </a:endParaRPr>
                    </a:p>
                  </a:txBody>
                  <a:tcPr marL="0" marR="0" marT="49530" marB="0"/>
                </a:tc>
                <a:tc>
                  <a:txBody>
                    <a:bodyPr/>
                    <a:lstStyle/>
                    <a:p>
                      <a:pPr marL="142875">
                        <a:lnSpc>
                          <a:spcPct val="100000"/>
                        </a:lnSpc>
                        <a:spcBef>
                          <a:spcPts val="390"/>
                        </a:spcBef>
                      </a:pPr>
                      <a:r>
                        <a:rPr sz="1800" i="1" dirty="0">
                          <a:solidFill>
                            <a:srgbClr val="6AA84F"/>
                          </a:solidFill>
                          <a:latin typeface="Times New Roman"/>
                          <a:cs typeface="Times New Roman"/>
                        </a:rPr>
                        <a:t>and,</a:t>
                      </a:r>
                      <a:r>
                        <a:rPr sz="1800" i="1" spc="-20" dirty="0">
                          <a:solidFill>
                            <a:srgbClr val="6AA84F"/>
                          </a:solidFill>
                          <a:latin typeface="Times New Roman"/>
                          <a:cs typeface="Times New Roman"/>
                        </a:rPr>
                        <a:t> </a:t>
                      </a:r>
                      <a:r>
                        <a:rPr sz="1800" i="1" dirty="0">
                          <a:solidFill>
                            <a:srgbClr val="6AA84F"/>
                          </a:solidFill>
                          <a:latin typeface="Times New Roman"/>
                          <a:cs typeface="Times New Roman"/>
                        </a:rPr>
                        <a:t>but</a:t>
                      </a:r>
                      <a:endParaRPr sz="1800">
                        <a:latin typeface="Times New Roman"/>
                        <a:cs typeface="Times New Roman"/>
                      </a:endParaRPr>
                    </a:p>
                  </a:txBody>
                  <a:tcPr marL="0" marR="0" marT="49530" marB="0"/>
                </a:tc>
                <a:extLst>
                  <a:ext uri="{0D108BD9-81ED-4DB2-BD59-A6C34878D82A}">
                    <a16:rowId xmlns:a16="http://schemas.microsoft.com/office/drawing/2014/main" val="10005"/>
                  </a:ext>
                </a:extLst>
              </a:tr>
              <a:tr h="400050">
                <a:tc>
                  <a:txBody>
                    <a:bodyPr/>
                    <a:lstStyle/>
                    <a:p>
                      <a:pPr marL="31750">
                        <a:lnSpc>
                          <a:spcPct val="100000"/>
                        </a:lnSpc>
                        <a:spcBef>
                          <a:spcPts val="440"/>
                        </a:spcBef>
                      </a:pPr>
                      <a:r>
                        <a:rPr sz="1800" spc="-10" dirty="0">
                          <a:solidFill>
                            <a:srgbClr val="002060"/>
                          </a:solidFill>
                          <a:latin typeface="Impact"/>
                          <a:cs typeface="Impact"/>
                        </a:rPr>
                        <a:t>­</a:t>
                      </a:r>
                      <a:r>
                        <a:rPr sz="1800" spc="200" dirty="0">
                          <a:solidFill>
                            <a:srgbClr val="002060"/>
                          </a:solidFill>
                          <a:latin typeface="Impact"/>
                          <a:cs typeface="Impact"/>
                        </a:rPr>
                        <a:t> </a:t>
                      </a:r>
                      <a:r>
                        <a:rPr sz="1800" spc="-5" dirty="0">
                          <a:solidFill>
                            <a:srgbClr val="595959"/>
                          </a:solidFill>
                          <a:latin typeface="Times New Roman"/>
                          <a:cs typeface="Times New Roman"/>
                        </a:rPr>
                        <a:t>PRO</a:t>
                      </a:r>
                      <a:endParaRPr sz="1800">
                        <a:latin typeface="Times New Roman"/>
                        <a:cs typeface="Times New Roman"/>
                      </a:endParaRPr>
                    </a:p>
                  </a:txBody>
                  <a:tcPr marL="0" marR="0" marT="55880" marB="0"/>
                </a:tc>
                <a:tc>
                  <a:txBody>
                    <a:bodyPr/>
                    <a:lstStyle/>
                    <a:p>
                      <a:pPr marL="149225">
                        <a:lnSpc>
                          <a:spcPct val="100000"/>
                        </a:lnSpc>
                        <a:spcBef>
                          <a:spcPts val="440"/>
                        </a:spcBef>
                      </a:pPr>
                      <a:r>
                        <a:rPr sz="1800" dirty="0">
                          <a:solidFill>
                            <a:srgbClr val="595959"/>
                          </a:solidFill>
                          <a:latin typeface="Times New Roman"/>
                          <a:cs typeface="Times New Roman"/>
                        </a:rPr>
                        <a:t>pronoun</a:t>
                      </a:r>
                      <a:endParaRPr sz="1800">
                        <a:latin typeface="Times New Roman"/>
                        <a:cs typeface="Times New Roman"/>
                      </a:endParaRPr>
                    </a:p>
                  </a:txBody>
                  <a:tcPr marL="0" marR="0" marT="55880" marB="0"/>
                </a:tc>
                <a:tc>
                  <a:txBody>
                    <a:bodyPr/>
                    <a:lstStyle/>
                    <a:p>
                      <a:pPr marL="206375">
                        <a:lnSpc>
                          <a:spcPct val="100000"/>
                        </a:lnSpc>
                        <a:spcBef>
                          <a:spcPts val="440"/>
                        </a:spcBef>
                      </a:pPr>
                      <a:r>
                        <a:rPr sz="1800" i="1" dirty="0">
                          <a:solidFill>
                            <a:srgbClr val="6AA84F"/>
                          </a:solidFill>
                          <a:latin typeface="Times New Roman"/>
                          <a:cs typeface="Times New Roman"/>
                        </a:rPr>
                        <a:t>I,</a:t>
                      </a:r>
                      <a:r>
                        <a:rPr sz="1800" i="1" spc="-15" dirty="0">
                          <a:solidFill>
                            <a:srgbClr val="6AA84F"/>
                          </a:solidFill>
                          <a:latin typeface="Times New Roman"/>
                          <a:cs typeface="Times New Roman"/>
                        </a:rPr>
                        <a:t> </a:t>
                      </a:r>
                      <a:r>
                        <a:rPr sz="1800" i="1" dirty="0">
                          <a:solidFill>
                            <a:srgbClr val="6AA84F"/>
                          </a:solidFill>
                          <a:latin typeface="Times New Roman"/>
                          <a:cs typeface="Times New Roman"/>
                        </a:rPr>
                        <a:t>me,</a:t>
                      </a:r>
                      <a:r>
                        <a:rPr sz="1800" i="1" spc="-15" dirty="0">
                          <a:solidFill>
                            <a:srgbClr val="6AA84F"/>
                          </a:solidFill>
                          <a:latin typeface="Times New Roman"/>
                          <a:cs typeface="Times New Roman"/>
                        </a:rPr>
                        <a:t> </a:t>
                      </a:r>
                      <a:r>
                        <a:rPr sz="1800" i="1" spc="-5" dirty="0">
                          <a:solidFill>
                            <a:srgbClr val="6AA84F"/>
                          </a:solidFill>
                          <a:latin typeface="Times New Roman"/>
                          <a:cs typeface="Times New Roman"/>
                        </a:rPr>
                        <a:t>mine</a:t>
                      </a:r>
                      <a:endParaRPr sz="1800">
                        <a:latin typeface="Times New Roman"/>
                        <a:cs typeface="Times New Roman"/>
                      </a:endParaRPr>
                    </a:p>
                  </a:txBody>
                  <a:tcPr marL="0" marR="0" marT="55880" marB="0"/>
                </a:tc>
                <a:extLst>
                  <a:ext uri="{0D108BD9-81ED-4DB2-BD59-A6C34878D82A}">
                    <a16:rowId xmlns:a16="http://schemas.microsoft.com/office/drawing/2014/main" val="10006"/>
                  </a:ext>
                </a:extLst>
              </a:tr>
              <a:tr h="327614">
                <a:tc>
                  <a:txBody>
                    <a:bodyPr/>
                    <a:lstStyle/>
                    <a:p>
                      <a:pPr marL="31750">
                        <a:lnSpc>
                          <a:spcPts val="2090"/>
                        </a:lnSpc>
                        <a:spcBef>
                          <a:spcPts val="390"/>
                        </a:spcBef>
                      </a:pPr>
                      <a:r>
                        <a:rPr sz="1800" spc="-10" dirty="0">
                          <a:solidFill>
                            <a:srgbClr val="002060"/>
                          </a:solidFill>
                          <a:latin typeface="Impact"/>
                          <a:cs typeface="Impact"/>
                        </a:rPr>
                        <a:t>­</a:t>
                      </a:r>
                      <a:r>
                        <a:rPr sz="1800" spc="210" dirty="0">
                          <a:solidFill>
                            <a:srgbClr val="002060"/>
                          </a:solidFill>
                          <a:latin typeface="Impact"/>
                          <a:cs typeface="Impact"/>
                        </a:rPr>
                        <a:t> </a:t>
                      </a:r>
                      <a:r>
                        <a:rPr sz="1800" dirty="0">
                          <a:solidFill>
                            <a:srgbClr val="595959"/>
                          </a:solidFill>
                          <a:latin typeface="Times New Roman"/>
                          <a:cs typeface="Times New Roman"/>
                        </a:rPr>
                        <a:t>INT</a:t>
                      </a:r>
                      <a:endParaRPr sz="1800">
                        <a:latin typeface="Times New Roman"/>
                        <a:cs typeface="Times New Roman"/>
                      </a:endParaRPr>
                    </a:p>
                  </a:txBody>
                  <a:tcPr marL="0" marR="0" marT="49530" marB="0"/>
                </a:tc>
                <a:tc>
                  <a:txBody>
                    <a:bodyPr/>
                    <a:lstStyle/>
                    <a:p>
                      <a:pPr marR="173355" algn="r">
                        <a:lnSpc>
                          <a:spcPts val="2090"/>
                        </a:lnSpc>
                        <a:spcBef>
                          <a:spcPts val="390"/>
                        </a:spcBef>
                      </a:pPr>
                      <a:r>
                        <a:rPr sz="1800" spc="-5" dirty="0">
                          <a:solidFill>
                            <a:srgbClr val="595959"/>
                          </a:solidFill>
                          <a:latin typeface="Times New Roman"/>
                          <a:cs typeface="Times New Roman"/>
                        </a:rPr>
                        <a:t>interjection</a:t>
                      </a:r>
                      <a:endParaRPr sz="1800">
                        <a:latin typeface="Times New Roman"/>
                        <a:cs typeface="Times New Roman"/>
                      </a:endParaRPr>
                    </a:p>
                  </a:txBody>
                  <a:tcPr marL="0" marR="0" marT="49530" marB="0"/>
                </a:tc>
                <a:tc>
                  <a:txBody>
                    <a:bodyPr/>
                    <a:lstStyle/>
                    <a:p>
                      <a:pPr marL="161925">
                        <a:lnSpc>
                          <a:spcPts val="2090"/>
                        </a:lnSpc>
                        <a:spcBef>
                          <a:spcPts val="390"/>
                        </a:spcBef>
                      </a:pPr>
                      <a:r>
                        <a:rPr sz="1800" i="1" dirty="0">
                          <a:solidFill>
                            <a:srgbClr val="6AA84F"/>
                          </a:solidFill>
                          <a:latin typeface="Times New Roman"/>
                          <a:cs typeface="Times New Roman"/>
                        </a:rPr>
                        <a:t>um</a:t>
                      </a:r>
                      <a:endParaRPr sz="1800">
                        <a:latin typeface="Times New Roman"/>
                        <a:cs typeface="Times New Roman"/>
                      </a:endParaRPr>
                    </a:p>
                  </a:txBody>
                  <a:tcPr marL="0" marR="0" marT="49530" marB="0"/>
                </a:tc>
                <a:extLst>
                  <a:ext uri="{0D108BD9-81ED-4DB2-BD59-A6C34878D82A}">
                    <a16:rowId xmlns:a16="http://schemas.microsoft.com/office/drawing/2014/main" val="10007"/>
                  </a:ext>
                </a:extLst>
              </a:tr>
            </a:tbl>
          </a:graphicData>
        </a:graphic>
      </p:graphicFrame>
      <p:sp>
        <p:nvSpPr>
          <p:cNvPr id="5" name="object 5"/>
          <p:cNvSpPr txBox="1"/>
          <p:nvPr/>
        </p:nvSpPr>
        <p:spPr>
          <a:xfrm>
            <a:off x="846836" y="6306928"/>
            <a:ext cx="466598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95959"/>
                </a:solidFill>
                <a:latin typeface="Times New Roman"/>
                <a:cs typeface="Times New Roman"/>
              </a:rPr>
              <a:t>For example,</a:t>
            </a:r>
            <a:r>
              <a:rPr sz="1400" dirty="0">
                <a:solidFill>
                  <a:srgbClr val="595959"/>
                </a:solidFill>
                <a:latin typeface="Times New Roman"/>
                <a:cs typeface="Times New Roman"/>
              </a:rPr>
              <a:t> see </a:t>
            </a:r>
            <a:r>
              <a:rPr sz="1400" spc="-5" dirty="0">
                <a:solidFill>
                  <a:srgbClr val="595959"/>
                </a:solidFill>
                <a:latin typeface="Times New Roman"/>
                <a:cs typeface="Times New Roman"/>
              </a:rPr>
              <a:t>the</a:t>
            </a:r>
            <a:r>
              <a:rPr sz="1400" dirty="0">
                <a:solidFill>
                  <a:srgbClr val="595959"/>
                </a:solidFill>
                <a:latin typeface="Times New Roman"/>
                <a:cs typeface="Times New Roman"/>
              </a:rPr>
              <a:t> shows</a:t>
            </a:r>
            <a:r>
              <a:rPr sz="1400" spc="5" dirty="0">
                <a:solidFill>
                  <a:srgbClr val="595959"/>
                </a:solidFill>
                <a:latin typeface="Times New Roman"/>
                <a:cs typeface="Times New Roman"/>
              </a:rPr>
              <a:t> </a:t>
            </a:r>
            <a:r>
              <a:rPr sz="1400" spc="-5" dirty="0">
                <a:solidFill>
                  <a:srgbClr val="595959"/>
                </a:solidFill>
                <a:latin typeface="Times New Roman"/>
                <a:cs typeface="Times New Roman"/>
              </a:rPr>
              <a:t>from </a:t>
            </a:r>
            <a:r>
              <a:rPr sz="1400" i="1" dirty="0">
                <a:solidFill>
                  <a:srgbClr val="595959"/>
                </a:solidFill>
                <a:latin typeface="Times New Roman"/>
                <a:cs typeface="Times New Roman"/>
              </a:rPr>
              <a:t>Schoolhouse </a:t>
            </a:r>
            <a:r>
              <a:rPr sz="1400" i="1" spc="-5" dirty="0">
                <a:solidFill>
                  <a:srgbClr val="595959"/>
                </a:solidFill>
                <a:latin typeface="Times New Roman"/>
                <a:cs typeface="Times New Roman"/>
              </a:rPr>
              <a:t>Rock</a:t>
            </a:r>
            <a:r>
              <a:rPr sz="1400" i="1" dirty="0">
                <a:solidFill>
                  <a:srgbClr val="595959"/>
                </a:solidFill>
                <a:latin typeface="Times New Roman"/>
                <a:cs typeface="Times New Roman"/>
              </a:rPr>
              <a:t> </a:t>
            </a:r>
            <a:r>
              <a:rPr sz="1400" dirty="0">
                <a:solidFill>
                  <a:srgbClr val="595959"/>
                </a:solidFill>
                <a:latin typeface="Times New Roman"/>
                <a:cs typeface="Times New Roman"/>
              </a:rPr>
              <a:t>on </a:t>
            </a:r>
            <a:r>
              <a:rPr sz="1400" spc="-15" dirty="0">
                <a:solidFill>
                  <a:srgbClr val="595959"/>
                </a:solidFill>
                <a:latin typeface="Times New Roman"/>
                <a:cs typeface="Times New Roman"/>
              </a:rPr>
              <a:t>grammar.</a:t>
            </a:r>
            <a:endParaRPr sz="14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623435" cy="665480"/>
          </a:xfrm>
          <a:prstGeom prst="rect">
            <a:avLst/>
          </a:prstGeom>
        </p:spPr>
        <p:txBody>
          <a:bodyPr vert="horz" wrap="square" lIns="0" tIns="12700" rIns="0" bIns="0" rtlCol="0">
            <a:spAutoFit/>
          </a:bodyPr>
          <a:lstStyle/>
          <a:p>
            <a:pPr marL="12700">
              <a:lnSpc>
                <a:spcPct val="100000"/>
              </a:lnSpc>
              <a:spcBef>
                <a:spcPts val="100"/>
              </a:spcBef>
            </a:pPr>
            <a:r>
              <a:rPr spc="80" dirty="0"/>
              <a:t>Stanford</a:t>
            </a:r>
            <a:r>
              <a:rPr spc="165" dirty="0"/>
              <a:t> </a:t>
            </a:r>
            <a:r>
              <a:rPr spc="65" dirty="0"/>
              <a:t>NLP</a:t>
            </a:r>
            <a:r>
              <a:rPr spc="15" dirty="0"/>
              <a:t> </a:t>
            </a:r>
            <a:r>
              <a:rPr spc="70" dirty="0"/>
              <a:t>Demo</a:t>
            </a:r>
          </a:p>
        </p:txBody>
      </p:sp>
      <p:pic>
        <p:nvPicPr>
          <p:cNvPr id="3" name="object 3"/>
          <p:cNvPicPr/>
          <p:nvPr/>
        </p:nvPicPr>
        <p:blipFill>
          <a:blip r:embed="rId2" cstate="print"/>
          <a:stretch>
            <a:fillRect/>
          </a:stretch>
        </p:blipFill>
        <p:spPr>
          <a:xfrm>
            <a:off x="1282700" y="2133600"/>
            <a:ext cx="5604448" cy="4229099"/>
          </a:xfrm>
          <a:prstGeom prst="rect">
            <a:avLst/>
          </a:prstGeom>
        </p:spPr>
      </p:pic>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868295" cy="665480"/>
          </a:xfrm>
          <a:prstGeom prst="rect">
            <a:avLst/>
          </a:prstGeom>
        </p:spPr>
        <p:txBody>
          <a:bodyPr vert="horz" wrap="square" lIns="0" tIns="12700" rIns="0" bIns="0" rtlCol="0">
            <a:spAutoFit/>
          </a:bodyPr>
          <a:lstStyle/>
          <a:p>
            <a:pPr marL="12700">
              <a:lnSpc>
                <a:spcPct val="100000"/>
              </a:lnSpc>
              <a:spcBef>
                <a:spcPts val="100"/>
              </a:spcBef>
            </a:pPr>
            <a:r>
              <a:rPr spc="75" dirty="0"/>
              <a:t>UIUC</a:t>
            </a:r>
            <a:r>
              <a:rPr spc="110" dirty="0"/>
              <a:t> </a:t>
            </a:r>
            <a:r>
              <a:rPr spc="70" dirty="0"/>
              <a:t>Demo</a:t>
            </a:r>
          </a:p>
        </p:txBody>
      </p:sp>
      <p:pic>
        <p:nvPicPr>
          <p:cNvPr id="3" name="object 3"/>
          <p:cNvPicPr/>
          <p:nvPr/>
        </p:nvPicPr>
        <p:blipFill>
          <a:blip r:embed="rId2" cstate="print"/>
          <a:stretch>
            <a:fillRect/>
          </a:stretch>
        </p:blipFill>
        <p:spPr>
          <a:xfrm>
            <a:off x="1291913" y="2210317"/>
            <a:ext cx="5574377" cy="4139682"/>
          </a:xfrm>
          <a:prstGeom prst="rect">
            <a:avLst/>
          </a:prstGeom>
        </p:spPr>
      </p:pic>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800985" cy="665480"/>
          </a:xfrm>
          <a:prstGeom prst="rect">
            <a:avLst/>
          </a:prstGeom>
        </p:spPr>
        <p:txBody>
          <a:bodyPr vert="horz" wrap="square" lIns="0" tIns="12700" rIns="0" bIns="0" rtlCol="0">
            <a:spAutoFit/>
          </a:bodyPr>
          <a:lstStyle/>
          <a:p>
            <a:pPr marL="12700">
              <a:lnSpc>
                <a:spcPct val="100000"/>
              </a:lnSpc>
              <a:spcBef>
                <a:spcPts val="100"/>
              </a:spcBef>
            </a:pPr>
            <a:r>
              <a:rPr spc="95" dirty="0"/>
              <a:t>Conc</a:t>
            </a:r>
            <a:r>
              <a:rPr spc="90" dirty="0"/>
              <a:t>l</a:t>
            </a:r>
            <a:r>
              <a:rPr spc="95" dirty="0"/>
              <a:t>u</a:t>
            </a:r>
            <a:r>
              <a:rPr spc="100" dirty="0"/>
              <a:t>s</a:t>
            </a:r>
            <a:r>
              <a:rPr spc="95" dirty="0"/>
              <a:t>ions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3" name="object 3"/>
          <p:cNvSpPr txBox="1">
            <a:spLocks noGrp="1"/>
          </p:cNvSpPr>
          <p:nvPr>
            <p:ph type="body" idx="1"/>
          </p:nvPr>
        </p:nvSpPr>
        <p:spPr>
          <a:prstGeom prst="rect">
            <a:avLst/>
          </a:prstGeom>
        </p:spPr>
        <p:txBody>
          <a:bodyPr vert="horz" wrap="square" lIns="0" tIns="86417" rIns="0" bIns="0" rtlCol="0">
            <a:spAutoFit/>
          </a:bodyPr>
          <a:lstStyle/>
          <a:p>
            <a:pPr marL="25400" marR="186690">
              <a:lnSpc>
                <a:spcPct val="102299"/>
              </a:lnSpc>
              <a:spcBef>
                <a:spcPts val="40"/>
              </a:spcBef>
            </a:pPr>
            <a:r>
              <a:rPr spc="-5" dirty="0"/>
              <a:t>Part-of-speech</a:t>
            </a:r>
            <a:r>
              <a:rPr spc="10" dirty="0"/>
              <a:t> </a:t>
            </a:r>
            <a:r>
              <a:rPr spc="-5" dirty="0"/>
              <a:t>tagging</a:t>
            </a:r>
            <a:r>
              <a:rPr spc="10" dirty="0"/>
              <a:t> </a:t>
            </a:r>
            <a:r>
              <a:rPr dirty="0"/>
              <a:t>is a</a:t>
            </a:r>
            <a:r>
              <a:rPr spc="5" dirty="0"/>
              <a:t> </a:t>
            </a:r>
            <a:r>
              <a:rPr spc="-5" dirty="0"/>
              <a:t>doable</a:t>
            </a:r>
            <a:r>
              <a:rPr spc="10" dirty="0"/>
              <a:t> </a:t>
            </a:r>
            <a:r>
              <a:rPr spc="-5" dirty="0"/>
              <a:t>task</a:t>
            </a:r>
            <a:r>
              <a:rPr spc="10" dirty="0"/>
              <a:t> </a:t>
            </a:r>
            <a:r>
              <a:rPr spc="-5" dirty="0"/>
              <a:t>with</a:t>
            </a:r>
            <a:r>
              <a:rPr spc="10" dirty="0"/>
              <a:t> </a:t>
            </a:r>
            <a:r>
              <a:rPr spc="-5" dirty="0"/>
              <a:t>high-performance </a:t>
            </a:r>
            <a:r>
              <a:rPr spc="-535" dirty="0"/>
              <a:t> </a:t>
            </a:r>
            <a:r>
              <a:rPr spc="-5" dirty="0"/>
              <a:t>results.</a:t>
            </a:r>
          </a:p>
          <a:p>
            <a:pPr marL="199390" marR="236854" indent="-137160">
              <a:lnSpc>
                <a:spcPct val="101899"/>
              </a:lnSpc>
              <a:spcBef>
                <a:spcPts val="1115"/>
              </a:spcBef>
            </a:pPr>
            <a:r>
              <a:rPr sz="1800" spc="-10" dirty="0">
                <a:solidFill>
                  <a:srgbClr val="002060"/>
                </a:solidFill>
                <a:latin typeface="Impact"/>
                <a:cs typeface="Impact"/>
              </a:rPr>
              <a:t>­</a:t>
            </a:r>
            <a:r>
              <a:rPr sz="1800" spc="245" dirty="0">
                <a:solidFill>
                  <a:srgbClr val="002060"/>
                </a:solidFill>
                <a:latin typeface="Impact"/>
                <a:cs typeface="Impact"/>
              </a:rPr>
              <a:t> </a:t>
            </a:r>
            <a:r>
              <a:rPr sz="1800" dirty="0"/>
              <a:t>In</a:t>
            </a:r>
            <a:r>
              <a:rPr sz="1800" spc="5" dirty="0"/>
              <a:t> </a:t>
            </a:r>
            <a:r>
              <a:rPr sz="1800" spc="-5" dirty="0"/>
              <a:t>addition</a:t>
            </a:r>
            <a:r>
              <a:rPr sz="1800" spc="5" dirty="0"/>
              <a:t> </a:t>
            </a:r>
            <a:r>
              <a:rPr sz="1800" spc="-5" dirty="0"/>
              <a:t>to</a:t>
            </a:r>
            <a:r>
              <a:rPr sz="1800" spc="5" dirty="0"/>
              <a:t> </a:t>
            </a:r>
            <a:r>
              <a:rPr sz="1800" spc="-5" dirty="0"/>
              <a:t>the</a:t>
            </a:r>
            <a:r>
              <a:rPr sz="1800" spc="5" dirty="0"/>
              <a:t> </a:t>
            </a:r>
            <a:r>
              <a:rPr sz="1800" spc="-5" dirty="0"/>
              <a:t>standard</a:t>
            </a:r>
            <a:r>
              <a:rPr sz="1800" spc="5" dirty="0"/>
              <a:t> </a:t>
            </a:r>
            <a:r>
              <a:rPr sz="1800" spc="-5" dirty="0"/>
              <a:t>text</a:t>
            </a:r>
            <a:r>
              <a:rPr sz="1800" spc="5" dirty="0"/>
              <a:t> </a:t>
            </a:r>
            <a:r>
              <a:rPr sz="1800" spc="-5" dirty="0"/>
              <a:t>POS</a:t>
            </a:r>
            <a:r>
              <a:rPr sz="1800" dirty="0"/>
              <a:t> </a:t>
            </a:r>
            <a:r>
              <a:rPr sz="1800" spc="-5" dirty="0"/>
              <a:t>taggers</a:t>
            </a:r>
            <a:r>
              <a:rPr sz="1800" dirty="0"/>
              <a:t> </a:t>
            </a:r>
            <a:r>
              <a:rPr sz="1800" spc="-5" dirty="0"/>
              <a:t>discussed</a:t>
            </a:r>
            <a:r>
              <a:rPr sz="1800" spc="5" dirty="0"/>
              <a:t> </a:t>
            </a:r>
            <a:r>
              <a:rPr sz="1800" dirty="0"/>
              <a:t>here,</a:t>
            </a:r>
            <a:r>
              <a:rPr sz="1800" spc="5" dirty="0"/>
              <a:t> </a:t>
            </a:r>
            <a:r>
              <a:rPr sz="1800" spc="-5" dirty="0"/>
              <a:t>there</a:t>
            </a:r>
            <a:r>
              <a:rPr sz="1800" spc="5" dirty="0"/>
              <a:t> </a:t>
            </a:r>
            <a:r>
              <a:rPr sz="1800" dirty="0"/>
              <a:t>are</a:t>
            </a:r>
            <a:r>
              <a:rPr sz="1800" spc="5" dirty="0"/>
              <a:t> </a:t>
            </a:r>
            <a:r>
              <a:rPr sz="1800" dirty="0"/>
              <a:t>now </a:t>
            </a:r>
            <a:r>
              <a:rPr sz="1800" spc="-434" dirty="0"/>
              <a:t> </a:t>
            </a:r>
            <a:r>
              <a:rPr sz="1800" spc="-5" dirty="0"/>
              <a:t>POS tag</a:t>
            </a:r>
            <a:r>
              <a:rPr sz="1800" dirty="0"/>
              <a:t> </a:t>
            </a:r>
            <a:r>
              <a:rPr sz="1800" spc="-5" dirty="0"/>
              <a:t>systems</a:t>
            </a:r>
            <a:r>
              <a:rPr sz="1800" dirty="0"/>
              <a:t> and </a:t>
            </a:r>
            <a:r>
              <a:rPr sz="1800" spc="-5" dirty="0"/>
              <a:t>taggers developed</a:t>
            </a:r>
            <a:r>
              <a:rPr sz="1800" spc="5" dirty="0"/>
              <a:t> </a:t>
            </a:r>
            <a:r>
              <a:rPr sz="1800" dirty="0"/>
              <a:t>for </a:t>
            </a:r>
            <a:r>
              <a:rPr sz="1800" spc="-5" dirty="0"/>
              <a:t>social</a:t>
            </a:r>
            <a:r>
              <a:rPr sz="1800" dirty="0"/>
              <a:t> </a:t>
            </a:r>
            <a:r>
              <a:rPr sz="1800" spc="-5" dirty="0"/>
              <a:t>media</a:t>
            </a:r>
            <a:r>
              <a:rPr sz="1800" dirty="0"/>
              <a:t> </a:t>
            </a:r>
            <a:r>
              <a:rPr sz="1800" spc="-5" dirty="0"/>
              <a:t>text.</a:t>
            </a:r>
            <a:endParaRPr sz="1800">
              <a:latin typeface="Impact"/>
              <a:cs typeface="Impact"/>
            </a:endParaRPr>
          </a:p>
          <a:p>
            <a:pPr marL="25400" marR="316865">
              <a:lnSpc>
                <a:spcPct val="102299"/>
              </a:lnSpc>
              <a:spcBef>
                <a:spcPts val="1080"/>
              </a:spcBef>
            </a:pPr>
            <a:r>
              <a:rPr dirty="0"/>
              <a:t>It </a:t>
            </a:r>
            <a:r>
              <a:rPr spc="-5" dirty="0"/>
              <a:t>contributes </a:t>
            </a:r>
            <a:r>
              <a:rPr dirty="0"/>
              <a:t>to </a:t>
            </a:r>
            <a:r>
              <a:rPr spc="-5" dirty="0"/>
              <a:t>many practical, real-world </a:t>
            </a:r>
            <a:r>
              <a:rPr dirty="0"/>
              <a:t>NLP </a:t>
            </a:r>
            <a:r>
              <a:rPr spc="-5" dirty="0"/>
              <a:t>applications </a:t>
            </a:r>
            <a:r>
              <a:rPr spc="-535" dirty="0"/>
              <a:t> </a:t>
            </a:r>
            <a:r>
              <a:rPr spc="-5" dirty="0"/>
              <a:t>and </a:t>
            </a:r>
            <a:r>
              <a:rPr dirty="0"/>
              <a:t>is</a:t>
            </a:r>
            <a:r>
              <a:rPr spc="-15" dirty="0"/>
              <a:t> </a:t>
            </a:r>
            <a:r>
              <a:rPr dirty="0"/>
              <a:t>now</a:t>
            </a:r>
            <a:r>
              <a:rPr spc="-5" dirty="0"/>
              <a:t> used as</a:t>
            </a:r>
            <a:r>
              <a:rPr spc="-10" dirty="0"/>
              <a:t> </a:t>
            </a:r>
            <a:r>
              <a:rPr dirty="0"/>
              <a:t>a</a:t>
            </a:r>
            <a:r>
              <a:rPr spc="-10" dirty="0"/>
              <a:t> </a:t>
            </a:r>
            <a:r>
              <a:rPr spc="-5" dirty="0"/>
              <a:t>pre-processing </a:t>
            </a:r>
            <a:r>
              <a:rPr dirty="0"/>
              <a:t>module</a:t>
            </a:r>
            <a:r>
              <a:rPr spc="-5" dirty="0"/>
              <a:t> </a:t>
            </a:r>
            <a:r>
              <a:rPr dirty="0"/>
              <a:t>in</a:t>
            </a:r>
            <a:r>
              <a:rPr spc="-5" dirty="0"/>
              <a:t> most</a:t>
            </a:r>
            <a:r>
              <a:rPr dirty="0"/>
              <a:t> </a:t>
            </a:r>
            <a:r>
              <a:rPr spc="-5" dirty="0"/>
              <a:t>systems.</a:t>
            </a:r>
          </a:p>
          <a:p>
            <a:pPr marL="25400" marR="5080">
              <a:lnSpc>
                <a:spcPts val="2600"/>
              </a:lnSpc>
              <a:spcBef>
                <a:spcPts val="1280"/>
              </a:spcBef>
            </a:pPr>
            <a:r>
              <a:rPr spc="-5" dirty="0"/>
              <a:t>Computational</a:t>
            </a:r>
            <a:r>
              <a:rPr spc="5" dirty="0"/>
              <a:t> </a:t>
            </a:r>
            <a:r>
              <a:rPr spc="-5" dirty="0"/>
              <a:t>techniques learned</a:t>
            </a:r>
            <a:r>
              <a:rPr spc="5" dirty="0"/>
              <a:t> </a:t>
            </a:r>
            <a:r>
              <a:rPr spc="-5" dirty="0"/>
              <a:t>at</a:t>
            </a:r>
            <a:r>
              <a:rPr spc="5" dirty="0"/>
              <a:t> </a:t>
            </a:r>
            <a:r>
              <a:rPr dirty="0"/>
              <a:t>this</a:t>
            </a:r>
            <a:r>
              <a:rPr spc="-5" dirty="0"/>
              <a:t> level</a:t>
            </a:r>
            <a:r>
              <a:rPr spc="10" dirty="0"/>
              <a:t> </a:t>
            </a:r>
            <a:r>
              <a:rPr spc="-5" dirty="0"/>
              <a:t>can</a:t>
            </a:r>
            <a:r>
              <a:rPr spc="5" dirty="0"/>
              <a:t> </a:t>
            </a:r>
            <a:r>
              <a:rPr dirty="0"/>
              <a:t>be </a:t>
            </a:r>
            <a:r>
              <a:rPr spc="-5" dirty="0"/>
              <a:t>applied</a:t>
            </a:r>
            <a:r>
              <a:rPr spc="5" dirty="0"/>
              <a:t> </a:t>
            </a:r>
            <a:r>
              <a:rPr dirty="0"/>
              <a:t>to </a:t>
            </a:r>
            <a:r>
              <a:rPr spc="-535" dirty="0"/>
              <a:t> </a:t>
            </a:r>
            <a:r>
              <a:rPr dirty="0"/>
              <a:t>NLP</a:t>
            </a:r>
            <a:r>
              <a:rPr spc="-80" dirty="0"/>
              <a:t> </a:t>
            </a:r>
            <a:r>
              <a:rPr spc="-5" dirty="0"/>
              <a:t>tasks</a:t>
            </a:r>
            <a:r>
              <a:rPr spc="-10" dirty="0"/>
              <a:t> </a:t>
            </a:r>
            <a:r>
              <a:rPr spc="-5" dirty="0"/>
              <a:t>at</a:t>
            </a:r>
            <a:r>
              <a:rPr dirty="0"/>
              <a:t> </a:t>
            </a:r>
            <a:r>
              <a:rPr spc="-5" dirty="0"/>
              <a:t>higher</a:t>
            </a:r>
            <a:r>
              <a:rPr dirty="0"/>
              <a:t> </a:t>
            </a:r>
            <a:r>
              <a:rPr spc="-5" dirty="0"/>
              <a:t>levels</a:t>
            </a:r>
            <a:r>
              <a:rPr spc="-10" dirty="0"/>
              <a:t> </a:t>
            </a:r>
            <a:r>
              <a:rPr dirty="0"/>
              <a:t>of </a:t>
            </a:r>
            <a:r>
              <a:rPr spc="-5" dirty="0"/>
              <a:t>language processing.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80664" y="5026177"/>
            <a:ext cx="3312160" cy="1300480"/>
          </a:xfrm>
          <a:prstGeom prst="rect">
            <a:avLst/>
          </a:prstGeom>
        </p:spPr>
        <p:txBody>
          <a:bodyPr vert="horz" wrap="square" lIns="0" tIns="30480" rIns="0" bIns="0" rtlCol="0">
            <a:spAutoFit/>
          </a:bodyPr>
          <a:lstStyle/>
          <a:p>
            <a:pPr marL="358775" marR="5080" indent="-346075">
              <a:lnSpc>
                <a:spcPts val="5000"/>
              </a:lnSpc>
              <a:spcBef>
                <a:spcPts val="240"/>
              </a:spcBef>
            </a:pPr>
            <a:r>
              <a:rPr sz="4200" spc="195" dirty="0">
                <a:solidFill>
                  <a:srgbClr val="EE5612"/>
                </a:solidFill>
                <a:latin typeface="Times New Roman"/>
                <a:cs typeface="Times New Roman"/>
              </a:rPr>
              <a:t>C</a:t>
            </a:r>
            <a:r>
              <a:rPr sz="4200" spc="190" dirty="0">
                <a:solidFill>
                  <a:srgbClr val="EE5612"/>
                </a:solidFill>
                <a:latin typeface="Times New Roman"/>
                <a:cs typeface="Times New Roman"/>
              </a:rPr>
              <a:t>l</a:t>
            </a:r>
            <a:r>
              <a:rPr sz="4200" spc="195" dirty="0">
                <a:solidFill>
                  <a:srgbClr val="EE5612"/>
                </a:solidFill>
                <a:latin typeface="Times New Roman"/>
                <a:cs typeface="Times New Roman"/>
              </a:rPr>
              <a:t>a</a:t>
            </a:r>
            <a:r>
              <a:rPr sz="4200" spc="200" dirty="0">
                <a:solidFill>
                  <a:srgbClr val="EE5612"/>
                </a:solidFill>
                <a:latin typeface="Times New Roman"/>
                <a:cs typeface="Times New Roman"/>
              </a:rPr>
              <a:t>ss</a:t>
            </a:r>
            <a:r>
              <a:rPr sz="4200" spc="195" dirty="0">
                <a:solidFill>
                  <a:srgbClr val="EE5612"/>
                </a:solidFill>
                <a:latin typeface="Times New Roman"/>
                <a:cs typeface="Times New Roman"/>
              </a:rPr>
              <a:t>i</a:t>
            </a:r>
            <a:r>
              <a:rPr sz="4200" spc="200" dirty="0">
                <a:solidFill>
                  <a:srgbClr val="EE5612"/>
                </a:solidFill>
                <a:latin typeface="Times New Roman"/>
                <a:cs typeface="Times New Roman"/>
              </a:rPr>
              <a:t>f</a:t>
            </a:r>
            <a:r>
              <a:rPr sz="4200" spc="195" dirty="0">
                <a:solidFill>
                  <a:srgbClr val="EE5612"/>
                </a:solidFill>
                <a:latin typeface="Times New Roman"/>
                <a:cs typeface="Times New Roman"/>
              </a:rPr>
              <a:t>ication  </a:t>
            </a:r>
            <a:r>
              <a:rPr sz="4200" spc="200" dirty="0">
                <a:solidFill>
                  <a:srgbClr val="EE5612"/>
                </a:solidFill>
                <a:latin typeface="Times New Roman"/>
                <a:cs typeface="Times New Roman"/>
              </a:rPr>
              <a:t>In</a:t>
            </a:r>
            <a:r>
              <a:rPr sz="4200" spc="190" dirty="0">
                <a:solidFill>
                  <a:srgbClr val="EE5612"/>
                </a:solidFill>
                <a:latin typeface="Times New Roman"/>
                <a:cs typeface="Times New Roman"/>
              </a:rPr>
              <a:t>t</a:t>
            </a:r>
            <a:r>
              <a:rPr sz="4200" spc="200" dirty="0">
                <a:solidFill>
                  <a:srgbClr val="EE5612"/>
                </a:solidFill>
                <a:latin typeface="Times New Roman"/>
                <a:cs typeface="Times New Roman"/>
              </a:rPr>
              <a:t>rodu</a:t>
            </a:r>
            <a:r>
              <a:rPr sz="4200" spc="195" dirty="0">
                <a:solidFill>
                  <a:srgbClr val="EE5612"/>
                </a:solidFill>
                <a:latin typeface="Times New Roman"/>
                <a:cs typeface="Times New Roman"/>
              </a:rPr>
              <a:t>c</a:t>
            </a:r>
            <a:r>
              <a:rPr sz="4200" spc="190" dirty="0">
                <a:solidFill>
                  <a:srgbClr val="EE5612"/>
                </a:solidFill>
                <a:latin typeface="Times New Roman"/>
                <a:cs typeface="Times New Roman"/>
              </a:rPr>
              <a:t>ti</a:t>
            </a:r>
            <a:r>
              <a:rPr sz="4200" spc="200" dirty="0">
                <a:solidFill>
                  <a:srgbClr val="EE5612"/>
                </a:solidFill>
                <a:latin typeface="Times New Roman"/>
                <a:cs typeface="Times New Roman"/>
              </a:rPr>
              <a:t>on</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Classification:</a:t>
            </a:r>
            <a:r>
              <a:rPr spc="165" dirty="0"/>
              <a:t> </a:t>
            </a:r>
            <a:r>
              <a:rPr spc="95" dirty="0"/>
              <a:t>Definition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743144" y="1652179"/>
            <a:ext cx="7911465" cy="4316730"/>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Given</a:t>
            </a:r>
            <a:r>
              <a:rPr sz="2200" dirty="0">
                <a:solidFill>
                  <a:srgbClr val="595959"/>
                </a:solidFill>
                <a:latin typeface="Times New Roman"/>
                <a:cs typeface="Times New Roman"/>
              </a:rPr>
              <a:t> a </a:t>
            </a:r>
            <a:r>
              <a:rPr sz="2200" spc="-5" dirty="0">
                <a:solidFill>
                  <a:srgbClr val="595959"/>
                </a:solidFill>
                <a:latin typeface="Times New Roman"/>
                <a:cs typeface="Times New Roman"/>
              </a:rPr>
              <a:t>collection</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examples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(training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set):</a:t>
            </a:r>
            <a:endParaRPr sz="2200">
              <a:latin typeface="Times New Roman"/>
              <a:cs typeface="Times New Roman"/>
            </a:endParaRPr>
          </a:p>
          <a:p>
            <a:pPr marL="186690" marR="967105" indent="-137160">
              <a:lnSpc>
                <a:spcPct val="100000"/>
              </a:lnSpc>
              <a:spcBef>
                <a:spcPts val="12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Each</a:t>
            </a:r>
            <a:r>
              <a:rPr sz="2000" dirty="0">
                <a:solidFill>
                  <a:srgbClr val="595959"/>
                </a:solidFill>
                <a:latin typeface="Times New Roman"/>
                <a:cs typeface="Times New Roman"/>
              </a:rPr>
              <a:t> </a:t>
            </a:r>
            <a:r>
              <a:rPr sz="2000" spc="-5" dirty="0">
                <a:solidFill>
                  <a:srgbClr val="595959"/>
                </a:solidFill>
                <a:latin typeface="Times New Roman"/>
                <a:cs typeface="Times New Roman"/>
              </a:rPr>
              <a:t>example is represented</a:t>
            </a:r>
            <a:r>
              <a:rPr sz="2000" dirty="0">
                <a:solidFill>
                  <a:srgbClr val="595959"/>
                </a:solidFill>
                <a:latin typeface="Times New Roman"/>
                <a:cs typeface="Times New Roman"/>
              </a:rPr>
              <a:t> by a</a:t>
            </a:r>
            <a:r>
              <a:rPr sz="2000" spc="-5" dirty="0">
                <a:solidFill>
                  <a:srgbClr val="595959"/>
                </a:solidFill>
                <a:latin typeface="Times New Roman"/>
                <a:cs typeface="Times New Roman"/>
              </a:rPr>
              <a:t> set</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5" dirty="0">
                <a:solidFill>
                  <a:srgbClr val="595959"/>
                </a:solidFill>
                <a:latin typeface="Times New Roman"/>
                <a:cs typeface="Times New Roman"/>
              </a:rPr>
              <a:t> features,</a:t>
            </a:r>
            <a:r>
              <a:rPr sz="2000" dirty="0">
                <a:solidFill>
                  <a:srgbClr val="595959"/>
                </a:solidFill>
                <a:latin typeface="Times New Roman"/>
                <a:cs typeface="Times New Roman"/>
              </a:rPr>
              <a:t> </a:t>
            </a:r>
            <a:r>
              <a:rPr sz="2000" spc="-10" dirty="0">
                <a:solidFill>
                  <a:srgbClr val="595959"/>
                </a:solidFill>
                <a:latin typeface="Times New Roman"/>
                <a:cs typeface="Times New Roman"/>
              </a:rPr>
              <a:t>sometimes</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called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attributes</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Each example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given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label</a:t>
            </a:r>
            <a:r>
              <a:rPr sz="2000" spc="-15"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class</a:t>
            </a:r>
            <a:endParaRPr sz="2000">
              <a:latin typeface="Times New Roman"/>
              <a:cs typeface="Times New Roman"/>
            </a:endParaRPr>
          </a:p>
          <a:p>
            <a:pPr marL="12700">
              <a:lnSpc>
                <a:spcPct val="100000"/>
              </a:lnSpc>
              <a:spcBef>
                <a:spcPts val="1200"/>
              </a:spcBef>
            </a:pPr>
            <a:r>
              <a:rPr sz="2200" dirty="0">
                <a:solidFill>
                  <a:srgbClr val="595959"/>
                </a:solidFill>
                <a:latin typeface="Times New Roman"/>
                <a:cs typeface="Times New Roman"/>
              </a:rPr>
              <a:t>Find a</a:t>
            </a:r>
            <a:r>
              <a:rPr sz="2200" spc="-5" dirty="0">
                <a:solidFill>
                  <a:srgbClr val="595959"/>
                </a:solidFill>
                <a:latin typeface="Times New Roman"/>
                <a:cs typeface="Times New Roman"/>
              </a:rPr>
              <a:t> model</a:t>
            </a:r>
            <a:r>
              <a:rPr sz="2200" dirty="0">
                <a:solidFill>
                  <a:srgbClr val="595959"/>
                </a:solidFill>
                <a:latin typeface="Times New Roman"/>
                <a:cs typeface="Times New Roman"/>
              </a:rPr>
              <a:t> for the</a:t>
            </a:r>
            <a:r>
              <a:rPr sz="2200" spc="-5" dirty="0">
                <a:solidFill>
                  <a:srgbClr val="595959"/>
                </a:solidFill>
                <a:latin typeface="Times New Roman"/>
                <a:cs typeface="Times New Roman"/>
              </a:rPr>
              <a:t> label</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as</a:t>
            </a:r>
            <a:r>
              <a:rPr sz="2200" spc="-10"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function</a:t>
            </a:r>
            <a:r>
              <a:rPr sz="2200" dirty="0">
                <a:solidFill>
                  <a:srgbClr val="595959"/>
                </a:solidFill>
                <a:latin typeface="Times New Roman"/>
                <a:cs typeface="Times New Roman"/>
              </a:rPr>
              <a:t> of the</a:t>
            </a:r>
            <a:r>
              <a:rPr sz="2200" spc="-5" dirty="0">
                <a:solidFill>
                  <a:srgbClr val="595959"/>
                </a:solidFill>
                <a:latin typeface="Times New Roman"/>
                <a:cs typeface="Times New Roman"/>
              </a:rPr>
              <a:t> values </a:t>
            </a:r>
            <a:r>
              <a:rPr sz="2200" dirty="0">
                <a:solidFill>
                  <a:srgbClr val="595959"/>
                </a:solidFill>
                <a:latin typeface="Times New Roman"/>
                <a:cs typeface="Times New Roman"/>
              </a:rPr>
              <a:t>of </a:t>
            </a:r>
            <a:r>
              <a:rPr sz="2200" spc="-5" dirty="0">
                <a:solidFill>
                  <a:srgbClr val="595959"/>
                </a:solidFill>
                <a:latin typeface="Times New Roman"/>
                <a:cs typeface="Times New Roman"/>
              </a:rPr>
              <a:t>features.</a:t>
            </a:r>
            <a:endParaRPr sz="2200">
              <a:latin typeface="Times New Roman"/>
              <a:cs typeface="Times New Roman"/>
            </a:endParaRPr>
          </a:p>
          <a:p>
            <a:pPr marL="12700" marR="5080">
              <a:lnSpc>
                <a:spcPts val="2600"/>
              </a:lnSpc>
              <a:spcBef>
                <a:spcPts val="1280"/>
              </a:spcBef>
            </a:pPr>
            <a:r>
              <a:rPr sz="2200" spc="-5" dirty="0">
                <a:solidFill>
                  <a:srgbClr val="595959"/>
                </a:solidFill>
                <a:latin typeface="Times New Roman"/>
                <a:cs typeface="Times New Roman"/>
              </a:rPr>
              <a:t>Goal:</a:t>
            </a:r>
            <a:r>
              <a:rPr sz="2200" dirty="0">
                <a:solidFill>
                  <a:srgbClr val="595959"/>
                </a:solidFill>
                <a:latin typeface="Times New Roman"/>
                <a:cs typeface="Times New Roman"/>
              </a:rPr>
              <a:t> </a:t>
            </a:r>
            <a:r>
              <a:rPr sz="2200" spc="-5" dirty="0">
                <a:solidFill>
                  <a:srgbClr val="595959"/>
                </a:solidFill>
                <a:latin typeface="Times New Roman"/>
                <a:cs typeface="Times New Roman"/>
              </a:rPr>
              <a:t>Use</a:t>
            </a:r>
            <a:r>
              <a:rPr sz="2200" dirty="0">
                <a:solidFill>
                  <a:srgbClr val="595959"/>
                </a:solidFill>
                <a:latin typeface="Times New Roman"/>
                <a:cs typeface="Times New Roman"/>
              </a:rPr>
              <a:t> the</a:t>
            </a:r>
            <a:r>
              <a:rPr sz="2200" spc="-5" dirty="0">
                <a:solidFill>
                  <a:srgbClr val="595959"/>
                </a:solidFill>
                <a:latin typeface="Times New Roman"/>
                <a:cs typeface="Times New Roman"/>
              </a:rPr>
              <a:t> model</a:t>
            </a:r>
            <a:r>
              <a:rPr sz="2200" spc="5"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assign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labels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previously</a:t>
            </a:r>
            <a:r>
              <a:rPr sz="2200" dirty="0">
                <a:solidFill>
                  <a:srgbClr val="595959"/>
                </a:solidFill>
                <a:latin typeface="Times New Roman"/>
                <a:cs typeface="Times New Roman"/>
              </a:rPr>
              <a:t> </a:t>
            </a:r>
            <a:r>
              <a:rPr sz="2200" spc="-5" dirty="0">
                <a:solidFill>
                  <a:srgbClr val="595959"/>
                </a:solidFill>
                <a:latin typeface="Times New Roman"/>
                <a:cs typeface="Times New Roman"/>
              </a:rPr>
              <a:t>unseen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examples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as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accurately as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possible.</a:t>
            </a:r>
            <a:endParaRPr sz="2200">
              <a:latin typeface="Times New Roman"/>
              <a:cs typeface="Times New Roman"/>
            </a:endParaRPr>
          </a:p>
          <a:p>
            <a:pPr marL="12700">
              <a:lnSpc>
                <a:spcPct val="100000"/>
              </a:lnSpc>
              <a:spcBef>
                <a:spcPts val="1180"/>
              </a:spcBef>
            </a:pPr>
            <a:r>
              <a:rPr sz="2200" dirty="0">
                <a:solidFill>
                  <a:srgbClr val="595959"/>
                </a:solidFill>
                <a:latin typeface="Times New Roman"/>
                <a:cs typeface="Times New Roman"/>
              </a:rPr>
              <a:t>A</a:t>
            </a:r>
            <a:r>
              <a:rPr sz="2200" spc="-130" dirty="0">
                <a:solidFill>
                  <a:srgbClr val="595959"/>
                </a:solidFill>
                <a:latin typeface="Times New Roman"/>
                <a:cs typeface="Times New Roman"/>
              </a:rPr>
              <a:t> </a:t>
            </a:r>
            <a:r>
              <a:rPr sz="2200" spc="-5" dirty="0">
                <a:solidFill>
                  <a:srgbClr val="595959"/>
                </a:solidFill>
                <a:latin typeface="Times New Roman"/>
                <a:cs typeface="Times New Roman"/>
              </a:rPr>
              <a:t>test</a:t>
            </a:r>
            <a:r>
              <a:rPr sz="2200" dirty="0">
                <a:solidFill>
                  <a:srgbClr val="595959"/>
                </a:solidFill>
                <a:latin typeface="Times New Roman"/>
                <a:cs typeface="Times New Roman"/>
              </a:rPr>
              <a:t> </a:t>
            </a:r>
            <a:r>
              <a:rPr sz="2200" spc="-5" dirty="0">
                <a:solidFill>
                  <a:srgbClr val="595959"/>
                </a:solidFill>
                <a:latin typeface="Times New Roman"/>
                <a:cs typeface="Times New Roman"/>
              </a:rPr>
              <a:t>set</a:t>
            </a:r>
            <a:r>
              <a:rPr sz="2200" dirty="0">
                <a:solidFill>
                  <a:srgbClr val="595959"/>
                </a:solidFill>
                <a:latin typeface="Times New Roman"/>
                <a:cs typeface="Times New Roman"/>
              </a:rPr>
              <a:t> is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used</a:t>
            </a:r>
            <a:r>
              <a:rPr sz="2200" dirty="0">
                <a:solidFill>
                  <a:srgbClr val="595959"/>
                </a:solidFill>
                <a:latin typeface="Times New Roman"/>
                <a:cs typeface="Times New Roman"/>
              </a:rPr>
              <a:t> to</a:t>
            </a:r>
            <a:r>
              <a:rPr sz="2200" spc="-5" dirty="0">
                <a:solidFill>
                  <a:srgbClr val="595959"/>
                </a:solidFill>
                <a:latin typeface="Times New Roman"/>
                <a:cs typeface="Times New Roman"/>
              </a:rPr>
              <a:t> determine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accuracy</a:t>
            </a:r>
            <a:r>
              <a:rPr sz="2200" dirty="0">
                <a:solidFill>
                  <a:srgbClr val="595959"/>
                </a:solidFill>
                <a:latin typeface="Times New Roman"/>
                <a:cs typeface="Times New Roman"/>
              </a:rPr>
              <a:t> of the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model.</a:t>
            </a:r>
            <a:endParaRPr sz="2200">
              <a:latin typeface="Times New Roman"/>
              <a:cs typeface="Times New Roman"/>
            </a:endParaRPr>
          </a:p>
          <a:p>
            <a:pPr marL="186690" marR="821055" indent="-137160">
              <a:lnSpc>
                <a:spcPct val="100000"/>
              </a:lnSpc>
              <a:spcBef>
                <a:spcPts val="11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20" dirty="0">
                <a:solidFill>
                  <a:srgbClr val="595959"/>
                </a:solidFill>
                <a:latin typeface="Times New Roman"/>
                <a:cs typeface="Times New Roman"/>
              </a:rPr>
              <a:t>Usually,</a:t>
            </a:r>
            <a:r>
              <a:rPr sz="2000" spc="-5" dirty="0">
                <a:solidFill>
                  <a:srgbClr val="595959"/>
                </a:solidFill>
                <a:latin typeface="Times New Roman"/>
                <a:cs typeface="Times New Roman"/>
              </a:rPr>
              <a:t> the given data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divided</a:t>
            </a:r>
            <a:r>
              <a:rPr sz="2000" dirty="0">
                <a:solidFill>
                  <a:srgbClr val="595959"/>
                </a:solidFill>
                <a:latin typeface="Times New Roman"/>
                <a:cs typeface="Times New Roman"/>
              </a:rPr>
              <a:t> </a:t>
            </a:r>
            <a:r>
              <a:rPr sz="2000" spc="-5" dirty="0">
                <a:solidFill>
                  <a:srgbClr val="595959"/>
                </a:solidFill>
                <a:latin typeface="Times New Roman"/>
                <a:cs typeface="Times New Roman"/>
              </a:rPr>
              <a:t>into training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test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sets,</a:t>
            </a:r>
            <a:r>
              <a:rPr sz="2000" dirty="0">
                <a:solidFill>
                  <a:srgbClr val="595959"/>
                </a:solidFill>
                <a:latin typeface="Times New Roman"/>
                <a:cs typeface="Times New Roman"/>
              </a:rPr>
              <a:t> </a:t>
            </a:r>
            <a:r>
              <a:rPr sz="2000" spc="-5" dirty="0">
                <a:solidFill>
                  <a:srgbClr val="595959"/>
                </a:solidFill>
                <a:latin typeface="Times New Roman"/>
                <a:cs typeface="Times New Roman"/>
              </a:rPr>
              <a:t>with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training set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used to</a:t>
            </a:r>
            <a:r>
              <a:rPr sz="2000" dirty="0">
                <a:solidFill>
                  <a:srgbClr val="595959"/>
                </a:solidFill>
                <a:latin typeface="Times New Roman"/>
                <a:cs typeface="Times New Roman"/>
              </a:rPr>
              <a:t> </a:t>
            </a:r>
            <a:r>
              <a:rPr sz="2000" spc="-5" dirty="0">
                <a:solidFill>
                  <a:srgbClr val="595959"/>
                </a:solidFill>
                <a:latin typeface="Times New Roman"/>
                <a:cs typeface="Times New Roman"/>
              </a:rPr>
              <a:t>build</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model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test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set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used</a:t>
            </a:r>
            <a:r>
              <a:rPr sz="2000" dirty="0">
                <a:solidFill>
                  <a:srgbClr val="595959"/>
                </a:solidFill>
                <a:latin typeface="Times New Roman"/>
                <a:cs typeface="Times New Roman"/>
              </a:rPr>
              <a:t> </a:t>
            </a:r>
            <a:r>
              <a:rPr sz="2000" spc="-5" dirty="0">
                <a:solidFill>
                  <a:srgbClr val="595959"/>
                </a:solidFill>
                <a:latin typeface="Times New Roman"/>
                <a:cs typeface="Times New Roman"/>
              </a:rPr>
              <a:t>to validate </a:t>
            </a:r>
            <a:r>
              <a:rPr sz="2000" spc="-10" dirty="0">
                <a:solidFill>
                  <a:srgbClr val="595959"/>
                </a:solidFill>
                <a:latin typeface="Times New Roman"/>
                <a:cs typeface="Times New Roman"/>
              </a:rPr>
              <a:t>it.</a:t>
            </a:r>
            <a:endParaRPr sz="200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669544"/>
            <a:ext cx="5271135" cy="1300480"/>
          </a:xfrm>
          <a:prstGeom prst="rect">
            <a:avLst/>
          </a:prstGeom>
        </p:spPr>
        <p:txBody>
          <a:bodyPr vert="horz" wrap="square" lIns="0" tIns="12700" rIns="0" bIns="0" rtlCol="0">
            <a:spAutoFit/>
          </a:bodyPr>
          <a:lstStyle/>
          <a:p>
            <a:pPr marL="12700">
              <a:lnSpc>
                <a:spcPts val="5020"/>
              </a:lnSpc>
              <a:spcBef>
                <a:spcPts val="100"/>
              </a:spcBef>
            </a:pPr>
            <a:r>
              <a:rPr spc="85" dirty="0"/>
              <a:t>Supervised</a:t>
            </a:r>
            <a:r>
              <a:rPr spc="175" dirty="0"/>
              <a:t> </a:t>
            </a:r>
            <a:r>
              <a:rPr spc="95" dirty="0"/>
              <a:t>vs.</a:t>
            </a:r>
          </a:p>
          <a:p>
            <a:pPr marL="12700">
              <a:lnSpc>
                <a:spcPts val="5020"/>
              </a:lnSpc>
            </a:pPr>
            <a:r>
              <a:rPr spc="90" dirty="0"/>
              <a:t>Unsupervised</a:t>
            </a:r>
            <a:r>
              <a:rPr spc="110" dirty="0"/>
              <a:t> </a:t>
            </a:r>
            <a:r>
              <a:rPr spc="85" dirty="0"/>
              <a:t>Learning</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892555" y="2130298"/>
            <a:ext cx="6879590" cy="3465829"/>
          </a:xfrm>
          <a:prstGeom prst="rect">
            <a:avLst/>
          </a:prstGeom>
        </p:spPr>
        <p:txBody>
          <a:bodyPr vert="horz" wrap="square" lIns="0" tIns="188595" rIns="0" bIns="0" rtlCol="0">
            <a:spAutoFit/>
          </a:bodyPr>
          <a:lstStyle/>
          <a:p>
            <a:pPr marL="12700">
              <a:lnSpc>
                <a:spcPct val="100000"/>
              </a:lnSpc>
              <a:spcBef>
                <a:spcPts val="1485"/>
              </a:spcBef>
            </a:pPr>
            <a:r>
              <a:rPr sz="2200" spc="-5" dirty="0">
                <a:solidFill>
                  <a:srgbClr val="595959"/>
                </a:solidFill>
                <a:latin typeface="Times New Roman"/>
                <a:cs typeface="Times New Roman"/>
              </a:rPr>
              <a:t>Supervised</a:t>
            </a:r>
            <a:r>
              <a:rPr sz="2200" dirty="0">
                <a:solidFill>
                  <a:srgbClr val="595959"/>
                </a:solidFill>
                <a:latin typeface="Times New Roman"/>
                <a:cs typeface="Times New Roman"/>
              </a:rPr>
              <a:t> </a:t>
            </a:r>
            <a:r>
              <a:rPr sz="2200" spc="-5" dirty="0">
                <a:solidFill>
                  <a:srgbClr val="595959"/>
                </a:solidFill>
                <a:latin typeface="Times New Roman"/>
                <a:cs typeface="Times New Roman"/>
              </a:rPr>
              <a:t>learning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(classification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dirty="0">
                <a:solidFill>
                  <a:srgbClr val="595959"/>
                </a:solidFill>
                <a:latin typeface="Times New Roman"/>
                <a:cs typeface="Times New Roman"/>
              </a:rPr>
              <a:t> </a:t>
            </a:r>
            <a:r>
              <a:rPr sz="2200" spc="-5" dirty="0">
                <a:solidFill>
                  <a:srgbClr val="595959"/>
                </a:solidFill>
                <a:latin typeface="Times New Roman"/>
                <a:cs typeface="Times New Roman"/>
              </a:rPr>
              <a:t>other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tasks)</a:t>
            </a:r>
            <a:endParaRPr sz="2200">
              <a:latin typeface="Times New Roman"/>
              <a:cs typeface="Times New Roman"/>
            </a:endParaRPr>
          </a:p>
          <a:p>
            <a:pPr marL="186690" marR="5080" indent="-137160">
              <a:lnSpc>
                <a:spcPct val="100000"/>
              </a:lnSpc>
              <a:spcBef>
                <a:spcPts val="126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Supervision: the training data (observations, measurements, etc.) </a:t>
            </a:r>
            <a:r>
              <a:rPr sz="200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accompanied </a:t>
            </a:r>
            <a:r>
              <a:rPr sz="2000" dirty="0">
                <a:solidFill>
                  <a:srgbClr val="595959"/>
                </a:solidFill>
                <a:latin typeface="Times New Roman"/>
                <a:cs typeface="Times New Roman"/>
              </a:rPr>
              <a:t>by</a:t>
            </a:r>
            <a:r>
              <a:rPr sz="2000" spc="-5" dirty="0">
                <a:solidFill>
                  <a:srgbClr val="595959"/>
                </a:solidFill>
                <a:latin typeface="Times New Roman"/>
                <a:cs typeface="Times New Roman"/>
              </a:rPr>
              <a:t> labels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indicating the</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class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observations</a:t>
            </a:r>
            <a:endParaRPr sz="2000">
              <a:latin typeface="Times New Roman"/>
              <a:cs typeface="Times New Roman"/>
            </a:endParaRPr>
          </a:p>
          <a:p>
            <a:pPr marL="4953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New</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data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 </a:t>
            </a:r>
            <a:r>
              <a:rPr sz="2000" spc="-10" dirty="0">
                <a:solidFill>
                  <a:srgbClr val="595959"/>
                </a:solidFill>
                <a:latin typeface="Times New Roman"/>
                <a:cs typeface="Times New Roman"/>
              </a:rPr>
              <a:t>classified</a:t>
            </a:r>
            <a:r>
              <a:rPr sz="2000" dirty="0">
                <a:solidFill>
                  <a:srgbClr val="595959"/>
                </a:solidFill>
                <a:latin typeface="Times New Roman"/>
                <a:cs typeface="Times New Roman"/>
              </a:rPr>
              <a:t> </a:t>
            </a:r>
            <a:r>
              <a:rPr sz="2000" spc="-5" dirty="0">
                <a:solidFill>
                  <a:srgbClr val="595959"/>
                </a:solidFill>
                <a:latin typeface="Times New Roman"/>
                <a:cs typeface="Times New Roman"/>
              </a:rPr>
              <a:t>based </a:t>
            </a:r>
            <a:r>
              <a:rPr sz="2000" dirty="0">
                <a:solidFill>
                  <a:srgbClr val="595959"/>
                </a:solidFill>
                <a:latin typeface="Times New Roman"/>
                <a:cs typeface="Times New Roman"/>
              </a:rPr>
              <a:t>on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training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set</a:t>
            </a:r>
            <a:endParaRPr sz="2000">
              <a:latin typeface="Times New Roman"/>
              <a:cs typeface="Times New Roman"/>
            </a:endParaRPr>
          </a:p>
          <a:p>
            <a:pPr marL="12700">
              <a:lnSpc>
                <a:spcPct val="100000"/>
              </a:lnSpc>
              <a:spcBef>
                <a:spcPts val="1200"/>
              </a:spcBef>
            </a:pPr>
            <a:r>
              <a:rPr sz="2200" spc="-5" dirty="0">
                <a:solidFill>
                  <a:srgbClr val="595959"/>
                </a:solidFill>
                <a:latin typeface="Times New Roman"/>
                <a:cs typeface="Times New Roman"/>
              </a:rPr>
              <a:t>Unsupervised</a:t>
            </a:r>
            <a:r>
              <a:rPr sz="2200" dirty="0">
                <a:solidFill>
                  <a:srgbClr val="595959"/>
                </a:solidFill>
                <a:latin typeface="Times New Roman"/>
                <a:cs typeface="Times New Roman"/>
              </a:rPr>
              <a:t> </a:t>
            </a:r>
            <a:r>
              <a:rPr sz="2200" spc="-5" dirty="0">
                <a:solidFill>
                  <a:srgbClr val="595959"/>
                </a:solidFill>
                <a:latin typeface="Times New Roman"/>
                <a:cs typeface="Times New Roman"/>
              </a:rPr>
              <a:t>learning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(includes clustering)</a:t>
            </a:r>
            <a:endParaRPr sz="2200">
              <a:latin typeface="Times New Roman"/>
              <a:cs typeface="Times New Roman"/>
            </a:endParaRPr>
          </a:p>
          <a:p>
            <a:pPr marL="49530">
              <a:lnSpc>
                <a:spcPct val="100000"/>
              </a:lnSpc>
              <a:spcBef>
                <a:spcPts val="11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class</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labels</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training</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a:t>
            </a:r>
            <a:r>
              <a:rPr sz="2000" spc="-10" dirty="0">
                <a:solidFill>
                  <a:srgbClr val="595959"/>
                </a:solidFill>
                <a:latin typeface="Times New Roman"/>
                <a:cs typeface="Times New Roman"/>
              </a:rPr>
              <a:t> </a:t>
            </a:r>
            <a:r>
              <a:rPr sz="2000" dirty="0">
                <a:solidFill>
                  <a:srgbClr val="595959"/>
                </a:solidFill>
                <a:latin typeface="Times New Roman"/>
                <a:cs typeface="Times New Roman"/>
              </a:rPr>
              <a:t>unknown</a:t>
            </a:r>
            <a:endParaRPr sz="2000">
              <a:latin typeface="Times New Roman"/>
              <a:cs typeface="Times New Roman"/>
            </a:endParaRPr>
          </a:p>
          <a:p>
            <a:pPr marL="186690" marR="256540" indent="-137160">
              <a:lnSpc>
                <a:spcPct val="100000"/>
              </a:lnSpc>
              <a:spcBef>
                <a:spcPts val="12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Given </a:t>
            </a:r>
            <a:r>
              <a:rPr sz="2000" dirty="0">
                <a:solidFill>
                  <a:srgbClr val="595959"/>
                </a:solidFill>
                <a:latin typeface="Times New Roman"/>
                <a:cs typeface="Times New Roman"/>
              </a:rPr>
              <a:t>a</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set</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measurements,</a:t>
            </a:r>
            <a:r>
              <a:rPr sz="2000" dirty="0">
                <a:solidFill>
                  <a:srgbClr val="595959"/>
                </a:solidFill>
                <a:latin typeface="Times New Roman"/>
                <a:cs typeface="Times New Roman"/>
              </a:rPr>
              <a:t> </a:t>
            </a:r>
            <a:r>
              <a:rPr sz="2000" spc="-5" dirty="0">
                <a:solidFill>
                  <a:srgbClr val="595959"/>
                </a:solidFill>
                <a:latin typeface="Times New Roman"/>
                <a:cs typeface="Times New Roman"/>
              </a:rPr>
              <a:t>observations, etc. with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aim</a:t>
            </a:r>
            <a:r>
              <a:rPr sz="2000" spc="-10" dirty="0">
                <a:solidFill>
                  <a:srgbClr val="595959"/>
                </a:solidFill>
                <a:latin typeface="Times New Roman"/>
                <a:cs typeface="Times New Roman"/>
              </a:rPr>
              <a:t> </a:t>
            </a:r>
            <a:r>
              <a:rPr sz="2000" dirty="0">
                <a:solidFill>
                  <a:srgbClr val="595959"/>
                </a:solidFill>
                <a:latin typeface="Times New Roman"/>
                <a:cs typeface="Times New Roman"/>
              </a:rPr>
              <a:t>of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establishing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existence</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classes</a:t>
            </a:r>
            <a:r>
              <a:rPr sz="2000" spc="-10" dirty="0">
                <a:solidFill>
                  <a:srgbClr val="595959"/>
                </a:solidFill>
                <a:latin typeface="Times New Roman"/>
                <a:cs typeface="Times New Roman"/>
              </a:rPr>
              <a:t> </a:t>
            </a:r>
            <a:r>
              <a:rPr sz="2000" dirty="0">
                <a:solidFill>
                  <a:srgbClr val="595959"/>
                </a:solidFill>
                <a:latin typeface="Times New Roman"/>
                <a:cs typeface="Times New Roman"/>
              </a:rPr>
              <a:t>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clusters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in</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data</a:t>
            </a:r>
            <a:endParaRPr sz="2000">
              <a:latin typeface="Times New Roman"/>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2446655" cy="665480"/>
          </a:xfrm>
          <a:prstGeom prst="rect">
            <a:avLst/>
          </a:prstGeom>
        </p:spPr>
        <p:txBody>
          <a:bodyPr vert="horz" wrap="square" lIns="0" tIns="12700" rIns="0" bIns="0" rtlCol="0">
            <a:spAutoFit/>
          </a:bodyPr>
          <a:lstStyle/>
          <a:p>
            <a:pPr marL="12700">
              <a:lnSpc>
                <a:spcPct val="100000"/>
              </a:lnSpc>
              <a:spcBef>
                <a:spcPts val="100"/>
              </a:spcBef>
            </a:pPr>
            <a:r>
              <a:rPr spc="65" dirty="0"/>
              <a:t>NLP</a:t>
            </a:r>
            <a:r>
              <a:rPr spc="-120" dirty="0"/>
              <a:t> </a:t>
            </a:r>
            <a:r>
              <a:rPr spc="20" dirty="0"/>
              <a:t>Tasks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758084" y="1800461"/>
            <a:ext cx="7368540" cy="3981450"/>
          </a:xfrm>
          <a:prstGeom prst="rect">
            <a:avLst/>
          </a:prstGeom>
        </p:spPr>
        <p:txBody>
          <a:bodyPr vert="horz" wrap="square" lIns="0" tIns="114935" rIns="0" bIns="0" rtlCol="0">
            <a:spAutoFit/>
          </a:bodyPr>
          <a:lstStyle/>
          <a:p>
            <a:pPr marL="12700">
              <a:lnSpc>
                <a:spcPct val="100000"/>
              </a:lnSpc>
              <a:spcBef>
                <a:spcPts val="905"/>
              </a:spcBef>
            </a:pPr>
            <a:r>
              <a:rPr sz="2200" spc="-5" dirty="0">
                <a:solidFill>
                  <a:srgbClr val="595959"/>
                </a:solidFill>
                <a:latin typeface="Times New Roman"/>
                <a:cs typeface="Times New Roman"/>
              </a:rPr>
              <a:t>Many </a:t>
            </a:r>
            <a:r>
              <a:rPr sz="2200" dirty="0">
                <a:solidFill>
                  <a:srgbClr val="595959"/>
                </a:solidFill>
                <a:latin typeface="Times New Roman"/>
                <a:cs typeface="Times New Roman"/>
              </a:rPr>
              <a:t>NLP</a:t>
            </a:r>
            <a:r>
              <a:rPr sz="2200" spc="-85" dirty="0">
                <a:solidFill>
                  <a:srgbClr val="595959"/>
                </a:solidFill>
                <a:latin typeface="Times New Roman"/>
                <a:cs typeface="Times New Roman"/>
              </a:rPr>
              <a:t> </a:t>
            </a:r>
            <a:r>
              <a:rPr sz="2200" spc="-5" dirty="0">
                <a:solidFill>
                  <a:srgbClr val="595959"/>
                </a:solidFill>
                <a:latin typeface="Times New Roman"/>
                <a:cs typeface="Times New Roman"/>
              </a:rPr>
              <a:t>tasks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can </a:t>
            </a:r>
            <a:r>
              <a:rPr sz="2200" dirty="0">
                <a:solidFill>
                  <a:srgbClr val="595959"/>
                </a:solidFill>
                <a:latin typeface="Times New Roman"/>
                <a:cs typeface="Times New Roman"/>
              </a:rPr>
              <a:t>be</a:t>
            </a:r>
            <a:r>
              <a:rPr sz="2200" spc="-5" dirty="0">
                <a:solidFill>
                  <a:srgbClr val="595959"/>
                </a:solidFill>
                <a:latin typeface="Times New Roman"/>
                <a:cs typeface="Times New Roman"/>
              </a:rPr>
              <a:t> accomplished either</a:t>
            </a:r>
            <a:r>
              <a:rPr sz="2200" dirty="0">
                <a:solidFill>
                  <a:srgbClr val="595959"/>
                </a:solidFill>
                <a:latin typeface="Times New Roman"/>
                <a:cs typeface="Times New Roman"/>
              </a:rPr>
              <a:t> through:</a:t>
            </a:r>
            <a:endParaRPr sz="2200">
              <a:latin typeface="Times New Roman"/>
              <a:cs typeface="Times New Roman"/>
            </a:endParaRPr>
          </a:p>
          <a:p>
            <a:pPr marL="48895">
              <a:lnSpc>
                <a:spcPct val="100000"/>
              </a:lnSpc>
              <a:spcBef>
                <a:spcPts val="66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Rule-based</a:t>
            </a:r>
            <a:r>
              <a:rPr sz="1800" spc="5" dirty="0">
                <a:solidFill>
                  <a:srgbClr val="595959"/>
                </a:solidFill>
                <a:latin typeface="Times New Roman"/>
                <a:cs typeface="Times New Roman"/>
              </a:rPr>
              <a:t> </a:t>
            </a:r>
            <a:r>
              <a:rPr sz="1800" dirty="0">
                <a:solidFill>
                  <a:srgbClr val="595959"/>
                </a:solidFill>
                <a:latin typeface="Times New Roman"/>
                <a:cs typeface="Times New Roman"/>
              </a:rPr>
              <a:t>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symbolic</a:t>
            </a:r>
            <a:r>
              <a:rPr sz="1800" dirty="0">
                <a:solidFill>
                  <a:srgbClr val="595959"/>
                </a:solidFill>
                <a:latin typeface="Times New Roman"/>
                <a:cs typeface="Times New Roman"/>
              </a:rPr>
              <a:t> </a:t>
            </a:r>
            <a:r>
              <a:rPr sz="1800" spc="-5" dirty="0">
                <a:solidFill>
                  <a:srgbClr val="595959"/>
                </a:solidFill>
                <a:latin typeface="Times New Roman"/>
                <a:cs typeface="Times New Roman"/>
              </a:rPr>
              <a:t>techniques,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such</a:t>
            </a:r>
            <a:r>
              <a:rPr sz="1800" spc="5" dirty="0">
                <a:solidFill>
                  <a:srgbClr val="595959"/>
                </a:solidFill>
                <a:latin typeface="Times New Roman"/>
                <a:cs typeface="Times New Roman"/>
              </a:rPr>
              <a:t> </a:t>
            </a:r>
            <a:r>
              <a:rPr sz="1800" dirty="0">
                <a:solidFill>
                  <a:srgbClr val="595959"/>
                </a:solidFill>
                <a:latin typeface="Times New Roman"/>
                <a:cs typeface="Times New Roman"/>
              </a:rPr>
              <a:t>as </a:t>
            </a:r>
            <a:r>
              <a:rPr sz="1800" spc="-5" dirty="0">
                <a:solidFill>
                  <a:srgbClr val="595959"/>
                </a:solidFill>
                <a:latin typeface="Times New Roman"/>
                <a:cs typeface="Times New Roman"/>
              </a:rPr>
              <a:t>using</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RegExp</a:t>
            </a:r>
            <a:endParaRPr sz="1800">
              <a:latin typeface="Times New Roman"/>
              <a:cs typeface="Times New Roman"/>
            </a:endParaRPr>
          </a:p>
          <a:p>
            <a:pPr marL="186055" marR="5080" indent="-137160">
              <a:lnSpc>
                <a:spcPct val="101899"/>
              </a:lnSpc>
              <a:spcBef>
                <a:spcPts val="50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Supervised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techniques,</a:t>
            </a:r>
            <a:r>
              <a:rPr sz="1800" spc="10" dirty="0">
                <a:solidFill>
                  <a:srgbClr val="595959"/>
                </a:solidFill>
                <a:latin typeface="Times New Roman"/>
                <a:cs typeface="Times New Roman"/>
              </a:rPr>
              <a:t> </a:t>
            </a:r>
            <a:r>
              <a:rPr sz="1800" dirty="0">
                <a:solidFill>
                  <a:srgbClr val="595959"/>
                </a:solidFill>
                <a:latin typeface="Times New Roman"/>
                <a:cs typeface="Times New Roman"/>
              </a:rPr>
              <a:t>where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task</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is</a:t>
            </a:r>
            <a:r>
              <a:rPr sz="1800" dirty="0">
                <a:solidFill>
                  <a:srgbClr val="595959"/>
                </a:solidFill>
                <a:latin typeface="Times New Roman"/>
                <a:cs typeface="Times New Roman"/>
              </a:rPr>
              <a:t> </a:t>
            </a:r>
            <a:r>
              <a:rPr sz="1800" spc="-5" dirty="0">
                <a:solidFill>
                  <a:srgbClr val="595959"/>
                </a:solidFill>
                <a:latin typeface="Times New Roman"/>
                <a:cs typeface="Times New Roman"/>
              </a:rPr>
              <a:t>defined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automatically</a:t>
            </a:r>
            <a:r>
              <a:rPr sz="1800" spc="5" dirty="0">
                <a:solidFill>
                  <a:srgbClr val="595959"/>
                </a:solidFill>
                <a:latin typeface="Times New Roman"/>
                <a:cs typeface="Times New Roman"/>
              </a:rPr>
              <a:t> </a:t>
            </a:r>
            <a:r>
              <a:rPr sz="1800" dirty="0">
                <a:solidFill>
                  <a:srgbClr val="595959"/>
                </a:solidFill>
                <a:latin typeface="Times New Roman"/>
                <a:cs typeface="Times New Roman"/>
              </a:rPr>
              <a:t>from</a:t>
            </a:r>
            <a:r>
              <a:rPr sz="1800" spc="5" dirty="0">
                <a:solidFill>
                  <a:srgbClr val="595959"/>
                </a:solidFill>
                <a:latin typeface="Times New Roman"/>
                <a:cs typeface="Times New Roman"/>
              </a:rPr>
              <a:t> </a:t>
            </a:r>
            <a:r>
              <a:rPr sz="1800" dirty="0">
                <a:solidFill>
                  <a:srgbClr val="595959"/>
                </a:solidFill>
                <a:latin typeface="Times New Roman"/>
                <a:cs typeface="Times New Roman"/>
              </a:rPr>
              <a:t>a</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training </a:t>
            </a:r>
            <a:r>
              <a:rPr sz="1800" spc="-434" dirty="0">
                <a:solidFill>
                  <a:srgbClr val="595959"/>
                </a:solidFill>
                <a:latin typeface="Times New Roman"/>
                <a:cs typeface="Times New Roman"/>
              </a:rPr>
              <a:t> </a:t>
            </a:r>
            <a:r>
              <a:rPr sz="1800" spc="-5" dirty="0">
                <a:solidFill>
                  <a:srgbClr val="595959"/>
                </a:solidFill>
                <a:latin typeface="Times New Roman"/>
                <a:cs typeface="Times New Roman"/>
              </a:rPr>
              <a:t>set</a:t>
            </a:r>
            <a:endParaRPr sz="1800">
              <a:latin typeface="Times New Roman"/>
              <a:cs typeface="Times New Roman"/>
            </a:endParaRPr>
          </a:p>
          <a:p>
            <a:pPr marL="12700" marR="272415">
              <a:lnSpc>
                <a:spcPct val="102299"/>
              </a:lnSpc>
              <a:spcBef>
                <a:spcPts val="480"/>
              </a:spcBef>
            </a:pPr>
            <a:r>
              <a:rPr sz="2200" dirty="0">
                <a:solidFill>
                  <a:srgbClr val="595959"/>
                </a:solidFill>
                <a:latin typeface="Times New Roman"/>
                <a:cs typeface="Times New Roman"/>
              </a:rPr>
              <a:t>In both </a:t>
            </a:r>
            <a:r>
              <a:rPr sz="2200" spc="-10" dirty="0">
                <a:solidFill>
                  <a:srgbClr val="595959"/>
                </a:solidFill>
                <a:latin typeface="Times New Roman"/>
                <a:cs typeface="Times New Roman"/>
              </a:rPr>
              <a:t>cases,</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evaluation</a:t>
            </a:r>
            <a:r>
              <a:rPr sz="2200" dirty="0">
                <a:solidFill>
                  <a:srgbClr val="595959"/>
                </a:solidFill>
                <a:latin typeface="Times New Roman"/>
                <a:cs typeface="Times New Roman"/>
              </a:rPr>
              <a:t> of the</a:t>
            </a:r>
            <a:r>
              <a:rPr sz="2200" spc="-5" dirty="0">
                <a:solidFill>
                  <a:srgbClr val="595959"/>
                </a:solidFill>
                <a:latin typeface="Times New Roman"/>
                <a:cs typeface="Times New Roman"/>
              </a:rPr>
              <a:t> task</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will</a:t>
            </a:r>
            <a:r>
              <a:rPr sz="2200" dirty="0">
                <a:solidFill>
                  <a:srgbClr val="595959"/>
                </a:solidFill>
                <a:latin typeface="Times New Roman"/>
                <a:cs typeface="Times New Roman"/>
              </a:rPr>
              <a:t> </a:t>
            </a:r>
            <a:r>
              <a:rPr sz="2200" spc="-5" dirty="0">
                <a:solidFill>
                  <a:srgbClr val="595959"/>
                </a:solidFill>
                <a:latin typeface="Times New Roman"/>
                <a:cs typeface="Times New Roman"/>
              </a:rPr>
              <a:t>most</a:t>
            </a:r>
            <a:r>
              <a:rPr sz="2200" dirty="0">
                <a:solidFill>
                  <a:srgbClr val="595959"/>
                </a:solidFill>
                <a:latin typeface="Times New Roman"/>
                <a:cs typeface="Times New Roman"/>
              </a:rPr>
              <a:t> </a:t>
            </a:r>
            <a:r>
              <a:rPr sz="2200" spc="-5" dirty="0">
                <a:solidFill>
                  <a:srgbClr val="595959"/>
                </a:solidFill>
                <a:latin typeface="Times New Roman"/>
                <a:cs typeface="Times New Roman"/>
              </a:rPr>
              <a:t>likely</a:t>
            </a:r>
            <a:r>
              <a:rPr sz="2200" dirty="0">
                <a:solidFill>
                  <a:srgbClr val="595959"/>
                </a:solidFill>
                <a:latin typeface="Times New Roman"/>
                <a:cs typeface="Times New Roman"/>
              </a:rPr>
              <a:t> </a:t>
            </a:r>
            <a:r>
              <a:rPr sz="2200" spc="-5" dirty="0">
                <a:solidFill>
                  <a:srgbClr val="595959"/>
                </a:solidFill>
                <a:latin typeface="Times New Roman"/>
                <a:cs typeface="Times New Roman"/>
              </a:rPr>
              <a:t>use</a:t>
            </a:r>
            <a:r>
              <a:rPr sz="2200" dirty="0">
                <a:solidFill>
                  <a:srgbClr val="595959"/>
                </a:solidFill>
                <a:latin typeface="Times New Roman"/>
                <a:cs typeface="Times New Roman"/>
              </a:rPr>
              <a:t> a </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training</a:t>
            </a:r>
            <a:r>
              <a:rPr sz="2200" dirty="0">
                <a:solidFill>
                  <a:srgbClr val="595959"/>
                </a:solidFill>
                <a:latin typeface="Times New Roman"/>
                <a:cs typeface="Times New Roman"/>
              </a:rPr>
              <a:t> </a:t>
            </a:r>
            <a:r>
              <a:rPr sz="2200" spc="-5" dirty="0">
                <a:solidFill>
                  <a:srgbClr val="595959"/>
                </a:solidFill>
                <a:latin typeface="Times New Roman"/>
                <a:cs typeface="Times New Roman"/>
              </a:rPr>
              <a:t>set</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define</a:t>
            </a:r>
            <a:r>
              <a:rPr sz="2200" dirty="0">
                <a:solidFill>
                  <a:srgbClr val="595959"/>
                </a:solidFill>
                <a:latin typeface="Times New Roman"/>
                <a:cs typeface="Times New Roman"/>
              </a:rPr>
              <a:t> the </a:t>
            </a:r>
            <a:r>
              <a:rPr sz="2200" spc="-5" dirty="0">
                <a:solidFill>
                  <a:srgbClr val="595959"/>
                </a:solidFill>
                <a:latin typeface="Times New Roman"/>
                <a:cs typeface="Times New Roman"/>
              </a:rPr>
              <a:t>technique</a:t>
            </a:r>
            <a:r>
              <a:rPr sz="2200" dirty="0">
                <a:solidFill>
                  <a:srgbClr val="595959"/>
                </a:solidFill>
                <a:latin typeface="Times New Roman"/>
                <a:cs typeface="Times New Roman"/>
              </a:rPr>
              <a:t> </a:t>
            </a:r>
            <a:r>
              <a:rPr sz="2200" spc="-5" dirty="0">
                <a:solidFill>
                  <a:srgbClr val="595959"/>
                </a:solidFill>
                <a:latin typeface="Times New Roman"/>
                <a:cs typeface="Times New Roman"/>
              </a:rPr>
              <a:t>and</a:t>
            </a:r>
            <a:r>
              <a:rPr sz="2200" spc="5" dirty="0">
                <a:solidFill>
                  <a:srgbClr val="595959"/>
                </a:solidFill>
                <a:latin typeface="Times New Roman"/>
                <a:cs typeface="Times New Roman"/>
              </a:rPr>
              <a:t> </a:t>
            </a:r>
            <a:r>
              <a:rPr sz="2200" dirty="0">
                <a:solidFill>
                  <a:srgbClr val="595959"/>
                </a:solidFill>
                <a:latin typeface="Times New Roman"/>
                <a:cs typeface="Times New Roman"/>
              </a:rPr>
              <a:t>a </a:t>
            </a:r>
            <a:r>
              <a:rPr sz="2200" spc="-5" dirty="0">
                <a:solidFill>
                  <a:srgbClr val="595959"/>
                </a:solidFill>
                <a:latin typeface="Times New Roman"/>
                <a:cs typeface="Times New Roman"/>
              </a:rPr>
              <a:t>test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set</a:t>
            </a:r>
            <a:r>
              <a:rPr sz="2200" dirty="0">
                <a:solidFill>
                  <a:srgbClr val="595959"/>
                </a:solidFill>
                <a:latin typeface="Times New Roman"/>
                <a:cs typeface="Times New Roman"/>
              </a:rPr>
              <a:t> for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evaluation.</a:t>
            </a:r>
            <a:endParaRPr sz="2200">
              <a:latin typeface="Times New Roman"/>
              <a:cs typeface="Times New Roman"/>
            </a:endParaRPr>
          </a:p>
          <a:p>
            <a:pPr marL="48895">
              <a:lnSpc>
                <a:spcPct val="100000"/>
              </a:lnSpc>
              <a:spcBef>
                <a:spcPts val="5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POS</a:t>
            </a:r>
            <a:r>
              <a:rPr sz="1800" dirty="0">
                <a:solidFill>
                  <a:srgbClr val="595959"/>
                </a:solidFill>
                <a:latin typeface="Times New Roman"/>
                <a:cs typeface="Times New Roman"/>
              </a:rPr>
              <a:t> </a:t>
            </a:r>
            <a:r>
              <a:rPr sz="1800" spc="-5" dirty="0">
                <a:solidFill>
                  <a:srgbClr val="595959"/>
                </a:solidFill>
                <a:latin typeface="Times New Roman"/>
                <a:cs typeface="Times New Roman"/>
              </a:rPr>
              <a:t>tagging</a:t>
            </a:r>
            <a:r>
              <a:rPr sz="1800" dirty="0">
                <a:solidFill>
                  <a:srgbClr val="595959"/>
                </a:solidFill>
                <a:latin typeface="Times New Roman"/>
                <a:cs typeface="Times New Roman"/>
              </a:rPr>
              <a:t> </a:t>
            </a:r>
            <a:r>
              <a:rPr sz="1800" spc="-5" dirty="0">
                <a:solidFill>
                  <a:srgbClr val="595959"/>
                </a:solidFill>
                <a:latin typeface="Times New Roman"/>
                <a:cs typeface="Times New Roman"/>
              </a:rPr>
              <a:t>uses</a:t>
            </a:r>
            <a:r>
              <a:rPr sz="1800" dirty="0">
                <a:solidFill>
                  <a:srgbClr val="595959"/>
                </a:solidFill>
                <a:latin typeface="Times New Roman"/>
                <a:cs typeface="Times New Roman"/>
              </a:rPr>
              <a:t> </a:t>
            </a:r>
            <a:r>
              <a:rPr sz="1800" spc="-5" dirty="0">
                <a:solidFill>
                  <a:srgbClr val="595959"/>
                </a:solidFill>
                <a:latin typeface="Times New Roman"/>
                <a:cs typeface="Times New Roman"/>
              </a:rPr>
              <a:t>Hidden</a:t>
            </a:r>
            <a:r>
              <a:rPr sz="1800" dirty="0">
                <a:solidFill>
                  <a:srgbClr val="595959"/>
                </a:solidFill>
                <a:latin typeface="Times New Roman"/>
                <a:cs typeface="Times New Roman"/>
              </a:rPr>
              <a:t> </a:t>
            </a:r>
            <a:r>
              <a:rPr sz="1800" spc="-5" dirty="0">
                <a:solidFill>
                  <a:srgbClr val="595959"/>
                </a:solidFill>
                <a:latin typeface="Times New Roman"/>
                <a:cs typeface="Times New Roman"/>
              </a:rPr>
              <a:t>Markov</a:t>
            </a:r>
            <a:r>
              <a:rPr sz="1800" dirty="0">
                <a:solidFill>
                  <a:srgbClr val="595959"/>
                </a:solidFill>
                <a:latin typeface="Times New Roman"/>
                <a:cs typeface="Times New Roman"/>
              </a:rPr>
              <a:t> </a:t>
            </a:r>
            <a:r>
              <a:rPr sz="1800" spc="-5" dirty="0">
                <a:solidFill>
                  <a:srgbClr val="595959"/>
                </a:solidFill>
                <a:latin typeface="Times New Roman"/>
                <a:cs typeface="Times New Roman"/>
              </a:rPr>
              <a:t>Models</a:t>
            </a:r>
            <a:endParaRPr sz="1800">
              <a:latin typeface="Times New Roman"/>
              <a:cs typeface="Times New Roman"/>
            </a:endParaRPr>
          </a:p>
          <a:p>
            <a:pPr marL="48895">
              <a:lnSpc>
                <a:spcPct val="100000"/>
              </a:lnSpc>
              <a:spcBef>
                <a:spcPts val="640"/>
              </a:spcBef>
            </a:pPr>
            <a:r>
              <a:rPr sz="1800" spc="-10" dirty="0">
                <a:solidFill>
                  <a:srgbClr val="002060"/>
                </a:solidFill>
                <a:latin typeface="Impact"/>
                <a:cs typeface="Impact"/>
              </a:rPr>
              <a:t>­</a:t>
            </a:r>
            <a:r>
              <a:rPr sz="1800" spc="245" dirty="0">
                <a:solidFill>
                  <a:srgbClr val="002060"/>
                </a:solidFill>
                <a:latin typeface="Impact"/>
                <a:cs typeface="Impact"/>
              </a:rPr>
              <a:t> </a:t>
            </a:r>
            <a:r>
              <a:rPr sz="1800" spc="-5" dirty="0">
                <a:solidFill>
                  <a:srgbClr val="595959"/>
                </a:solidFill>
                <a:latin typeface="Times New Roman"/>
                <a:cs typeface="Times New Roman"/>
              </a:rPr>
              <a:t>Parsing</a:t>
            </a:r>
            <a:r>
              <a:rPr sz="1800" dirty="0">
                <a:solidFill>
                  <a:srgbClr val="595959"/>
                </a:solidFill>
                <a:latin typeface="Times New Roman"/>
                <a:cs typeface="Times New Roman"/>
              </a:rPr>
              <a:t> </a:t>
            </a:r>
            <a:r>
              <a:rPr sz="1800" spc="-5" dirty="0">
                <a:solidFill>
                  <a:srgbClr val="595959"/>
                </a:solidFill>
                <a:latin typeface="Times New Roman"/>
                <a:cs typeface="Times New Roman"/>
              </a:rPr>
              <a:t>uses statistical</a:t>
            </a:r>
            <a:r>
              <a:rPr sz="1800" dirty="0">
                <a:solidFill>
                  <a:srgbClr val="595959"/>
                </a:solidFill>
                <a:latin typeface="Times New Roman"/>
                <a:cs typeface="Times New Roman"/>
              </a:rPr>
              <a:t> </a:t>
            </a:r>
            <a:r>
              <a:rPr sz="1800" spc="-5" dirty="0">
                <a:solidFill>
                  <a:srgbClr val="595959"/>
                </a:solidFill>
                <a:latin typeface="Times New Roman"/>
                <a:cs typeface="Times New Roman"/>
              </a:rPr>
              <a:t>lexicalized</a:t>
            </a:r>
            <a:r>
              <a:rPr sz="1800" dirty="0">
                <a:solidFill>
                  <a:srgbClr val="595959"/>
                </a:solidFill>
                <a:latin typeface="Times New Roman"/>
                <a:cs typeface="Times New Roman"/>
              </a:rPr>
              <a:t> </a:t>
            </a:r>
            <a:r>
              <a:rPr sz="1800" spc="-5" dirty="0">
                <a:solidFill>
                  <a:srgbClr val="595959"/>
                </a:solidFill>
                <a:latin typeface="Times New Roman"/>
                <a:cs typeface="Times New Roman"/>
              </a:rPr>
              <a:t>parsers</a:t>
            </a:r>
            <a:endParaRPr sz="1800">
              <a:latin typeface="Times New Roman"/>
              <a:cs typeface="Times New Roman"/>
            </a:endParaRPr>
          </a:p>
          <a:p>
            <a:pPr marL="48895">
              <a:lnSpc>
                <a:spcPct val="100000"/>
              </a:lnSpc>
              <a:spcBef>
                <a:spcPts val="64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Sentiment analysis uses classification</a:t>
            </a:r>
            <a:endParaRPr sz="1800">
              <a:latin typeface="Times New Roman"/>
              <a:cs typeface="Times New Roman"/>
            </a:endParaRPr>
          </a:p>
          <a:p>
            <a:pPr marL="12700" marR="10160">
              <a:lnSpc>
                <a:spcPts val="2600"/>
              </a:lnSpc>
              <a:spcBef>
                <a:spcPts val="660"/>
              </a:spcBef>
            </a:pPr>
            <a:r>
              <a:rPr sz="2200" dirty="0">
                <a:solidFill>
                  <a:srgbClr val="595959"/>
                </a:solidFill>
                <a:latin typeface="Times New Roman"/>
                <a:cs typeface="Times New Roman"/>
              </a:rPr>
              <a:t>The</a:t>
            </a:r>
            <a:r>
              <a:rPr sz="2200" spc="-5" dirty="0">
                <a:solidFill>
                  <a:srgbClr val="595959"/>
                </a:solidFill>
                <a:latin typeface="Times New Roman"/>
                <a:cs typeface="Times New Roman"/>
              </a:rPr>
              <a:t> evaluation</a:t>
            </a:r>
            <a:r>
              <a:rPr sz="2200" spc="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these tasks often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uses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ideas </a:t>
            </a:r>
            <a:r>
              <a:rPr sz="2200" dirty="0">
                <a:solidFill>
                  <a:srgbClr val="595959"/>
                </a:solidFill>
                <a:latin typeface="Times New Roman"/>
                <a:cs typeface="Times New Roman"/>
              </a:rPr>
              <a:t>from</a:t>
            </a:r>
            <a:r>
              <a:rPr sz="2200" spc="5" dirty="0">
                <a:solidFill>
                  <a:srgbClr val="595959"/>
                </a:solidFill>
                <a:latin typeface="Times New Roman"/>
                <a:cs typeface="Times New Roman"/>
              </a:rPr>
              <a:t> </a:t>
            </a:r>
            <a:r>
              <a:rPr sz="2200" dirty="0">
                <a:solidFill>
                  <a:srgbClr val="595959"/>
                </a:solidFill>
                <a:latin typeface="Times New Roman"/>
                <a:cs typeface="Times New Roman"/>
              </a:rPr>
              <a:t>the</a:t>
            </a:r>
            <a:r>
              <a:rPr sz="2200" spc="-5" dirty="0">
                <a:solidFill>
                  <a:srgbClr val="595959"/>
                </a:solidFill>
                <a:latin typeface="Times New Roman"/>
                <a:cs typeface="Times New Roman"/>
              </a:rPr>
              <a:t> evaluation </a:t>
            </a:r>
            <a:r>
              <a:rPr sz="2200" spc="-535" dirty="0">
                <a:solidFill>
                  <a:srgbClr val="595959"/>
                </a:solidFill>
                <a:latin typeface="Times New Roman"/>
                <a:cs typeface="Times New Roman"/>
              </a:rPr>
              <a:t> </a:t>
            </a:r>
            <a:r>
              <a:rPr sz="2200" dirty="0">
                <a:solidFill>
                  <a:srgbClr val="595959"/>
                </a:solidFill>
                <a:latin typeface="Times New Roman"/>
                <a:cs typeface="Times New Roman"/>
              </a:rPr>
              <a:t>of</a:t>
            </a:r>
            <a:r>
              <a:rPr sz="2200" spc="-5" dirty="0">
                <a:solidFill>
                  <a:srgbClr val="595959"/>
                </a:solidFill>
                <a:latin typeface="Times New Roman"/>
                <a:cs typeface="Times New Roman"/>
              </a:rPr>
              <a:t> classification.</a:t>
            </a:r>
            <a:endParaRPr sz="2200">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221730" cy="574040"/>
          </a:xfrm>
          <a:prstGeom prst="rect">
            <a:avLst/>
          </a:prstGeom>
        </p:spPr>
        <p:txBody>
          <a:bodyPr vert="horz" wrap="square" lIns="0" tIns="12700" rIns="0" bIns="0" rtlCol="0">
            <a:spAutoFit/>
          </a:bodyPr>
          <a:lstStyle/>
          <a:p>
            <a:pPr marL="12700">
              <a:lnSpc>
                <a:spcPct val="100000"/>
              </a:lnSpc>
              <a:spcBef>
                <a:spcPts val="100"/>
              </a:spcBef>
            </a:pPr>
            <a:r>
              <a:rPr sz="3600" spc="85" dirty="0"/>
              <a:t>Illustrating</a:t>
            </a:r>
            <a:r>
              <a:rPr sz="3600" spc="180" dirty="0"/>
              <a:t> </a:t>
            </a:r>
            <a:r>
              <a:rPr sz="3600" spc="90" dirty="0"/>
              <a:t>Classification</a:t>
            </a:r>
            <a:r>
              <a:rPr sz="3600" spc="120" dirty="0"/>
              <a:t> </a:t>
            </a:r>
            <a:r>
              <a:rPr sz="3600" spc="50" dirty="0"/>
              <a:t>Tasks</a:t>
            </a:r>
            <a:endParaRPr sz="3600"/>
          </a:p>
        </p:txBody>
      </p:sp>
      <p:sp>
        <p:nvSpPr>
          <p:cNvPr id="3" name="object 3"/>
          <p:cNvSpPr txBox="1"/>
          <p:nvPr/>
        </p:nvSpPr>
        <p:spPr>
          <a:xfrm>
            <a:off x="2965516" y="6532429"/>
            <a:ext cx="30022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BFBFBF"/>
                </a:solidFill>
                <a:latin typeface="Times New Roman"/>
                <a:cs typeface="Times New Roman"/>
              </a:rPr>
              <a:t>SCHOOL OF</a:t>
            </a:r>
            <a:r>
              <a:rPr sz="800" spc="10" dirty="0">
                <a:solidFill>
                  <a:srgbClr val="BFBFBF"/>
                </a:solidFill>
                <a:latin typeface="Times New Roman"/>
                <a:cs typeface="Times New Roman"/>
              </a:rPr>
              <a:t> </a:t>
            </a:r>
            <a:r>
              <a:rPr sz="800" spc="-5" dirty="0">
                <a:solidFill>
                  <a:srgbClr val="BFBFBF"/>
                </a:solidFill>
                <a:latin typeface="Times New Roman"/>
                <a:cs typeface="Times New Roman"/>
              </a:rPr>
              <a:t>INFORMATION STUDIES</a:t>
            </a:r>
            <a:r>
              <a:rPr sz="800" spc="10" dirty="0">
                <a:solidFill>
                  <a:srgbClr val="BFBFBF"/>
                </a:solidFill>
                <a:latin typeface="Times New Roman"/>
                <a:cs typeface="Times New Roman"/>
              </a:rPr>
              <a:t> </a:t>
            </a:r>
            <a:r>
              <a:rPr sz="800" dirty="0">
                <a:solidFill>
                  <a:srgbClr val="BFBFBF"/>
                </a:solidFill>
                <a:latin typeface="Times New Roman"/>
                <a:cs typeface="Times New Roman"/>
              </a:rPr>
              <a:t>| </a:t>
            </a:r>
            <a:r>
              <a:rPr sz="800" spc="-5" dirty="0">
                <a:solidFill>
                  <a:srgbClr val="BFBFBF"/>
                </a:solidFill>
                <a:latin typeface="Times New Roman"/>
                <a:cs typeface="Times New Roman"/>
              </a:rPr>
              <a:t>SYRACUSE</a:t>
            </a:r>
            <a:r>
              <a:rPr sz="800" dirty="0">
                <a:solidFill>
                  <a:srgbClr val="BFBFBF"/>
                </a:solidFill>
                <a:latin typeface="Times New Roman"/>
                <a:cs typeface="Times New Roman"/>
              </a:rPr>
              <a:t> </a:t>
            </a:r>
            <a:r>
              <a:rPr sz="800" spc="-5" dirty="0">
                <a:solidFill>
                  <a:srgbClr val="BFBFBF"/>
                </a:solidFill>
                <a:latin typeface="Times New Roman"/>
                <a:cs typeface="Times New Roman"/>
              </a:rPr>
              <a:t>UNIVERSITY</a:t>
            </a:r>
            <a:endParaRPr sz="800">
              <a:latin typeface="Times New Roman"/>
              <a:cs typeface="Times New Roman"/>
            </a:endParaRPr>
          </a:p>
        </p:txBody>
      </p:sp>
      <p:sp>
        <p:nvSpPr>
          <p:cNvPr id="4" name="object 4"/>
          <p:cNvSpPr txBox="1"/>
          <p:nvPr/>
        </p:nvSpPr>
        <p:spPr>
          <a:xfrm>
            <a:off x="6248115" y="6534204"/>
            <a:ext cx="76200" cy="147320"/>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BFBFBF"/>
                </a:solidFill>
                <a:latin typeface="Times New Roman"/>
                <a:cs typeface="Times New Roman"/>
              </a:rPr>
              <a:t>5</a:t>
            </a:r>
            <a:endParaRPr sz="800">
              <a:latin typeface="Times New Roman"/>
              <a:cs typeface="Times New Roman"/>
            </a:endParaRPr>
          </a:p>
        </p:txBody>
      </p:sp>
      <p:graphicFrame>
        <p:nvGraphicFramePr>
          <p:cNvPr id="5" name="object 5"/>
          <p:cNvGraphicFramePr>
            <a:graphicFrameLocks noGrp="1"/>
          </p:cNvGraphicFramePr>
          <p:nvPr/>
        </p:nvGraphicFramePr>
        <p:xfrm>
          <a:off x="1098848" y="1946402"/>
          <a:ext cx="2897505" cy="2701290"/>
        </p:xfrm>
        <a:graphic>
          <a:graphicData uri="http://schemas.openxmlformats.org/drawingml/2006/table">
            <a:tbl>
              <a:tblPr firstRow="1" bandRow="1">
                <a:tableStyleId>{2D5ABB26-0587-4C30-8999-92F81FD0307C}</a:tableStyleId>
              </a:tblPr>
              <a:tblGrid>
                <a:gridCol w="384175">
                  <a:extLst>
                    <a:ext uri="{9D8B030D-6E8A-4147-A177-3AD203B41FA5}">
                      <a16:colId xmlns:a16="http://schemas.microsoft.com/office/drawing/2014/main" val="20000"/>
                    </a:ext>
                  </a:extLst>
                </a:gridCol>
                <a:gridCol w="603885">
                  <a:extLst>
                    <a:ext uri="{9D8B030D-6E8A-4147-A177-3AD203B41FA5}">
                      <a16:colId xmlns:a16="http://schemas.microsoft.com/office/drawing/2014/main" val="20001"/>
                    </a:ext>
                  </a:extLst>
                </a:gridCol>
                <a:gridCol w="687704">
                  <a:extLst>
                    <a:ext uri="{9D8B030D-6E8A-4147-A177-3AD203B41FA5}">
                      <a16:colId xmlns:a16="http://schemas.microsoft.com/office/drawing/2014/main" val="20002"/>
                    </a:ext>
                  </a:extLst>
                </a:gridCol>
                <a:gridCol w="633730">
                  <a:extLst>
                    <a:ext uri="{9D8B030D-6E8A-4147-A177-3AD203B41FA5}">
                      <a16:colId xmlns:a16="http://schemas.microsoft.com/office/drawing/2014/main" val="20003"/>
                    </a:ext>
                  </a:extLst>
                </a:gridCol>
                <a:gridCol w="560069">
                  <a:extLst>
                    <a:ext uri="{9D8B030D-6E8A-4147-A177-3AD203B41FA5}">
                      <a16:colId xmlns:a16="http://schemas.microsoft.com/office/drawing/2014/main" val="20004"/>
                    </a:ext>
                  </a:extLst>
                </a:gridCol>
              </a:tblGrid>
              <a:tr h="243840">
                <a:tc>
                  <a:txBody>
                    <a:bodyPr/>
                    <a:lstStyle/>
                    <a:p>
                      <a:pPr marL="103505">
                        <a:lnSpc>
                          <a:spcPct val="100000"/>
                        </a:lnSpc>
                        <a:spcBef>
                          <a:spcPts val="359"/>
                        </a:spcBef>
                      </a:pPr>
                      <a:r>
                        <a:rPr sz="1000" b="1" i="1" spc="-5" dirty="0">
                          <a:solidFill>
                            <a:srgbClr val="FFFFFF"/>
                          </a:solidFill>
                          <a:latin typeface="Times New Roman"/>
                          <a:cs typeface="Times New Roman"/>
                        </a:rPr>
                        <a:t>Tid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99695">
                        <a:lnSpc>
                          <a:spcPct val="100000"/>
                        </a:lnSpc>
                        <a:spcBef>
                          <a:spcPts val="359"/>
                        </a:spcBef>
                      </a:pPr>
                      <a:r>
                        <a:rPr sz="1000" b="1" spc="-5" dirty="0">
                          <a:solidFill>
                            <a:srgbClr val="FFFFFF"/>
                          </a:solidFill>
                          <a:latin typeface="Times New Roman"/>
                          <a:cs typeface="Times New Roman"/>
                        </a:rPr>
                        <a:t>Attrib1</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41605">
                        <a:lnSpc>
                          <a:spcPct val="100000"/>
                        </a:lnSpc>
                        <a:spcBef>
                          <a:spcPts val="359"/>
                        </a:spcBef>
                      </a:pPr>
                      <a:r>
                        <a:rPr sz="1000" b="1" spc="-5" dirty="0">
                          <a:solidFill>
                            <a:srgbClr val="FFFFFF"/>
                          </a:solidFill>
                          <a:latin typeface="Times New Roman"/>
                          <a:cs typeface="Times New Roman"/>
                        </a:rPr>
                        <a:t>Attrib2</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14935">
                        <a:lnSpc>
                          <a:spcPct val="100000"/>
                        </a:lnSpc>
                        <a:spcBef>
                          <a:spcPts val="359"/>
                        </a:spcBef>
                      </a:pPr>
                      <a:r>
                        <a:rPr sz="1000" b="1" spc="-5" dirty="0">
                          <a:solidFill>
                            <a:srgbClr val="FFFFFF"/>
                          </a:solidFill>
                          <a:latin typeface="Times New Roman"/>
                          <a:cs typeface="Times New Roman"/>
                        </a:rPr>
                        <a:t>Attrib3</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35255">
                        <a:lnSpc>
                          <a:spcPct val="100000"/>
                        </a:lnSpc>
                        <a:spcBef>
                          <a:spcPts val="359"/>
                        </a:spcBef>
                      </a:pPr>
                      <a:r>
                        <a:rPr sz="1000" b="1" spc="-5" dirty="0">
                          <a:solidFill>
                            <a:srgbClr val="FFFFFF"/>
                          </a:solidFill>
                          <a:latin typeface="Times New Roman"/>
                          <a:cs typeface="Times New Roman"/>
                        </a:rPr>
                        <a:t>Class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243839">
                <a:tc>
                  <a:txBody>
                    <a:bodyPr/>
                    <a:lstStyle/>
                    <a:p>
                      <a:pPr marL="90805">
                        <a:lnSpc>
                          <a:spcPct val="100000"/>
                        </a:lnSpc>
                        <a:spcBef>
                          <a:spcPts val="359"/>
                        </a:spcBef>
                      </a:pPr>
                      <a:r>
                        <a:rPr sz="1000" dirty="0">
                          <a:solidFill>
                            <a:srgbClr val="595959"/>
                          </a:solidFill>
                          <a:latin typeface="Times New Roman"/>
                          <a:cs typeface="Times New Roman"/>
                        </a:rPr>
                        <a:t>1</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Yes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Large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125K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243840">
                <a:tc>
                  <a:txBody>
                    <a:bodyPr/>
                    <a:lstStyle/>
                    <a:p>
                      <a:pPr marL="90805">
                        <a:lnSpc>
                          <a:spcPct val="100000"/>
                        </a:lnSpc>
                        <a:spcBef>
                          <a:spcPts val="360"/>
                        </a:spcBef>
                      </a:pPr>
                      <a:r>
                        <a:rPr sz="1000" dirty="0">
                          <a:solidFill>
                            <a:srgbClr val="595959"/>
                          </a:solidFill>
                          <a:latin typeface="Times New Roman"/>
                          <a:cs typeface="Times New Roman"/>
                        </a:rPr>
                        <a:t>2</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100K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b="1" dirty="0">
                          <a:solidFill>
                            <a:srgbClr val="CC0000"/>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243839">
                <a:tc>
                  <a:txBody>
                    <a:bodyPr/>
                    <a:lstStyle/>
                    <a:p>
                      <a:pPr marL="90805">
                        <a:lnSpc>
                          <a:spcPct val="100000"/>
                        </a:lnSpc>
                        <a:spcBef>
                          <a:spcPts val="359"/>
                        </a:spcBef>
                      </a:pPr>
                      <a:r>
                        <a:rPr sz="1000" dirty="0">
                          <a:solidFill>
                            <a:srgbClr val="595959"/>
                          </a:solidFill>
                          <a:latin typeface="Times New Roman"/>
                          <a:cs typeface="Times New Roman"/>
                        </a:rPr>
                        <a:t>3</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70K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243840">
                <a:tc>
                  <a:txBody>
                    <a:bodyPr/>
                    <a:lstStyle/>
                    <a:p>
                      <a:pPr marL="90805">
                        <a:lnSpc>
                          <a:spcPct val="100000"/>
                        </a:lnSpc>
                        <a:spcBef>
                          <a:spcPts val="360"/>
                        </a:spcBef>
                      </a:pPr>
                      <a:r>
                        <a:rPr sz="1000" dirty="0">
                          <a:solidFill>
                            <a:srgbClr val="595959"/>
                          </a:solidFill>
                          <a:latin typeface="Times New Roman"/>
                          <a:cs typeface="Times New Roman"/>
                        </a:rPr>
                        <a:t>4</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Yes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120K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b="1" dirty="0">
                          <a:solidFill>
                            <a:srgbClr val="CC0000"/>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243840">
                <a:tc>
                  <a:txBody>
                    <a:bodyPr/>
                    <a:lstStyle/>
                    <a:p>
                      <a:pPr marL="90805">
                        <a:lnSpc>
                          <a:spcPct val="100000"/>
                        </a:lnSpc>
                        <a:spcBef>
                          <a:spcPts val="359"/>
                        </a:spcBef>
                      </a:pPr>
                      <a:r>
                        <a:rPr sz="1000" dirty="0">
                          <a:solidFill>
                            <a:srgbClr val="595959"/>
                          </a:solidFill>
                          <a:latin typeface="Times New Roman"/>
                          <a:cs typeface="Times New Roman"/>
                        </a:rPr>
                        <a:t>5</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Large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95K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b="1" dirty="0">
                          <a:solidFill>
                            <a:srgbClr val="CC0000"/>
                          </a:solidFill>
                          <a:latin typeface="Times New Roman"/>
                          <a:cs typeface="Times New Roman"/>
                        </a:rPr>
                        <a:t>Yes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r h="243840">
                <a:tc>
                  <a:txBody>
                    <a:bodyPr/>
                    <a:lstStyle/>
                    <a:p>
                      <a:pPr marL="90805">
                        <a:lnSpc>
                          <a:spcPct val="100000"/>
                        </a:lnSpc>
                        <a:spcBef>
                          <a:spcPts val="359"/>
                        </a:spcBef>
                      </a:pPr>
                      <a:r>
                        <a:rPr sz="1000" dirty="0">
                          <a:solidFill>
                            <a:srgbClr val="595959"/>
                          </a:solidFill>
                          <a:latin typeface="Times New Roman"/>
                          <a:cs typeface="Times New Roman"/>
                        </a:rPr>
                        <a:t>6</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60K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6"/>
                  </a:ext>
                </a:extLst>
              </a:tr>
              <a:tr h="243840">
                <a:tc>
                  <a:txBody>
                    <a:bodyPr/>
                    <a:lstStyle/>
                    <a:p>
                      <a:pPr marL="90805">
                        <a:lnSpc>
                          <a:spcPct val="100000"/>
                        </a:lnSpc>
                        <a:spcBef>
                          <a:spcPts val="359"/>
                        </a:spcBef>
                      </a:pPr>
                      <a:r>
                        <a:rPr sz="1000" dirty="0">
                          <a:solidFill>
                            <a:srgbClr val="595959"/>
                          </a:solidFill>
                          <a:latin typeface="Times New Roman"/>
                          <a:cs typeface="Times New Roman"/>
                        </a:rPr>
                        <a:t>7</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Yes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Large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220K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7"/>
                  </a:ext>
                </a:extLst>
              </a:tr>
              <a:tr h="243840">
                <a:tc>
                  <a:txBody>
                    <a:bodyPr/>
                    <a:lstStyle/>
                    <a:p>
                      <a:pPr marL="90805">
                        <a:lnSpc>
                          <a:spcPct val="100000"/>
                        </a:lnSpc>
                        <a:spcBef>
                          <a:spcPts val="360"/>
                        </a:spcBef>
                      </a:pPr>
                      <a:r>
                        <a:rPr sz="1000" dirty="0">
                          <a:solidFill>
                            <a:srgbClr val="595959"/>
                          </a:solidFill>
                          <a:latin typeface="Times New Roman"/>
                          <a:cs typeface="Times New Roman"/>
                        </a:rPr>
                        <a:t>8</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85K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b="1" dirty="0">
                          <a:solidFill>
                            <a:srgbClr val="CC0000"/>
                          </a:solidFill>
                          <a:latin typeface="Times New Roman"/>
                          <a:cs typeface="Times New Roman"/>
                        </a:rPr>
                        <a:t>Yes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8"/>
                  </a:ext>
                </a:extLst>
              </a:tr>
              <a:tr h="243840">
                <a:tc>
                  <a:txBody>
                    <a:bodyPr/>
                    <a:lstStyle/>
                    <a:p>
                      <a:pPr marL="90805">
                        <a:lnSpc>
                          <a:spcPct val="100000"/>
                        </a:lnSpc>
                        <a:spcBef>
                          <a:spcPts val="360"/>
                        </a:spcBef>
                      </a:pPr>
                      <a:r>
                        <a:rPr sz="1000" dirty="0">
                          <a:solidFill>
                            <a:srgbClr val="595959"/>
                          </a:solidFill>
                          <a:latin typeface="Times New Roman"/>
                          <a:cs typeface="Times New Roman"/>
                        </a:rPr>
                        <a:t>9</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75K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b="1" dirty="0">
                          <a:solidFill>
                            <a:srgbClr val="CC0000"/>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9"/>
                  </a:ext>
                </a:extLst>
              </a:tr>
              <a:tr h="243840">
                <a:tc>
                  <a:txBody>
                    <a:bodyPr/>
                    <a:lstStyle/>
                    <a:p>
                      <a:pPr marL="90805">
                        <a:lnSpc>
                          <a:spcPct val="100000"/>
                        </a:lnSpc>
                        <a:spcBef>
                          <a:spcPts val="359"/>
                        </a:spcBef>
                      </a:pPr>
                      <a:r>
                        <a:rPr sz="1000" dirty="0">
                          <a:solidFill>
                            <a:srgbClr val="595959"/>
                          </a:solidFill>
                          <a:latin typeface="Times New Roman"/>
                          <a:cs typeface="Times New Roman"/>
                        </a:rPr>
                        <a:t>10</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90K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b="1" dirty="0">
                          <a:solidFill>
                            <a:srgbClr val="CC0000"/>
                          </a:solidFill>
                          <a:latin typeface="Times New Roman"/>
                          <a:cs typeface="Times New Roman"/>
                        </a:rPr>
                        <a:t>Yes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10"/>
                  </a:ext>
                </a:extLst>
              </a:tr>
            </a:tbl>
          </a:graphicData>
        </a:graphic>
      </p:graphicFrame>
      <p:graphicFrame>
        <p:nvGraphicFramePr>
          <p:cNvPr id="6" name="object 6"/>
          <p:cNvGraphicFramePr>
            <a:graphicFrameLocks noGrp="1"/>
          </p:cNvGraphicFramePr>
          <p:nvPr/>
        </p:nvGraphicFramePr>
        <p:xfrm>
          <a:off x="1098848" y="4920237"/>
          <a:ext cx="2897505" cy="1482090"/>
        </p:xfrm>
        <a:graphic>
          <a:graphicData uri="http://schemas.openxmlformats.org/drawingml/2006/table">
            <a:tbl>
              <a:tblPr firstRow="1" bandRow="1">
                <a:tableStyleId>{2D5ABB26-0587-4C30-8999-92F81FD0307C}</a:tableStyleId>
              </a:tblPr>
              <a:tblGrid>
                <a:gridCol w="384175">
                  <a:extLst>
                    <a:ext uri="{9D8B030D-6E8A-4147-A177-3AD203B41FA5}">
                      <a16:colId xmlns:a16="http://schemas.microsoft.com/office/drawing/2014/main" val="20000"/>
                    </a:ext>
                  </a:extLst>
                </a:gridCol>
                <a:gridCol w="603885">
                  <a:extLst>
                    <a:ext uri="{9D8B030D-6E8A-4147-A177-3AD203B41FA5}">
                      <a16:colId xmlns:a16="http://schemas.microsoft.com/office/drawing/2014/main" val="20001"/>
                    </a:ext>
                  </a:extLst>
                </a:gridCol>
                <a:gridCol w="687704">
                  <a:extLst>
                    <a:ext uri="{9D8B030D-6E8A-4147-A177-3AD203B41FA5}">
                      <a16:colId xmlns:a16="http://schemas.microsoft.com/office/drawing/2014/main" val="20002"/>
                    </a:ext>
                  </a:extLst>
                </a:gridCol>
                <a:gridCol w="633730">
                  <a:extLst>
                    <a:ext uri="{9D8B030D-6E8A-4147-A177-3AD203B41FA5}">
                      <a16:colId xmlns:a16="http://schemas.microsoft.com/office/drawing/2014/main" val="20003"/>
                    </a:ext>
                  </a:extLst>
                </a:gridCol>
                <a:gridCol w="560069">
                  <a:extLst>
                    <a:ext uri="{9D8B030D-6E8A-4147-A177-3AD203B41FA5}">
                      <a16:colId xmlns:a16="http://schemas.microsoft.com/office/drawing/2014/main" val="20004"/>
                    </a:ext>
                  </a:extLst>
                </a:gridCol>
              </a:tblGrid>
              <a:tr h="243839">
                <a:tc>
                  <a:txBody>
                    <a:bodyPr/>
                    <a:lstStyle/>
                    <a:p>
                      <a:pPr marL="103505">
                        <a:lnSpc>
                          <a:spcPct val="100000"/>
                        </a:lnSpc>
                        <a:spcBef>
                          <a:spcPts val="360"/>
                        </a:spcBef>
                      </a:pPr>
                      <a:r>
                        <a:rPr sz="1000" b="1" i="1" spc="-5" dirty="0">
                          <a:solidFill>
                            <a:srgbClr val="FFFFFF"/>
                          </a:solidFill>
                          <a:latin typeface="Times New Roman"/>
                          <a:cs typeface="Times New Roman"/>
                        </a:rPr>
                        <a:t>Tid</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99695">
                        <a:lnSpc>
                          <a:spcPct val="100000"/>
                        </a:lnSpc>
                        <a:spcBef>
                          <a:spcPts val="360"/>
                        </a:spcBef>
                      </a:pPr>
                      <a:r>
                        <a:rPr sz="1000" b="1" spc="-5" dirty="0">
                          <a:solidFill>
                            <a:srgbClr val="FFFFFF"/>
                          </a:solidFill>
                          <a:latin typeface="Times New Roman"/>
                          <a:cs typeface="Times New Roman"/>
                        </a:rPr>
                        <a:t>Attrib1</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41605">
                        <a:lnSpc>
                          <a:spcPct val="100000"/>
                        </a:lnSpc>
                        <a:spcBef>
                          <a:spcPts val="360"/>
                        </a:spcBef>
                      </a:pPr>
                      <a:r>
                        <a:rPr sz="1000" b="1" spc="-5" dirty="0">
                          <a:solidFill>
                            <a:srgbClr val="FFFFFF"/>
                          </a:solidFill>
                          <a:latin typeface="Times New Roman"/>
                          <a:cs typeface="Times New Roman"/>
                        </a:rPr>
                        <a:t>Attrib2</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14935">
                        <a:lnSpc>
                          <a:spcPct val="100000"/>
                        </a:lnSpc>
                        <a:spcBef>
                          <a:spcPts val="360"/>
                        </a:spcBef>
                      </a:pPr>
                      <a:r>
                        <a:rPr sz="1000" b="1" spc="-5" dirty="0">
                          <a:solidFill>
                            <a:srgbClr val="FFFFFF"/>
                          </a:solidFill>
                          <a:latin typeface="Times New Roman"/>
                          <a:cs typeface="Times New Roman"/>
                        </a:rPr>
                        <a:t>Attrib3</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35255">
                        <a:lnSpc>
                          <a:spcPct val="100000"/>
                        </a:lnSpc>
                        <a:spcBef>
                          <a:spcPts val="360"/>
                        </a:spcBef>
                      </a:pPr>
                      <a:r>
                        <a:rPr sz="1000" b="1" spc="-5" dirty="0">
                          <a:solidFill>
                            <a:srgbClr val="FFFFFF"/>
                          </a:solidFill>
                          <a:latin typeface="Times New Roman"/>
                          <a:cs typeface="Times New Roman"/>
                        </a:rPr>
                        <a:t>Class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243840">
                <a:tc>
                  <a:txBody>
                    <a:bodyPr/>
                    <a:lstStyle/>
                    <a:p>
                      <a:pPr marL="90805">
                        <a:lnSpc>
                          <a:spcPct val="100000"/>
                        </a:lnSpc>
                        <a:spcBef>
                          <a:spcPts val="360"/>
                        </a:spcBef>
                      </a:pPr>
                      <a:r>
                        <a:rPr sz="1000" dirty="0">
                          <a:solidFill>
                            <a:srgbClr val="595959"/>
                          </a:solidFill>
                          <a:latin typeface="Times New Roman"/>
                          <a:cs typeface="Times New Roman"/>
                        </a:rPr>
                        <a:t>11</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55K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243840">
                <a:tc>
                  <a:txBody>
                    <a:bodyPr/>
                    <a:lstStyle/>
                    <a:p>
                      <a:pPr marL="90805">
                        <a:lnSpc>
                          <a:spcPct val="100000"/>
                        </a:lnSpc>
                        <a:spcBef>
                          <a:spcPts val="360"/>
                        </a:spcBef>
                      </a:pPr>
                      <a:r>
                        <a:rPr sz="1000" dirty="0">
                          <a:solidFill>
                            <a:srgbClr val="595959"/>
                          </a:solidFill>
                          <a:latin typeface="Times New Roman"/>
                          <a:cs typeface="Times New Roman"/>
                        </a:rPr>
                        <a:t>12</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Yes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80K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243840">
                <a:tc>
                  <a:txBody>
                    <a:bodyPr/>
                    <a:lstStyle/>
                    <a:p>
                      <a:pPr marL="90805">
                        <a:lnSpc>
                          <a:spcPct val="100000"/>
                        </a:lnSpc>
                        <a:spcBef>
                          <a:spcPts val="360"/>
                        </a:spcBef>
                      </a:pPr>
                      <a:r>
                        <a:rPr sz="1000" dirty="0">
                          <a:solidFill>
                            <a:srgbClr val="595959"/>
                          </a:solidFill>
                          <a:latin typeface="Times New Roman"/>
                          <a:cs typeface="Times New Roman"/>
                        </a:rPr>
                        <a:t>13</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Yes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Large</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110K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243840">
                <a:tc>
                  <a:txBody>
                    <a:bodyPr/>
                    <a:lstStyle/>
                    <a:p>
                      <a:pPr marL="90805">
                        <a:lnSpc>
                          <a:spcPct val="100000"/>
                        </a:lnSpc>
                        <a:spcBef>
                          <a:spcPts val="360"/>
                        </a:spcBef>
                      </a:pPr>
                      <a:r>
                        <a:rPr sz="1000" dirty="0">
                          <a:solidFill>
                            <a:srgbClr val="595959"/>
                          </a:solidFill>
                          <a:latin typeface="Times New Roman"/>
                          <a:cs typeface="Times New Roman"/>
                        </a:rPr>
                        <a:t>14</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95K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243840">
                <a:tc>
                  <a:txBody>
                    <a:bodyPr/>
                    <a:lstStyle/>
                    <a:p>
                      <a:pPr marL="90805">
                        <a:lnSpc>
                          <a:spcPct val="100000"/>
                        </a:lnSpc>
                        <a:spcBef>
                          <a:spcPts val="360"/>
                        </a:spcBef>
                      </a:pPr>
                      <a:r>
                        <a:rPr sz="1000" dirty="0">
                          <a:solidFill>
                            <a:srgbClr val="595959"/>
                          </a:solidFill>
                          <a:latin typeface="Times New Roman"/>
                          <a:cs typeface="Times New Roman"/>
                        </a:rPr>
                        <a:t>15</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Large</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67K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bl>
          </a:graphicData>
        </a:graphic>
      </p:graphicFrame>
      <p:grpSp>
        <p:nvGrpSpPr>
          <p:cNvPr id="7" name="object 7"/>
          <p:cNvGrpSpPr/>
          <p:nvPr/>
        </p:nvGrpSpPr>
        <p:grpSpPr>
          <a:xfrm>
            <a:off x="5435600" y="2057400"/>
            <a:ext cx="1181100" cy="825500"/>
            <a:chOff x="5435600" y="2057400"/>
            <a:chExt cx="1181100" cy="825500"/>
          </a:xfrm>
        </p:grpSpPr>
        <p:sp>
          <p:nvSpPr>
            <p:cNvPr id="8" name="object 8"/>
            <p:cNvSpPr/>
            <p:nvPr/>
          </p:nvSpPr>
          <p:spPr>
            <a:xfrm>
              <a:off x="5441950" y="2063750"/>
              <a:ext cx="1168400" cy="812800"/>
            </a:xfrm>
            <a:custGeom>
              <a:avLst/>
              <a:gdLst/>
              <a:ahLst/>
              <a:cxnLst/>
              <a:rect l="l" t="t" r="r" b="b"/>
              <a:pathLst>
                <a:path w="1168400" h="812800">
                  <a:moveTo>
                    <a:pt x="1008758" y="0"/>
                  </a:moveTo>
                  <a:lnTo>
                    <a:pt x="159641" y="0"/>
                  </a:lnTo>
                  <a:lnTo>
                    <a:pt x="109182" y="8138"/>
                  </a:lnTo>
                  <a:lnTo>
                    <a:pt x="65359" y="30801"/>
                  </a:lnTo>
                  <a:lnTo>
                    <a:pt x="30801" y="65359"/>
                  </a:lnTo>
                  <a:lnTo>
                    <a:pt x="8138" y="109182"/>
                  </a:lnTo>
                  <a:lnTo>
                    <a:pt x="0" y="159641"/>
                  </a:lnTo>
                  <a:lnTo>
                    <a:pt x="0" y="653158"/>
                  </a:lnTo>
                  <a:lnTo>
                    <a:pt x="8138" y="703617"/>
                  </a:lnTo>
                  <a:lnTo>
                    <a:pt x="30801" y="747440"/>
                  </a:lnTo>
                  <a:lnTo>
                    <a:pt x="65359" y="781998"/>
                  </a:lnTo>
                  <a:lnTo>
                    <a:pt x="109182" y="804661"/>
                  </a:lnTo>
                  <a:lnTo>
                    <a:pt x="159641" y="812800"/>
                  </a:lnTo>
                  <a:lnTo>
                    <a:pt x="1008758" y="812800"/>
                  </a:lnTo>
                  <a:lnTo>
                    <a:pt x="1059217" y="804661"/>
                  </a:lnTo>
                  <a:lnTo>
                    <a:pt x="1103040" y="781998"/>
                  </a:lnTo>
                  <a:lnTo>
                    <a:pt x="1137598" y="747440"/>
                  </a:lnTo>
                  <a:lnTo>
                    <a:pt x="1160261" y="703617"/>
                  </a:lnTo>
                  <a:lnTo>
                    <a:pt x="1168400" y="653158"/>
                  </a:lnTo>
                  <a:lnTo>
                    <a:pt x="1168400" y="159641"/>
                  </a:lnTo>
                  <a:lnTo>
                    <a:pt x="1160261" y="109182"/>
                  </a:lnTo>
                  <a:lnTo>
                    <a:pt x="1137598" y="65359"/>
                  </a:lnTo>
                  <a:lnTo>
                    <a:pt x="1103040" y="30801"/>
                  </a:lnTo>
                  <a:lnTo>
                    <a:pt x="1059217" y="8138"/>
                  </a:lnTo>
                  <a:lnTo>
                    <a:pt x="1008758" y="0"/>
                  </a:lnTo>
                  <a:close/>
                </a:path>
              </a:pathLst>
            </a:custGeom>
            <a:solidFill>
              <a:srgbClr val="FBD3C1"/>
            </a:solidFill>
          </p:spPr>
          <p:txBody>
            <a:bodyPr wrap="square" lIns="0" tIns="0" rIns="0" bIns="0" rtlCol="0"/>
            <a:lstStyle/>
            <a:p>
              <a:endParaRPr/>
            </a:p>
          </p:txBody>
        </p:sp>
        <p:sp>
          <p:nvSpPr>
            <p:cNvPr id="9" name="object 9"/>
            <p:cNvSpPr/>
            <p:nvPr/>
          </p:nvSpPr>
          <p:spPr>
            <a:xfrm>
              <a:off x="5441950" y="2063750"/>
              <a:ext cx="1168400" cy="812800"/>
            </a:xfrm>
            <a:custGeom>
              <a:avLst/>
              <a:gdLst/>
              <a:ahLst/>
              <a:cxnLst/>
              <a:rect l="l" t="t" r="r" b="b"/>
              <a:pathLst>
                <a:path w="1168400" h="812800">
                  <a:moveTo>
                    <a:pt x="0" y="159641"/>
                  </a:moveTo>
                  <a:lnTo>
                    <a:pt x="8138" y="109182"/>
                  </a:lnTo>
                  <a:lnTo>
                    <a:pt x="30801" y="65359"/>
                  </a:lnTo>
                  <a:lnTo>
                    <a:pt x="65359" y="30801"/>
                  </a:lnTo>
                  <a:lnTo>
                    <a:pt x="109182" y="8138"/>
                  </a:lnTo>
                  <a:lnTo>
                    <a:pt x="159641" y="0"/>
                  </a:lnTo>
                  <a:lnTo>
                    <a:pt x="1008758" y="0"/>
                  </a:lnTo>
                  <a:lnTo>
                    <a:pt x="1059217" y="8138"/>
                  </a:lnTo>
                  <a:lnTo>
                    <a:pt x="1103040" y="30801"/>
                  </a:lnTo>
                  <a:lnTo>
                    <a:pt x="1137598" y="65359"/>
                  </a:lnTo>
                  <a:lnTo>
                    <a:pt x="1160261" y="109182"/>
                  </a:lnTo>
                  <a:lnTo>
                    <a:pt x="1168400" y="159641"/>
                  </a:lnTo>
                  <a:lnTo>
                    <a:pt x="1168400" y="653158"/>
                  </a:lnTo>
                  <a:lnTo>
                    <a:pt x="1160261" y="703617"/>
                  </a:lnTo>
                  <a:lnTo>
                    <a:pt x="1137598" y="747440"/>
                  </a:lnTo>
                  <a:lnTo>
                    <a:pt x="1103040" y="781998"/>
                  </a:lnTo>
                  <a:lnTo>
                    <a:pt x="1059217" y="804661"/>
                  </a:lnTo>
                  <a:lnTo>
                    <a:pt x="1008758" y="812800"/>
                  </a:lnTo>
                  <a:lnTo>
                    <a:pt x="159641" y="812800"/>
                  </a:lnTo>
                  <a:lnTo>
                    <a:pt x="109182" y="804661"/>
                  </a:lnTo>
                  <a:lnTo>
                    <a:pt x="65359" y="781998"/>
                  </a:lnTo>
                  <a:lnTo>
                    <a:pt x="30801" y="747440"/>
                  </a:lnTo>
                  <a:lnTo>
                    <a:pt x="8138" y="703617"/>
                  </a:lnTo>
                  <a:lnTo>
                    <a:pt x="0" y="653158"/>
                  </a:lnTo>
                  <a:lnTo>
                    <a:pt x="0" y="159641"/>
                  </a:lnTo>
                  <a:close/>
                </a:path>
              </a:pathLst>
            </a:custGeom>
            <a:ln w="12700">
              <a:solidFill>
                <a:srgbClr val="595959"/>
              </a:solidFill>
            </a:ln>
          </p:spPr>
          <p:txBody>
            <a:bodyPr wrap="square" lIns="0" tIns="0" rIns="0" bIns="0" rtlCol="0"/>
            <a:lstStyle/>
            <a:p>
              <a:endParaRPr/>
            </a:p>
          </p:txBody>
        </p:sp>
      </p:grpSp>
      <p:sp>
        <p:nvSpPr>
          <p:cNvPr id="10" name="object 10"/>
          <p:cNvSpPr/>
          <p:nvPr/>
        </p:nvSpPr>
        <p:spPr>
          <a:xfrm>
            <a:off x="7537450" y="4006850"/>
            <a:ext cx="965200" cy="444500"/>
          </a:xfrm>
          <a:custGeom>
            <a:avLst/>
            <a:gdLst/>
            <a:ahLst/>
            <a:cxnLst/>
            <a:rect l="l" t="t" r="r" b="b"/>
            <a:pathLst>
              <a:path w="965200" h="444500">
                <a:moveTo>
                  <a:pt x="965200" y="74085"/>
                </a:moveTo>
                <a:lnTo>
                  <a:pt x="959377" y="45247"/>
                </a:lnTo>
                <a:lnTo>
                  <a:pt x="943500" y="21699"/>
                </a:lnTo>
                <a:lnTo>
                  <a:pt x="919951" y="5821"/>
                </a:lnTo>
                <a:lnTo>
                  <a:pt x="891114" y="0"/>
                </a:lnTo>
                <a:lnTo>
                  <a:pt x="74085" y="0"/>
                </a:lnTo>
                <a:lnTo>
                  <a:pt x="45248" y="5821"/>
                </a:lnTo>
                <a:lnTo>
                  <a:pt x="21699" y="21699"/>
                </a:lnTo>
                <a:lnTo>
                  <a:pt x="5822" y="45247"/>
                </a:lnTo>
                <a:lnTo>
                  <a:pt x="0" y="74085"/>
                </a:lnTo>
                <a:lnTo>
                  <a:pt x="0" y="370414"/>
                </a:lnTo>
                <a:lnTo>
                  <a:pt x="5822" y="399252"/>
                </a:lnTo>
                <a:lnTo>
                  <a:pt x="21699" y="422800"/>
                </a:lnTo>
                <a:lnTo>
                  <a:pt x="45248" y="438678"/>
                </a:lnTo>
                <a:lnTo>
                  <a:pt x="74085" y="444500"/>
                </a:lnTo>
                <a:lnTo>
                  <a:pt x="891114" y="444500"/>
                </a:lnTo>
                <a:lnTo>
                  <a:pt x="919951" y="438678"/>
                </a:lnTo>
                <a:lnTo>
                  <a:pt x="943500" y="422800"/>
                </a:lnTo>
                <a:lnTo>
                  <a:pt x="959377" y="399252"/>
                </a:lnTo>
                <a:lnTo>
                  <a:pt x="965200" y="370414"/>
                </a:lnTo>
                <a:lnTo>
                  <a:pt x="965200" y="74085"/>
                </a:lnTo>
                <a:close/>
              </a:path>
            </a:pathLst>
          </a:custGeom>
          <a:ln w="12700">
            <a:solidFill>
              <a:srgbClr val="000000"/>
            </a:solidFill>
          </a:ln>
        </p:spPr>
        <p:txBody>
          <a:bodyPr wrap="square" lIns="0" tIns="0" rIns="0" bIns="0" rtlCol="0"/>
          <a:lstStyle/>
          <a:p>
            <a:endParaRPr/>
          </a:p>
        </p:txBody>
      </p:sp>
      <p:sp>
        <p:nvSpPr>
          <p:cNvPr id="11" name="object 11"/>
          <p:cNvSpPr txBox="1"/>
          <p:nvPr/>
        </p:nvSpPr>
        <p:spPr>
          <a:xfrm>
            <a:off x="7707355" y="4058949"/>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M</a:t>
            </a:r>
            <a:r>
              <a:rPr sz="1800" dirty="0">
                <a:latin typeface="Times New Roman"/>
                <a:cs typeface="Times New Roman"/>
              </a:rPr>
              <a:t>odel</a:t>
            </a:r>
            <a:endParaRPr sz="1800">
              <a:latin typeface="Times New Roman"/>
              <a:cs typeface="Times New Roman"/>
            </a:endParaRPr>
          </a:p>
        </p:txBody>
      </p:sp>
      <p:grpSp>
        <p:nvGrpSpPr>
          <p:cNvPr id="12" name="object 12"/>
          <p:cNvGrpSpPr/>
          <p:nvPr/>
        </p:nvGrpSpPr>
        <p:grpSpPr>
          <a:xfrm>
            <a:off x="7378700" y="4140200"/>
            <a:ext cx="977900" cy="457200"/>
            <a:chOff x="7378700" y="4140200"/>
            <a:chExt cx="977900" cy="457200"/>
          </a:xfrm>
        </p:grpSpPr>
        <p:sp>
          <p:nvSpPr>
            <p:cNvPr id="13" name="object 13"/>
            <p:cNvSpPr/>
            <p:nvPr/>
          </p:nvSpPr>
          <p:spPr>
            <a:xfrm>
              <a:off x="7385050" y="4146550"/>
              <a:ext cx="965200" cy="444500"/>
            </a:xfrm>
            <a:custGeom>
              <a:avLst/>
              <a:gdLst/>
              <a:ahLst/>
              <a:cxnLst/>
              <a:rect l="l" t="t" r="r" b="b"/>
              <a:pathLst>
                <a:path w="965200" h="444500">
                  <a:moveTo>
                    <a:pt x="891114" y="0"/>
                  </a:moveTo>
                  <a:lnTo>
                    <a:pt x="74085" y="0"/>
                  </a:lnTo>
                  <a:lnTo>
                    <a:pt x="45248" y="5821"/>
                  </a:lnTo>
                  <a:lnTo>
                    <a:pt x="21699" y="21698"/>
                  </a:lnTo>
                  <a:lnTo>
                    <a:pt x="5822" y="45247"/>
                  </a:lnTo>
                  <a:lnTo>
                    <a:pt x="0" y="74085"/>
                  </a:lnTo>
                  <a:lnTo>
                    <a:pt x="0" y="370414"/>
                  </a:lnTo>
                  <a:lnTo>
                    <a:pt x="5822" y="399252"/>
                  </a:lnTo>
                  <a:lnTo>
                    <a:pt x="21699" y="422801"/>
                  </a:lnTo>
                  <a:lnTo>
                    <a:pt x="45248" y="438678"/>
                  </a:lnTo>
                  <a:lnTo>
                    <a:pt x="74085" y="444500"/>
                  </a:lnTo>
                  <a:lnTo>
                    <a:pt x="891114" y="444500"/>
                  </a:lnTo>
                  <a:lnTo>
                    <a:pt x="919951" y="438678"/>
                  </a:lnTo>
                  <a:lnTo>
                    <a:pt x="943500" y="422801"/>
                  </a:lnTo>
                  <a:lnTo>
                    <a:pt x="959377" y="399252"/>
                  </a:lnTo>
                  <a:lnTo>
                    <a:pt x="965200" y="370414"/>
                  </a:lnTo>
                  <a:lnTo>
                    <a:pt x="965200" y="74085"/>
                  </a:lnTo>
                  <a:lnTo>
                    <a:pt x="959377" y="45247"/>
                  </a:lnTo>
                  <a:lnTo>
                    <a:pt x="943500" y="21698"/>
                  </a:lnTo>
                  <a:lnTo>
                    <a:pt x="919951" y="5821"/>
                  </a:lnTo>
                  <a:lnTo>
                    <a:pt x="891114" y="0"/>
                  </a:lnTo>
                  <a:close/>
                </a:path>
              </a:pathLst>
            </a:custGeom>
            <a:solidFill>
              <a:srgbClr val="FFFFFF"/>
            </a:solidFill>
          </p:spPr>
          <p:txBody>
            <a:bodyPr wrap="square" lIns="0" tIns="0" rIns="0" bIns="0" rtlCol="0"/>
            <a:lstStyle/>
            <a:p>
              <a:endParaRPr/>
            </a:p>
          </p:txBody>
        </p:sp>
        <p:sp>
          <p:nvSpPr>
            <p:cNvPr id="14" name="object 14"/>
            <p:cNvSpPr/>
            <p:nvPr/>
          </p:nvSpPr>
          <p:spPr>
            <a:xfrm>
              <a:off x="7385050" y="4146550"/>
              <a:ext cx="965200" cy="444500"/>
            </a:xfrm>
            <a:custGeom>
              <a:avLst/>
              <a:gdLst/>
              <a:ahLst/>
              <a:cxnLst/>
              <a:rect l="l" t="t" r="r" b="b"/>
              <a:pathLst>
                <a:path w="965200" h="444500">
                  <a:moveTo>
                    <a:pt x="965200" y="74085"/>
                  </a:moveTo>
                  <a:lnTo>
                    <a:pt x="959377" y="45247"/>
                  </a:lnTo>
                  <a:lnTo>
                    <a:pt x="943500" y="21699"/>
                  </a:lnTo>
                  <a:lnTo>
                    <a:pt x="919951" y="5821"/>
                  </a:lnTo>
                  <a:lnTo>
                    <a:pt x="891114" y="0"/>
                  </a:lnTo>
                  <a:lnTo>
                    <a:pt x="74085" y="0"/>
                  </a:lnTo>
                  <a:lnTo>
                    <a:pt x="45248" y="5821"/>
                  </a:lnTo>
                  <a:lnTo>
                    <a:pt x="21699" y="21699"/>
                  </a:lnTo>
                  <a:lnTo>
                    <a:pt x="5822" y="45247"/>
                  </a:lnTo>
                  <a:lnTo>
                    <a:pt x="0" y="74085"/>
                  </a:lnTo>
                  <a:lnTo>
                    <a:pt x="0" y="370414"/>
                  </a:lnTo>
                  <a:lnTo>
                    <a:pt x="5822" y="399252"/>
                  </a:lnTo>
                  <a:lnTo>
                    <a:pt x="21699" y="422800"/>
                  </a:lnTo>
                  <a:lnTo>
                    <a:pt x="45248" y="438678"/>
                  </a:lnTo>
                  <a:lnTo>
                    <a:pt x="74085" y="444500"/>
                  </a:lnTo>
                  <a:lnTo>
                    <a:pt x="891114" y="444500"/>
                  </a:lnTo>
                  <a:lnTo>
                    <a:pt x="919951" y="438678"/>
                  </a:lnTo>
                  <a:lnTo>
                    <a:pt x="943500" y="422800"/>
                  </a:lnTo>
                  <a:lnTo>
                    <a:pt x="959377" y="399252"/>
                  </a:lnTo>
                  <a:lnTo>
                    <a:pt x="965200" y="370414"/>
                  </a:lnTo>
                  <a:lnTo>
                    <a:pt x="965200" y="74085"/>
                  </a:lnTo>
                  <a:close/>
                </a:path>
              </a:pathLst>
            </a:custGeom>
            <a:ln w="12700">
              <a:solidFill>
                <a:srgbClr val="000000"/>
              </a:solidFill>
            </a:ln>
          </p:spPr>
          <p:txBody>
            <a:bodyPr wrap="square" lIns="0" tIns="0" rIns="0" bIns="0" rtlCol="0"/>
            <a:lstStyle/>
            <a:p>
              <a:endParaRPr/>
            </a:p>
          </p:txBody>
        </p:sp>
      </p:grpSp>
      <p:sp>
        <p:nvSpPr>
          <p:cNvPr id="15" name="object 15"/>
          <p:cNvSpPr txBox="1"/>
          <p:nvPr/>
        </p:nvSpPr>
        <p:spPr>
          <a:xfrm>
            <a:off x="7550432" y="4198635"/>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M</a:t>
            </a:r>
            <a:r>
              <a:rPr sz="1800" dirty="0">
                <a:latin typeface="Times New Roman"/>
                <a:cs typeface="Times New Roman"/>
              </a:rPr>
              <a:t>odel</a:t>
            </a:r>
            <a:endParaRPr sz="1800">
              <a:latin typeface="Times New Roman"/>
              <a:cs typeface="Times New Roman"/>
            </a:endParaRPr>
          </a:p>
        </p:txBody>
      </p:sp>
      <p:grpSp>
        <p:nvGrpSpPr>
          <p:cNvPr id="16" name="object 16"/>
          <p:cNvGrpSpPr/>
          <p:nvPr/>
        </p:nvGrpSpPr>
        <p:grpSpPr>
          <a:xfrm>
            <a:off x="7226300" y="4279900"/>
            <a:ext cx="977900" cy="457200"/>
            <a:chOff x="7226300" y="4279900"/>
            <a:chExt cx="977900" cy="457200"/>
          </a:xfrm>
        </p:grpSpPr>
        <p:sp>
          <p:nvSpPr>
            <p:cNvPr id="17" name="object 17"/>
            <p:cNvSpPr/>
            <p:nvPr/>
          </p:nvSpPr>
          <p:spPr>
            <a:xfrm>
              <a:off x="7232650" y="4286250"/>
              <a:ext cx="965200" cy="444500"/>
            </a:xfrm>
            <a:custGeom>
              <a:avLst/>
              <a:gdLst/>
              <a:ahLst/>
              <a:cxnLst/>
              <a:rect l="l" t="t" r="r" b="b"/>
              <a:pathLst>
                <a:path w="965200" h="444500">
                  <a:moveTo>
                    <a:pt x="891114" y="0"/>
                  </a:moveTo>
                  <a:lnTo>
                    <a:pt x="74085" y="0"/>
                  </a:lnTo>
                  <a:lnTo>
                    <a:pt x="45248" y="5821"/>
                  </a:lnTo>
                  <a:lnTo>
                    <a:pt x="21699" y="21698"/>
                  </a:lnTo>
                  <a:lnTo>
                    <a:pt x="5822" y="45247"/>
                  </a:lnTo>
                  <a:lnTo>
                    <a:pt x="0" y="74085"/>
                  </a:lnTo>
                  <a:lnTo>
                    <a:pt x="0" y="370414"/>
                  </a:lnTo>
                  <a:lnTo>
                    <a:pt x="5822" y="399252"/>
                  </a:lnTo>
                  <a:lnTo>
                    <a:pt x="21699" y="422801"/>
                  </a:lnTo>
                  <a:lnTo>
                    <a:pt x="45248" y="438678"/>
                  </a:lnTo>
                  <a:lnTo>
                    <a:pt x="74085" y="444500"/>
                  </a:lnTo>
                  <a:lnTo>
                    <a:pt x="891114" y="444500"/>
                  </a:lnTo>
                  <a:lnTo>
                    <a:pt x="919951" y="438678"/>
                  </a:lnTo>
                  <a:lnTo>
                    <a:pt x="943500" y="422801"/>
                  </a:lnTo>
                  <a:lnTo>
                    <a:pt x="959377" y="399252"/>
                  </a:lnTo>
                  <a:lnTo>
                    <a:pt x="965200" y="370414"/>
                  </a:lnTo>
                  <a:lnTo>
                    <a:pt x="965200" y="74085"/>
                  </a:lnTo>
                  <a:lnTo>
                    <a:pt x="959377" y="45247"/>
                  </a:lnTo>
                  <a:lnTo>
                    <a:pt x="943500" y="21698"/>
                  </a:lnTo>
                  <a:lnTo>
                    <a:pt x="919951" y="5821"/>
                  </a:lnTo>
                  <a:lnTo>
                    <a:pt x="891114" y="0"/>
                  </a:lnTo>
                  <a:close/>
                </a:path>
              </a:pathLst>
            </a:custGeom>
            <a:solidFill>
              <a:srgbClr val="FFFFFF"/>
            </a:solidFill>
          </p:spPr>
          <p:txBody>
            <a:bodyPr wrap="square" lIns="0" tIns="0" rIns="0" bIns="0" rtlCol="0"/>
            <a:lstStyle/>
            <a:p>
              <a:endParaRPr/>
            </a:p>
          </p:txBody>
        </p:sp>
        <p:sp>
          <p:nvSpPr>
            <p:cNvPr id="18" name="object 18"/>
            <p:cNvSpPr/>
            <p:nvPr/>
          </p:nvSpPr>
          <p:spPr>
            <a:xfrm>
              <a:off x="7232650" y="4286250"/>
              <a:ext cx="965200" cy="444500"/>
            </a:xfrm>
            <a:custGeom>
              <a:avLst/>
              <a:gdLst/>
              <a:ahLst/>
              <a:cxnLst/>
              <a:rect l="l" t="t" r="r" b="b"/>
              <a:pathLst>
                <a:path w="965200" h="444500">
                  <a:moveTo>
                    <a:pt x="965200" y="74085"/>
                  </a:moveTo>
                  <a:lnTo>
                    <a:pt x="959377" y="45247"/>
                  </a:lnTo>
                  <a:lnTo>
                    <a:pt x="943500" y="21699"/>
                  </a:lnTo>
                  <a:lnTo>
                    <a:pt x="919951" y="5821"/>
                  </a:lnTo>
                  <a:lnTo>
                    <a:pt x="891114" y="0"/>
                  </a:lnTo>
                  <a:lnTo>
                    <a:pt x="74085" y="0"/>
                  </a:lnTo>
                  <a:lnTo>
                    <a:pt x="45248" y="5821"/>
                  </a:lnTo>
                  <a:lnTo>
                    <a:pt x="21699" y="21699"/>
                  </a:lnTo>
                  <a:lnTo>
                    <a:pt x="5822" y="45247"/>
                  </a:lnTo>
                  <a:lnTo>
                    <a:pt x="0" y="74085"/>
                  </a:lnTo>
                  <a:lnTo>
                    <a:pt x="0" y="370414"/>
                  </a:lnTo>
                  <a:lnTo>
                    <a:pt x="5822" y="399252"/>
                  </a:lnTo>
                  <a:lnTo>
                    <a:pt x="21699" y="422800"/>
                  </a:lnTo>
                  <a:lnTo>
                    <a:pt x="45248" y="438678"/>
                  </a:lnTo>
                  <a:lnTo>
                    <a:pt x="74085" y="444500"/>
                  </a:lnTo>
                  <a:lnTo>
                    <a:pt x="891114" y="444500"/>
                  </a:lnTo>
                  <a:lnTo>
                    <a:pt x="919951" y="438678"/>
                  </a:lnTo>
                  <a:lnTo>
                    <a:pt x="943500" y="422800"/>
                  </a:lnTo>
                  <a:lnTo>
                    <a:pt x="959377" y="399252"/>
                  </a:lnTo>
                  <a:lnTo>
                    <a:pt x="965200" y="370414"/>
                  </a:lnTo>
                  <a:lnTo>
                    <a:pt x="965200" y="74085"/>
                  </a:lnTo>
                  <a:close/>
                </a:path>
              </a:pathLst>
            </a:custGeom>
            <a:ln w="12700">
              <a:solidFill>
                <a:srgbClr val="000000"/>
              </a:solidFill>
            </a:ln>
          </p:spPr>
          <p:txBody>
            <a:bodyPr wrap="square" lIns="0" tIns="0" rIns="0" bIns="0" rtlCol="0"/>
            <a:lstStyle/>
            <a:p>
              <a:endParaRPr/>
            </a:p>
          </p:txBody>
        </p:sp>
      </p:grpSp>
      <p:sp>
        <p:nvSpPr>
          <p:cNvPr id="19" name="object 19"/>
          <p:cNvSpPr txBox="1"/>
          <p:nvPr/>
        </p:nvSpPr>
        <p:spPr>
          <a:xfrm>
            <a:off x="7393509" y="4338323"/>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CC0000"/>
                </a:solidFill>
                <a:latin typeface="Times New Roman"/>
                <a:cs typeface="Times New Roman"/>
              </a:rPr>
              <a:t>M</a:t>
            </a:r>
            <a:r>
              <a:rPr sz="1800" dirty="0">
                <a:solidFill>
                  <a:srgbClr val="CC0000"/>
                </a:solidFill>
                <a:latin typeface="Times New Roman"/>
                <a:cs typeface="Times New Roman"/>
              </a:rPr>
              <a:t>odel</a:t>
            </a:r>
            <a:endParaRPr sz="1800">
              <a:latin typeface="Times New Roman"/>
              <a:cs typeface="Times New Roman"/>
            </a:endParaRPr>
          </a:p>
        </p:txBody>
      </p:sp>
      <p:sp>
        <p:nvSpPr>
          <p:cNvPr id="20" name="object 20"/>
          <p:cNvSpPr/>
          <p:nvPr/>
        </p:nvSpPr>
        <p:spPr>
          <a:xfrm>
            <a:off x="4257570" y="2956397"/>
            <a:ext cx="1066165" cy="645795"/>
          </a:xfrm>
          <a:custGeom>
            <a:avLst/>
            <a:gdLst/>
            <a:ahLst/>
            <a:cxnLst/>
            <a:rect l="l" t="t" r="r" b="b"/>
            <a:pathLst>
              <a:path w="1066164" h="645795">
                <a:moveTo>
                  <a:pt x="43731" y="0"/>
                </a:moveTo>
                <a:lnTo>
                  <a:pt x="0" y="80304"/>
                </a:lnTo>
                <a:lnTo>
                  <a:pt x="963658" y="605078"/>
                </a:lnTo>
                <a:lnTo>
                  <a:pt x="941792" y="645231"/>
                </a:lnTo>
                <a:lnTo>
                  <a:pt x="1065828" y="608657"/>
                </a:lnTo>
                <a:lnTo>
                  <a:pt x="1029254" y="484621"/>
                </a:lnTo>
                <a:lnTo>
                  <a:pt x="1007389" y="524774"/>
                </a:lnTo>
                <a:lnTo>
                  <a:pt x="43731" y="0"/>
                </a:lnTo>
                <a:close/>
              </a:path>
            </a:pathLst>
          </a:custGeom>
          <a:solidFill>
            <a:srgbClr val="6AA84F"/>
          </a:solidFill>
        </p:spPr>
        <p:txBody>
          <a:bodyPr wrap="square" lIns="0" tIns="0" rIns="0" bIns="0" rtlCol="0"/>
          <a:lstStyle/>
          <a:p>
            <a:endParaRPr/>
          </a:p>
        </p:txBody>
      </p:sp>
      <p:sp>
        <p:nvSpPr>
          <p:cNvPr id="21" name="object 21"/>
          <p:cNvSpPr txBox="1"/>
          <p:nvPr/>
        </p:nvSpPr>
        <p:spPr>
          <a:xfrm>
            <a:off x="4748748" y="2197638"/>
            <a:ext cx="1679575" cy="1001394"/>
          </a:xfrm>
          <a:prstGeom prst="rect">
            <a:avLst/>
          </a:prstGeom>
        </p:spPr>
        <p:txBody>
          <a:bodyPr vert="horz" wrap="square" lIns="0" tIns="2540" rIns="0" bIns="0" rtlCol="0">
            <a:spAutoFit/>
          </a:bodyPr>
          <a:lstStyle/>
          <a:p>
            <a:pPr marL="873125" marR="5080" indent="29209">
              <a:lnSpc>
                <a:spcPct val="104200"/>
              </a:lnSpc>
              <a:spcBef>
                <a:spcPts val="20"/>
              </a:spcBef>
            </a:pPr>
            <a:r>
              <a:rPr sz="1600" dirty="0">
                <a:solidFill>
                  <a:srgbClr val="595959"/>
                </a:solidFill>
                <a:latin typeface="Times New Roman"/>
                <a:cs typeface="Times New Roman"/>
              </a:rPr>
              <a:t>Learning </a:t>
            </a:r>
            <a:r>
              <a:rPr sz="1600" spc="-385" dirty="0">
                <a:solidFill>
                  <a:srgbClr val="595959"/>
                </a:solidFill>
                <a:latin typeface="Times New Roman"/>
                <a:cs typeface="Times New Roman"/>
              </a:rPr>
              <a:t> </a:t>
            </a:r>
            <a:r>
              <a:rPr sz="1600" dirty="0">
                <a:solidFill>
                  <a:srgbClr val="595959"/>
                </a:solidFill>
                <a:latin typeface="Times New Roman"/>
                <a:cs typeface="Times New Roman"/>
              </a:rPr>
              <a:t>a</a:t>
            </a:r>
            <a:r>
              <a:rPr sz="1600" spc="5" dirty="0">
                <a:solidFill>
                  <a:srgbClr val="595959"/>
                </a:solidFill>
                <a:latin typeface="Times New Roman"/>
                <a:cs typeface="Times New Roman"/>
              </a:rPr>
              <a:t>l</a:t>
            </a:r>
            <a:r>
              <a:rPr sz="1600" dirty="0">
                <a:solidFill>
                  <a:srgbClr val="595959"/>
                </a:solidFill>
                <a:latin typeface="Times New Roman"/>
                <a:cs typeface="Times New Roman"/>
              </a:rPr>
              <a:t>gor</a:t>
            </a:r>
            <a:r>
              <a:rPr sz="1600" spc="5" dirty="0">
                <a:solidFill>
                  <a:srgbClr val="595959"/>
                </a:solidFill>
                <a:latin typeface="Times New Roman"/>
                <a:cs typeface="Times New Roman"/>
              </a:rPr>
              <a:t>it</a:t>
            </a:r>
            <a:r>
              <a:rPr sz="1600" dirty="0">
                <a:solidFill>
                  <a:srgbClr val="595959"/>
                </a:solidFill>
                <a:latin typeface="Times New Roman"/>
                <a:cs typeface="Times New Roman"/>
              </a:rPr>
              <a:t>hm</a:t>
            </a:r>
            <a:endParaRPr sz="1600">
              <a:latin typeface="Times New Roman"/>
              <a:cs typeface="Times New Roman"/>
            </a:endParaRPr>
          </a:p>
          <a:p>
            <a:pPr>
              <a:lnSpc>
                <a:spcPct val="100000"/>
              </a:lnSpc>
            </a:pPr>
            <a:endParaRPr sz="1600">
              <a:latin typeface="Times New Roman"/>
              <a:cs typeface="Times New Roman"/>
            </a:endParaRPr>
          </a:p>
          <a:p>
            <a:pPr marL="12700">
              <a:lnSpc>
                <a:spcPct val="100000"/>
              </a:lnSpc>
            </a:pPr>
            <a:r>
              <a:rPr sz="1600" dirty="0">
                <a:solidFill>
                  <a:srgbClr val="595959"/>
                </a:solidFill>
                <a:latin typeface="Times New Roman"/>
                <a:cs typeface="Times New Roman"/>
              </a:rPr>
              <a:t>Induction</a:t>
            </a:r>
            <a:endParaRPr sz="1600">
              <a:latin typeface="Times New Roman"/>
              <a:cs typeface="Times New Roman"/>
            </a:endParaRPr>
          </a:p>
        </p:txBody>
      </p:sp>
      <p:sp>
        <p:nvSpPr>
          <p:cNvPr id="22" name="object 22"/>
          <p:cNvSpPr/>
          <p:nvPr/>
        </p:nvSpPr>
        <p:spPr>
          <a:xfrm>
            <a:off x="6602384" y="3920768"/>
            <a:ext cx="541020" cy="330200"/>
          </a:xfrm>
          <a:custGeom>
            <a:avLst/>
            <a:gdLst/>
            <a:ahLst/>
            <a:cxnLst/>
            <a:rect l="l" t="t" r="r" b="b"/>
            <a:pathLst>
              <a:path w="541020" h="330200">
                <a:moveTo>
                  <a:pt x="40251" y="0"/>
                </a:moveTo>
                <a:lnTo>
                  <a:pt x="0" y="88206"/>
                </a:lnTo>
                <a:lnTo>
                  <a:pt x="432536" y="285589"/>
                </a:lnTo>
                <a:lnTo>
                  <a:pt x="412410" y="329693"/>
                </a:lnTo>
                <a:lnTo>
                  <a:pt x="540868" y="281739"/>
                </a:lnTo>
                <a:lnTo>
                  <a:pt x="492916" y="153281"/>
                </a:lnTo>
                <a:lnTo>
                  <a:pt x="472789" y="197384"/>
                </a:lnTo>
                <a:lnTo>
                  <a:pt x="40251" y="0"/>
                </a:lnTo>
                <a:close/>
              </a:path>
            </a:pathLst>
          </a:custGeom>
          <a:solidFill>
            <a:srgbClr val="6AA84F"/>
          </a:solidFill>
        </p:spPr>
        <p:txBody>
          <a:bodyPr wrap="square" lIns="0" tIns="0" rIns="0" bIns="0" rtlCol="0"/>
          <a:lstStyle/>
          <a:p>
            <a:endParaRPr/>
          </a:p>
        </p:txBody>
      </p:sp>
      <p:sp>
        <p:nvSpPr>
          <p:cNvPr id="23" name="object 23"/>
          <p:cNvSpPr txBox="1"/>
          <p:nvPr/>
        </p:nvSpPr>
        <p:spPr>
          <a:xfrm>
            <a:off x="4704001" y="5552723"/>
            <a:ext cx="873125"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D</a:t>
            </a:r>
            <a:r>
              <a:rPr sz="1600" dirty="0">
                <a:solidFill>
                  <a:srgbClr val="595959"/>
                </a:solidFill>
                <a:latin typeface="Times New Roman"/>
                <a:cs typeface="Times New Roman"/>
              </a:rPr>
              <a:t>educ</a:t>
            </a:r>
            <a:r>
              <a:rPr sz="1600" spc="5" dirty="0">
                <a:solidFill>
                  <a:srgbClr val="595959"/>
                </a:solidFill>
                <a:latin typeface="Times New Roman"/>
                <a:cs typeface="Times New Roman"/>
              </a:rPr>
              <a:t>ti</a:t>
            </a:r>
            <a:r>
              <a:rPr sz="1600" dirty="0">
                <a:solidFill>
                  <a:srgbClr val="595959"/>
                </a:solidFill>
                <a:latin typeface="Times New Roman"/>
                <a:cs typeface="Times New Roman"/>
              </a:rPr>
              <a:t>on</a:t>
            </a:r>
            <a:endParaRPr sz="1600">
              <a:latin typeface="Times New Roman"/>
              <a:cs typeface="Times New Roman"/>
            </a:endParaRPr>
          </a:p>
        </p:txBody>
      </p:sp>
      <p:sp>
        <p:nvSpPr>
          <p:cNvPr id="24" name="object 24"/>
          <p:cNvSpPr/>
          <p:nvPr/>
        </p:nvSpPr>
        <p:spPr>
          <a:xfrm>
            <a:off x="5956300" y="2870200"/>
            <a:ext cx="127000" cy="584200"/>
          </a:xfrm>
          <a:custGeom>
            <a:avLst/>
            <a:gdLst/>
            <a:ahLst/>
            <a:cxnLst/>
            <a:rect l="l" t="t" r="r" b="b"/>
            <a:pathLst>
              <a:path w="127000" h="584200">
                <a:moveTo>
                  <a:pt x="95250" y="0"/>
                </a:moveTo>
                <a:lnTo>
                  <a:pt x="31750" y="0"/>
                </a:lnTo>
                <a:lnTo>
                  <a:pt x="31750" y="520700"/>
                </a:lnTo>
                <a:lnTo>
                  <a:pt x="0" y="520700"/>
                </a:lnTo>
                <a:lnTo>
                  <a:pt x="63500" y="584200"/>
                </a:lnTo>
                <a:lnTo>
                  <a:pt x="127000" y="520700"/>
                </a:lnTo>
                <a:lnTo>
                  <a:pt x="95250" y="520700"/>
                </a:lnTo>
                <a:lnTo>
                  <a:pt x="95250" y="0"/>
                </a:lnTo>
                <a:close/>
              </a:path>
            </a:pathLst>
          </a:custGeom>
          <a:solidFill>
            <a:srgbClr val="6AA84F"/>
          </a:solidFill>
        </p:spPr>
        <p:txBody>
          <a:bodyPr wrap="square" lIns="0" tIns="0" rIns="0" bIns="0" rtlCol="0"/>
          <a:lstStyle/>
          <a:p>
            <a:endParaRPr/>
          </a:p>
        </p:txBody>
      </p:sp>
      <p:sp>
        <p:nvSpPr>
          <p:cNvPr id="25" name="object 25"/>
          <p:cNvSpPr/>
          <p:nvPr/>
        </p:nvSpPr>
        <p:spPr>
          <a:xfrm>
            <a:off x="4262949" y="5163957"/>
            <a:ext cx="1111250" cy="558165"/>
          </a:xfrm>
          <a:custGeom>
            <a:avLst/>
            <a:gdLst/>
            <a:ahLst/>
            <a:cxnLst/>
            <a:rect l="l" t="t" r="r" b="b"/>
            <a:pathLst>
              <a:path w="1111250" h="558164">
                <a:moveTo>
                  <a:pt x="1074865" y="0"/>
                </a:moveTo>
                <a:lnTo>
                  <a:pt x="66078" y="431707"/>
                </a:lnTo>
                <a:lnTo>
                  <a:pt x="48089" y="389674"/>
                </a:lnTo>
                <a:lnTo>
                  <a:pt x="0" y="509715"/>
                </a:lnTo>
                <a:lnTo>
                  <a:pt x="120040" y="557805"/>
                </a:lnTo>
                <a:lnTo>
                  <a:pt x="102053" y="515772"/>
                </a:lnTo>
                <a:lnTo>
                  <a:pt x="1110841" y="84065"/>
                </a:lnTo>
                <a:lnTo>
                  <a:pt x="1074865" y="0"/>
                </a:lnTo>
                <a:close/>
              </a:path>
            </a:pathLst>
          </a:custGeom>
          <a:solidFill>
            <a:srgbClr val="6AA84F"/>
          </a:solidFill>
        </p:spPr>
        <p:txBody>
          <a:bodyPr wrap="square" lIns="0" tIns="0" rIns="0" bIns="0" rtlCol="0"/>
          <a:lstStyle/>
          <a:p>
            <a:endParaRPr/>
          </a:p>
        </p:txBody>
      </p:sp>
      <p:sp>
        <p:nvSpPr>
          <p:cNvPr id="26" name="object 26"/>
          <p:cNvSpPr txBox="1"/>
          <p:nvPr/>
        </p:nvSpPr>
        <p:spPr>
          <a:xfrm>
            <a:off x="5518150" y="3460750"/>
            <a:ext cx="1016000" cy="635000"/>
          </a:xfrm>
          <a:prstGeom prst="rect">
            <a:avLst/>
          </a:prstGeom>
          <a:solidFill>
            <a:srgbClr val="DFE3E5"/>
          </a:solidFill>
          <a:ln w="12700">
            <a:solidFill>
              <a:srgbClr val="595959"/>
            </a:solidFill>
          </a:ln>
        </p:spPr>
        <p:txBody>
          <a:bodyPr vert="horz" wrap="square" lIns="0" tIns="46990" rIns="0" bIns="0" rtlCol="0">
            <a:spAutoFit/>
          </a:bodyPr>
          <a:lstStyle/>
          <a:p>
            <a:pPr marL="234315" marR="241935" indent="635">
              <a:lnSpc>
                <a:spcPct val="104200"/>
              </a:lnSpc>
              <a:spcBef>
                <a:spcPts val="370"/>
              </a:spcBef>
            </a:pPr>
            <a:r>
              <a:rPr sz="1600" b="1" spc="-5" dirty="0">
                <a:solidFill>
                  <a:srgbClr val="595959"/>
                </a:solidFill>
                <a:latin typeface="Times New Roman"/>
                <a:cs typeface="Times New Roman"/>
              </a:rPr>
              <a:t>L</a:t>
            </a:r>
            <a:r>
              <a:rPr sz="1600" b="1" dirty="0">
                <a:solidFill>
                  <a:srgbClr val="595959"/>
                </a:solidFill>
                <a:latin typeface="Times New Roman"/>
                <a:cs typeface="Times New Roman"/>
              </a:rPr>
              <a:t>earn  mo</a:t>
            </a:r>
            <a:r>
              <a:rPr sz="1600" b="1" spc="-5" dirty="0">
                <a:solidFill>
                  <a:srgbClr val="595959"/>
                </a:solidFill>
                <a:latin typeface="Times New Roman"/>
                <a:cs typeface="Times New Roman"/>
              </a:rPr>
              <a:t>d</a:t>
            </a:r>
            <a:r>
              <a:rPr sz="1600" b="1" dirty="0">
                <a:solidFill>
                  <a:srgbClr val="595959"/>
                </a:solidFill>
                <a:latin typeface="Times New Roman"/>
                <a:cs typeface="Times New Roman"/>
              </a:rPr>
              <a:t>el</a:t>
            </a:r>
            <a:endParaRPr sz="1600">
              <a:latin typeface="Times New Roman"/>
              <a:cs typeface="Times New Roman"/>
            </a:endParaRPr>
          </a:p>
        </p:txBody>
      </p:sp>
      <p:sp>
        <p:nvSpPr>
          <p:cNvPr id="27" name="object 27"/>
          <p:cNvSpPr txBox="1"/>
          <p:nvPr/>
        </p:nvSpPr>
        <p:spPr>
          <a:xfrm>
            <a:off x="5518150" y="4667250"/>
            <a:ext cx="1016000" cy="647700"/>
          </a:xfrm>
          <a:prstGeom prst="rect">
            <a:avLst/>
          </a:prstGeom>
          <a:solidFill>
            <a:srgbClr val="DFE3E5"/>
          </a:solidFill>
          <a:ln w="12700">
            <a:solidFill>
              <a:srgbClr val="595959"/>
            </a:solidFill>
          </a:ln>
        </p:spPr>
        <p:txBody>
          <a:bodyPr vert="horz" wrap="square" lIns="0" tIns="48260" rIns="0" bIns="0" rtlCol="0">
            <a:spAutoFit/>
          </a:bodyPr>
          <a:lstStyle/>
          <a:p>
            <a:pPr marL="234315" marR="241935" indent="635">
              <a:lnSpc>
                <a:spcPct val="104200"/>
              </a:lnSpc>
              <a:spcBef>
                <a:spcPts val="380"/>
              </a:spcBef>
            </a:pPr>
            <a:r>
              <a:rPr sz="1600" b="1" spc="-10" dirty="0">
                <a:solidFill>
                  <a:srgbClr val="595959"/>
                </a:solidFill>
                <a:latin typeface="Times New Roman"/>
                <a:cs typeface="Times New Roman"/>
              </a:rPr>
              <a:t>A</a:t>
            </a:r>
            <a:r>
              <a:rPr sz="1600" b="1" spc="-5" dirty="0">
                <a:solidFill>
                  <a:srgbClr val="595959"/>
                </a:solidFill>
                <a:latin typeface="Times New Roman"/>
                <a:cs typeface="Times New Roman"/>
              </a:rPr>
              <a:t>pp</a:t>
            </a:r>
            <a:r>
              <a:rPr sz="1600" b="1" spc="5" dirty="0">
                <a:solidFill>
                  <a:srgbClr val="595959"/>
                </a:solidFill>
                <a:latin typeface="Times New Roman"/>
                <a:cs typeface="Times New Roman"/>
              </a:rPr>
              <a:t>l</a:t>
            </a:r>
            <a:r>
              <a:rPr sz="1600" b="1" dirty="0">
                <a:solidFill>
                  <a:srgbClr val="595959"/>
                </a:solidFill>
                <a:latin typeface="Times New Roman"/>
                <a:cs typeface="Times New Roman"/>
              </a:rPr>
              <a:t>y  mo</a:t>
            </a:r>
            <a:r>
              <a:rPr sz="1600" b="1" spc="-5" dirty="0">
                <a:solidFill>
                  <a:srgbClr val="595959"/>
                </a:solidFill>
                <a:latin typeface="Times New Roman"/>
                <a:cs typeface="Times New Roman"/>
              </a:rPr>
              <a:t>d</a:t>
            </a:r>
            <a:r>
              <a:rPr sz="1600" b="1" dirty="0">
                <a:solidFill>
                  <a:srgbClr val="595959"/>
                </a:solidFill>
                <a:latin typeface="Times New Roman"/>
                <a:cs typeface="Times New Roman"/>
              </a:rPr>
              <a:t>el</a:t>
            </a:r>
            <a:endParaRPr sz="1600">
              <a:latin typeface="Times New Roman"/>
              <a:cs typeface="Times New Roman"/>
            </a:endParaRPr>
          </a:p>
        </p:txBody>
      </p:sp>
      <p:sp>
        <p:nvSpPr>
          <p:cNvPr id="28" name="object 28"/>
          <p:cNvSpPr/>
          <p:nvPr/>
        </p:nvSpPr>
        <p:spPr>
          <a:xfrm>
            <a:off x="6631136" y="4530478"/>
            <a:ext cx="541020" cy="330200"/>
          </a:xfrm>
          <a:custGeom>
            <a:avLst/>
            <a:gdLst/>
            <a:ahLst/>
            <a:cxnLst/>
            <a:rect l="l" t="t" r="r" b="b"/>
            <a:pathLst>
              <a:path w="541020" h="330200">
                <a:moveTo>
                  <a:pt x="500617" y="0"/>
                </a:moveTo>
                <a:lnTo>
                  <a:pt x="68079" y="197384"/>
                </a:lnTo>
                <a:lnTo>
                  <a:pt x="47952" y="153281"/>
                </a:lnTo>
                <a:lnTo>
                  <a:pt x="0" y="281738"/>
                </a:lnTo>
                <a:lnTo>
                  <a:pt x="128457" y="329693"/>
                </a:lnTo>
                <a:lnTo>
                  <a:pt x="108330" y="285589"/>
                </a:lnTo>
                <a:lnTo>
                  <a:pt x="540868" y="88205"/>
                </a:lnTo>
                <a:lnTo>
                  <a:pt x="500617" y="0"/>
                </a:lnTo>
                <a:close/>
              </a:path>
            </a:pathLst>
          </a:custGeom>
          <a:solidFill>
            <a:srgbClr val="6AA84F"/>
          </a:solidFill>
        </p:spPr>
        <p:txBody>
          <a:bodyPr wrap="square" lIns="0" tIns="0" rIns="0" bIns="0" rtlCol="0"/>
          <a:lstStyle/>
          <a:p>
            <a:endParaRPr/>
          </a:p>
        </p:txBody>
      </p:sp>
      <p:sp>
        <p:nvSpPr>
          <p:cNvPr id="29" name="object 29"/>
          <p:cNvSpPr txBox="1"/>
          <p:nvPr/>
        </p:nvSpPr>
        <p:spPr>
          <a:xfrm>
            <a:off x="2023704" y="4649525"/>
            <a:ext cx="902335"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595959"/>
                </a:solidFill>
                <a:latin typeface="Times New Roman"/>
                <a:cs typeface="Times New Roman"/>
              </a:rPr>
              <a:t>Training</a:t>
            </a:r>
            <a:r>
              <a:rPr sz="1400" spc="-60" dirty="0">
                <a:solidFill>
                  <a:srgbClr val="595959"/>
                </a:solidFill>
                <a:latin typeface="Times New Roman"/>
                <a:cs typeface="Times New Roman"/>
              </a:rPr>
              <a:t> </a:t>
            </a:r>
            <a:r>
              <a:rPr sz="1400" spc="-5" dirty="0">
                <a:solidFill>
                  <a:srgbClr val="595959"/>
                </a:solidFill>
                <a:latin typeface="Times New Roman"/>
                <a:cs typeface="Times New Roman"/>
              </a:rPr>
              <a:t>Set</a:t>
            </a:r>
            <a:endParaRPr sz="1400">
              <a:latin typeface="Times New Roman"/>
              <a:cs typeface="Times New Roman"/>
            </a:endParaRPr>
          </a:p>
        </p:txBody>
      </p:sp>
      <p:sp>
        <p:nvSpPr>
          <p:cNvPr id="30" name="object 30"/>
          <p:cNvSpPr txBox="1"/>
          <p:nvPr/>
        </p:nvSpPr>
        <p:spPr>
          <a:xfrm>
            <a:off x="2247078" y="6408707"/>
            <a:ext cx="591185"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595959"/>
                </a:solidFill>
                <a:latin typeface="Times New Roman"/>
                <a:cs typeface="Times New Roman"/>
              </a:rPr>
              <a:t>T</a:t>
            </a:r>
            <a:r>
              <a:rPr sz="1400" dirty="0">
                <a:solidFill>
                  <a:srgbClr val="595959"/>
                </a:solidFill>
                <a:latin typeface="Times New Roman"/>
                <a:cs typeface="Times New Roman"/>
              </a:rPr>
              <a:t>e</a:t>
            </a:r>
            <a:r>
              <a:rPr sz="1400" spc="5" dirty="0">
                <a:solidFill>
                  <a:srgbClr val="595959"/>
                </a:solidFill>
                <a:latin typeface="Times New Roman"/>
                <a:cs typeface="Times New Roman"/>
              </a:rPr>
              <a:t>s</a:t>
            </a:r>
            <a:r>
              <a:rPr sz="1400" dirty="0">
                <a:solidFill>
                  <a:srgbClr val="595959"/>
                </a:solidFill>
                <a:latin typeface="Times New Roman"/>
                <a:cs typeface="Times New Roman"/>
              </a:rPr>
              <a:t>t</a:t>
            </a:r>
            <a:r>
              <a:rPr sz="1400" spc="-5" dirty="0">
                <a:solidFill>
                  <a:srgbClr val="595959"/>
                </a:solidFill>
                <a:latin typeface="Times New Roman"/>
                <a:cs typeface="Times New Roman"/>
              </a:rPr>
              <a:t> S</a:t>
            </a:r>
            <a:r>
              <a:rPr sz="1400" dirty="0">
                <a:solidFill>
                  <a:srgbClr val="595959"/>
                </a:solidFill>
                <a:latin typeface="Times New Roman"/>
                <a:cs typeface="Times New Roman"/>
              </a:rPr>
              <a:t>et</a:t>
            </a:r>
            <a:endParaRPr sz="140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816600" cy="665480"/>
          </a:xfrm>
          <a:prstGeom prst="rect">
            <a:avLst/>
          </a:prstGeom>
        </p:spPr>
        <p:txBody>
          <a:bodyPr vert="horz" wrap="square" lIns="0" tIns="12700" rIns="0" bIns="0" rtlCol="0">
            <a:spAutoFit/>
          </a:bodyPr>
          <a:lstStyle/>
          <a:p>
            <a:pPr marL="12700">
              <a:lnSpc>
                <a:spcPct val="100000"/>
              </a:lnSpc>
              <a:spcBef>
                <a:spcPts val="100"/>
              </a:spcBef>
            </a:pPr>
            <a:r>
              <a:rPr spc="85" dirty="0"/>
              <a:t>Classification </a:t>
            </a:r>
            <a:r>
              <a:rPr spc="65" dirty="0"/>
              <a:t>Techniques</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32791" y="1858085"/>
            <a:ext cx="7121525" cy="3192780"/>
          </a:xfrm>
          <a:prstGeom prst="rect">
            <a:avLst/>
          </a:prstGeom>
        </p:spPr>
        <p:txBody>
          <a:bodyPr vert="horz" wrap="square" lIns="0" tIns="5080" rIns="0" bIns="0" rtlCol="0">
            <a:spAutoFit/>
          </a:bodyPr>
          <a:lstStyle/>
          <a:p>
            <a:pPr marL="12700" marR="492125">
              <a:lnSpc>
                <a:spcPct val="102299"/>
              </a:lnSpc>
              <a:spcBef>
                <a:spcPts val="40"/>
              </a:spcBef>
            </a:pPr>
            <a:r>
              <a:rPr sz="2200" dirty="0">
                <a:solidFill>
                  <a:srgbClr val="595959"/>
                </a:solidFill>
                <a:latin typeface="Times New Roman"/>
                <a:cs typeface="Times New Roman"/>
              </a:rPr>
              <a:t>There</a:t>
            </a:r>
            <a:r>
              <a:rPr sz="2200" spc="-5" dirty="0">
                <a:solidFill>
                  <a:srgbClr val="595959"/>
                </a:solidFill>
                <a:latin typeface="Times New Roman"/>
                <a:cs typeface="Times New Roman"/>
              </a:rPr>
              <a:t> are </a:t>
            </a:r>
            <a:r>
              <a:rPr sz="2200" dirty="0">
                <a:solidFill>
                  <a:srgbClr val="595959"/>
                </a:solidFill>
                <a:latin typeface="Times New Roman"/>
                <a:cs typeface="Times New Roman"/>
              </a:rPr>
              <a:t>a</a:t>
            </a:r>
            <a:r>
              <a:rPr sz="2200" spc="-5" dirty="0">
                <a:solidFill>
                  <a:srgbClr val="595959"/>
                </a:solidFill>
                <a:latin typeface="Times New Roman"/>
                <a:cs typeface="Times New Roman"/>
              </a:rPr>
              <a:t> number</a:t>
            </a:r>
            <a:r>
              <a:rPr sz="2200" dirty="0">
                <a:solidFill>
                  <a:srgbClr val="595959"/>
                </a:solidFill>
                <a:latin typeface="Times New Roman"/>
                <a:cs typeface="Times New Roman"/>
              </a:rPr>
              <a:t> of</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different</a:t>
            </a:r>
            <a:r>
              <a:rPr sz="2200" dirty="0">
                <a:solidFill>
                  <a:srgbClr val="595959"/>
                </a:solidFill>
                <a:latin typeface="Times New Roman"/>
                <a:cs typeface="Times New Roman"/>
              </a:rPr>
              <a:t> </a:t>
            </a:r>
            <a:r>
              <a:rPr sz="2200" spc="-5" dirty="0">
                <a:solidFill>
                  <a:srgbClr val="595959"/>
                </a:solidFill>
                <a:latin typeface="Times New Roman"/>
                <a:cs typeface="Times New Roman"/>
              </a:rPr>
              <a:t>classification</a:t>
            </a:r>
            <a:r>
              <a:rPr sz="2200" dirty="0">
                <a:solidFill>
                  <a:srgbClr val="595959"/>
                </a:solidFill>
                <a:latin typeface="Times New Roman"/>
                <a:cs typeface="Times New Roman"/>
              </a:rPr>
              <a:t> </a:t>
            </a:r>
            <a:r>
              <a:rPr sz="2200" spc="-5" dirty="0">
                <a:solidFill>
                  <a:srgbClr val="595959"/>
                </a:solidFill>
                <a:latin typeface="Times New Roman"/>
                <a:cs typeface="Times New Roman"/>
              </a:rPr>
              <a:t>algorithms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 </a:t>
            </a:r>
            <a:r>
              <a:rPr sz="2200" spc="-535" dirty="0">
                <a:solidFill>
                  <a:srgbClr val="595959"/>
                </a:solidFill>
                <a:latin typeface="Times New Roman"/>
                <a:cs typeface="Times New Roman"/>
              </a:rPr>
              <a:t> </a:t>
            </a:r>
            <a:r>
              <a:rPr sz="2200" dirty="0">
                <a:solidFill>
                  <a:srgbClr val="595959"/>
                </a:solidFill>
                <a:latin typeface="Times New Roman"/>
                <a:cs typeface="Times New Roman"/>
              </a:rPr>
              <a:t>build</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model</a:t>
            </a:r>
            <a:r>
              <a:rPr sz="2200" dirty="0">
                <a:solidFill>
                  <a:srgbClr val="595959"/>
                </a:solidFill>
                <a:latin typeface="Times New Roman"/>
                <a:cs typeface="Times New Roman"/>
              </a:rPr>
              <a:t> for </a:t>
            </a:r>
            <a:r>
              <a:rPr sz="2200" spc="-5" dirty="0">
                <a:solidFill>
                  <a:srgbClr val="595959"/>
                </a:solidFill>
                <a:latin typeface="Times New Roman"/>
                <a:cs typeface="Times New Roman"/>
              </a:rPr>
              <a:t>classification.</a:t>
            </a:r>
            <a:endParaRPr sz="2200">
              <a:latin typeface="Times New Roman"/>
              <a:cs typeface="Times New Roman"/>
            </a:endParaRPr>
          </a:p>
          <a:p>
            <a:pPr marL="186690" marR="5080" indent="-137160">
              <a:lnSpc>
                <a:spcPct val="99500"/>
              </a:lnSpc>
              <a:spcBef>
                <a:spcPts val="770"/>
              </a:spcBef>
            </a:pPr>
            <a:r>
              <a:rPr sz="1800" spc="-10" dirty="0">
                <a:solidFill>
                  <a:srgbClr val="002060"/>
                </a:solidFill>
                <a:latin typeface="Impact"/>
                <a:cs typeface="Impact"/>
              </a:rPr>
              <a:t>­</a:t>
            </a:r>
            <a:r>
              <a:rPr sz="1800" spc="250" dirty="0">
                <a:solidFill>
                  <a:srgbClr val="002060"/>
                </a:solidFill>
                <a:latin typeface="Impact"/>
                <a:cs typeface="Impact"/>
              </a:rPr>
              <a:t> </a:t>
            </a:r>
            <a:r>
              <a:rPr sz="1800" spc="-5" dirty="0">
                <a:solidFill>
                  <a:srgbClr val="595959"/>
                </a:solidFill>
                <a:latin typeface="Times New Roman"/>
                <a:cs typeface="Times New Roman"/>
              </a:rPr>
              <a:t>Decision-tree</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methods,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Rule-based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methods,</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Memory-based</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reasoning, </a:t>
            </a:r>
            <a:r>
              <a:rPr sz="1800" dirty="0">
                <a:solidFill>
                  <a:srgbClr val="595959"/>
                </a:solidFill>
                <a:latin typeface="Times New Roman"/>
                <a:cs typeface="Times New Roman"/>
              </a:rPr>
              <a:t> </a:t>
            </a:r>
            <a:r>
              <a:rPr sz="1800" spc="-5" dirty="0">
                <a:solidFill>
                  <a:srgbClr val="595959"/>
                </a:solidFill>
                <a:latin typeface="Times New Roman"/>
                <a:cs typeface="Times New Roman"/>
              </a:rPr>
              <a:t>instance-based</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learning,</a:t>
            </a:r>
            <a:r>
              <a:rPr sz="1800" spc="15" dirty="0">
                <a:solidFill>
                  <a:srgbClr val="595959"/>
                </a:solidFill>
                <a:latin typeface="Times New Roman"/>
                <a:cs typeface="Times New Roman"/>
              </a:rPr>
              <a:t> </a:t>
            </a:r>
            <a:r>
              <a:rPr sz="1800" dirty="0">
                <a:solidFill>
                  <a:srgbClr val="595959"/>
                </a:solidFill>
                <a:latin typeface="Times New Roman"/>
                <a:cs typeface="Times New Roman"/>
              </a:rPr>
              <a:t>Neural</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networks,</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Genetic</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algorithms,</a:t>
            </a:r>
            <a:r>
              <a:rPr sz="1800" spc="15" dirty="0">
                <a:solidFill>
                  <a:srgbClr val="595959"/>
                </a:solidFill>
                <a:latin typeface="Times New Roman"/>
                <a:cs typeface="Times New Roman"/>
              </a:rPr>
              <a:t> </a:t>
            </a:r>
            <a:r>
              <a:rPr sz="1800" spc="-5" dirty="0">
                <a:solidFill>
                  <a:srgbClr val="595959"/>
                </a:solidFill>
                <a:latin typeface="Times New Roman"/>
                <a:cs typeface="Times New Roman"/>
              </a:rPr>
              <a:t>Naïve</a:t>
            </a:r>
            <a:r>
              <a:rPr sz="1800" spc="20" dirty="0">
                <a:solidFill>
                  <a:srgbClr val="595959"/>
                </a:solidFill>
                <a:latin typeface="Times New Roman"/>
                <a:cs typeface="Times New Roman"/>
              </a:rPr>
              <a:t> </a:t>
            </a:r>
            <a:r>
              <a:rPr sz="1800" spc="-5" dirty="0">
                <a:solidFill>
                  <a:srgbClr val="595959"/>
                </a:solidFill>
                <a:latin typeface="Times New Roman"/>
                <a:cs typeface="Times New Roman"/>
              </a:rPr>
              <a:t>Bayes </a:t>
            </a:r>
            <a:r>
              <a:rPr sz="1800" spc="-434" dirty="0">
                <a:solidFill>
                  <a:srgbClr val="595959"/>
                </a:solidFill>
                <a:latin typeface="Times New Roman"/>
                <a:cs typeface="Times New Roman"/>
              </a:rPr>
              <a:t> </a:t>
            </a:r>
            <a:r>
              <a:rPr sz="1800" dirty="0">
                <a:solidFill>
                  <a:srgbClr val="595959"/>
                </a:solidFill>
                <a:latin typeface="Times New Roman"/>
                <a:cs typeface="Times New Roman"/>
              </a:rPr>
              <a:t>and </a:t>
            </a:r>
            <a:r>
              <a:rPr sz="1800" spc="-5" dirty="0">
                <a:solidFill>
                  <a:srgbClr val="595959"/>
                </a:solidFill>
                <a:latin typeface="Times New Roman"/>
                <a:cs typeface="Times New Roman"/>
              </a:rPr>
              <a:t>Bayesian</a:t>
            </a:r>
            <a:r>
              <a:rPr sz="1800" dirty="0">
                <a:solidFill>
                  <a:srgbClr val="595959"/>
                </a:solidFill>
                <a:latin typeface="Times New Roman"/>
                <a:cs typeface="Times New Roman"/>
              </a:rPr>
              <a:t> </a:t>
            </a:r>
            <a:r>
              <a:rPr sz="1800" spc="-5" dirty="0">
                <a:solidFill>
                  <a:srgbClr val="595959"/>
                </a:solidFill>
                <a:latin typeface="Times New Roman"/>
                <a:cs typeface="Times New Roman"/>
              </a:rPr>
              <a:t>belief</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networks,</a:t>
            </a:r>
            <a:r>
              <a:rPr sz="1800" dirty="0">
                <a:solidFill>
                  <a:srgbClr val="595959"/>
                </a:solidFill>
                <a:latin typeface="Times New Roman"/>
                <a:cs typeface="Times New Roman"/>
              </a:rPr>
              <a:t> </a:t>
            </a:r>
            <a:r>
              <a:rPr sz="1800" spc="-5" dirty="0">
                <a:solidFill>
                  <a:srgbClr val="595959"/>
                </a:solidFill>
                <a:latin typeface="Times New Roman"/>
                <a:cs typeface="Times New Roman"/>
              </a:rPr>
              <a:t>Support</a:t>
            </a:r>
            <a:r>
              <a:rPr sz="1800" dirty="0">
                <a:solidFill>
                  <a:srgbClr val="595959"/>
                </a:solidFill>
                <a:latin typeface="Times New Roman"/>
                <a:cs typeface="Times New Roman"/>
              </a:rPr>
              <a:t> </a:t>
            </a:r>
            <a:r>
              <a:rPr sz="1800" spc="-5" dirty="0">
                <a:solidFill>
                  <a:srgbClr val="595959"/>
                </a:solidFill>
                <a:latin typeface="Times New Roman"/>
                <a:cs typeface="Times New Roman"/>
              </a:rPr>
              <a:t>vector</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machines</a:t>
            </a:r>
            <a:endParaRPr sz="1800">
              <a:latin typeface="Times New Roman"/>
              <a:cs typeface="Times New Roman"/>
            </a:endParaRPr>
          </a:p>
          <a:p>
            <a:pPr marL="12700" marR="599440">
              <a:lnSpc>
                <a:spcPts val="2600"/>
              </a:lnSpc>
              <a:spcBef>
                <a:spcPts val="1160"/>
              </a:spcBef>
            </a:pPr>
            <a:r>
              <a:rPr sz="2200" dirty="0">
                <a:solidFill>
                  <a:srgbClr val="595959"/>
                </a:solidFill>
                <a:latin typeface="Times New Roman"/>
                <a:cs typeface="Times New Roman"/>
              </a:rPr>
              <a:t>In</a:t>
            </a:r>
            <a:r>
              <a:rPr sz="2200" spc="5" dirty="0">
                <a:solidFill>
                  <a:srgbClr val="595959"/>
                </a:solidFill>
                <a:latin typeface="Times New Roman"/>
                <a:cs typeface="Times New Roman"/>
              </a:rPr>
              <a:t> </a:t>
            </a:r>
            <a:r>
              <a:rPr sz="2200" dirty="0">
                <a:solidFill>
                  <a:srgbClr val="595959"/>
                </a:solidFill>
                <a:latin typeface="Times New Roman"/>
                <a:cs typeface="Times New Roman"/>
              </a:rPr>
              <a:t>this </a:t>
            </a:r>
            <a:r>
              <a:rPr sz="2200" spc="-5" dirty="0">
                <a:solidFill>
                  <a:srgbClr val="595959"/>
                </a:solidFill>
                <a:latin typeface="Times New Roman"/>
                <a:cs typeface="Times New Roman"/>
              </a:rPr>
              <a:t>introduction,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we</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illustrate</a:t>
            </a:r>
            <a:r>
              <a:rPr sz="2200" dirty="0">
                <a:solidFill>
                  <a:srgbClr val="595959"/>
                </a:solidFill>
                <a:latin typeface="Times New Roman"/>
                <a:cs typeface="Times New Roman"/>
              </a:rPr>
              <a:t> </a:t>
            </a:r>
            <a:r>
              <a:rPr sz="2200" spc="-5" dirty="0">
                <a:solidFill>
                  <a:srgbClr val="595959"/>
                </a:solidFill>
                <a:latin typeface="Times New Roman"/>
                <a:cs typeface="Times New Roman"/>
              </a:rPr>
              <a:t>classification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tasks using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decision-tree</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methods.</a:t>
            </a:r>
            <a:endParaRPr sz="2200">
              <a:latin typeface="Times New Roman"/>
              <a:cs typeface="Times New Roman"/>
            </a:endParaRPr>
          </a:p>
          <a:p>
            <a:pPr marL="12700" marR="9525">
              <a:lnSpc>
                <a:spcPts val="2600"/>
              </a:lnSpc>
              <a:spcBef>
                <a:spcPts val="900"/>
              </a:spcBef>
            </a:pPr>
            <a:r>
              <a:rPr sz="2200" spc="-5" dirty="0">
                <a:solidFill>
                  <a:srgbClr val="595959"/>
                </a:solidFill>
                <a:latin typeface="Times New Roman"/>
                <a:cs typeface="Times New Roman"/>
              </a:rPr>
              <a:t>Features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have</a:t>
            </a:r>
            <a:r>
              <a:rPr sz="2200" dirty="0">
                <a:solidFill>
                  <a:srgbClr val="595959"/>
                </a:solidFill>
                <a:latin typeface="Times New Roman"/>
                <a:cs typeface="Times New Roman"/>
              </a:rPr>
              <a:t> </a:t>
            </a:r>
            <a:r>
              <a:rPr sz="2200" spc="-5" dirty="0">
                <a:solidFill>
                  <a:srgbClr val="595959"/>
                </a:solidFill>
                <a:latin typeface="Times New Roman"/>
                <a:cs typeface="Times New Roman"/>
              </a:rPr>
              <a:t>numeric</a:t>
            </a:r>
            <a:r>
              <a:rPr sz="2200" dirty="0">
                <a:solidFill>
                  <a:srgbClr val="595959"/>
                </a:solidFill>
                <a:latin typeface="Times New Roman"/>
                <a:cs typeface="Times New Roman"/>
              </a:rPr>
              <a:t> </a:t>
            </a:r>
            <a:r>
              <a:rPr sz="2200" spc="-5" dirty="0">
                <a:solidFill>
                  <a:srgbClr val="595959"/>
                </a:solidFill>
                <a:latin typeface="Times New Roman"/>
                <a:cs typeface="Times New Roman"/>
              </a:rPr>
              <a:t>values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(continuous)</a:t>
            </a:r>
            <a:r>
              <a:rPr sz="2200" spc="5" dirty="0">
                <a:solidFill>
                  <a:srgbClr val="595959"/>
                </a:solidFill>
                <a:latin typeface="Times New Roman"/>
                <a:cs typeface="Times New Roman"/>
              </a:rPr>
              <a:t>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t>
            </a:r>
            <a:r>
              <a:rPr sz="2200" dirty="0">
                <a:solidFill>
                  <a:srgbClr val="595959"/>
                </a:solidFill>
                <a:latin typeface="Times New Roman"/>
                <a:cs typeface="Times New Roman"/>
              </a:rPr>
              <a:t>a finite </a:t>
            </a:r>
            <a:r>
              <a:rPr sz="2200" spc="-5" dirty="0">
                <a:solidFill>
                  <a:srgbClr val="595959"/>
                </a:solidFill>
                <a:latin typeface="Times New Roman"/>
                <a:cs typeface="Times New Roman"/>
              </a:rPr>
              <a:t>set</a:t>
            </a:r>
            <a:r>
              <a:rPr sz="2200" dirty="0">
                <a:solidFill>
                  <a:srgbClr val="595959"/>
                </a:solidFill>
                <a:latin typeface="Times New Roman"/>
                <a:cs typeface="Times New Roman"/>
              </a:rPr>
              <a:t> of </a:t>
            </a:r>
            <a:r>
              <a:rPr sz="2200" spc="-535" dirty="0">
                <a:solidFill>
                  <a:srgbClr val="595959"/>
                </a:solidFill>
                <a:latin typeface="Times New Roman"/>
                <a:cs typeface="Times New Roman"/>
              </a:rPr>
              <a:t> </a:t>
            </a:r>
            <a:r>
              <a:rPr sz="2200" spc="-5" dirty="0">
                <a:solidFill>
                  <a:srgbClr val="595959"/>
                </a:solidFill>
                <a:latin typeface="Times New Roman"/>
                <a:cs typeface="Times New Roman"/>
              </a:rPr>
              <a:t>values (categorical/nominal),</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including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Boolean</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true/false.</a:t>
            </a:r>
            <a:endParaRPr sz="2200">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768932"/>
            <a:ext cx="6308090" cy="665480"/>
          </a:xfrm>
          <a:prstGeom prst="rect">
            <a:avLst/>
          </a:prstGeom>
        </p:spPr>
        <p:txBody>
          <a:bodyPr vert="horz" wrap="square" lIns="0" tIns="12700" rIns="0" bIns="0" rtlCol="0">
            <a:spAutoFit/>
          </a:bodyPr>
          <a:lstStyle/>
          <a:p>
            <a:pPr marL="12700">
              <a:lnSpc>
                <a:spcPct val="100000"/>
              </a:lnSpc>
              <a:spcBef>
                <a:spcPts val="100"/>
              </a:spcBef>
            </a:pPr>
            <a:r>
              <a:rPr spc="80" dirty="0"/>
              <a:t>Example</a:t>
            </a:r>
            <a:r>
              <a:rPr spc="180" dirty="0"/>
              <a:t> </a:t>
            </a:r>
            <a:r>
              <a:rPr spc="50" dirty="0"/>
              <a:t>of</a:t>
            </a:r>
            <a:r>
              <a:rPr spc="185" dirty="0"/>
              <a:t> </a:t>
            </a:r>
            <a:r>
              <a:rPr dirty="0"/>
              <a:t>a</a:t>
            </a:r>
            <a:r>
              <a:rPr spc="180" dirty="0"/>
              <a:t> </a:t>
            </a:r>
            <a:r>
              <a:rPr spc="85" dirty="0"/>
              <a:t>Decision</a:t>
            </a:r>
            <a:r>
              <a:rPr spc="110" dirty="0"/>
              <a:t> </a:t>
            </a:r>
            <a:r>
              <a:rPr spc="55" dirty="0"/>
              <a:t>Tree</a:t>
            </a:r>
          </a:p>
        </p:txBody>
      </p:sp>
      <p:sp>
        <p:nvSpPr>
          <p:cNvPr id="3" name="object 3"/>
          <p:cNvSpPr/>
          <p:nvPr/>
        </p:nvSpPr>
        <p:spPr>
          <a:xfrm>
            <a:off x="6972888" y="4156580"/>
            <a:ext cx="250190" cy="523875"/>
          </a:xfrm>
          <a:custGeom>
            <a:avLst/>
            <a:gdLst/>
            <a:ahLst/>
            <a:cxnLst/>
            <a:rect l="l" t="t" r="r" b="b"/>
            <a:pathLst>
              <a:path w="250190" h="523875">
                <a:moveTo>
                  <a:pt x="11523" y="0"/>
                </a:moveTo>
                <a:lnTo>
                  <a:pt x="0" y="5339"/>
                </a:lnTo>
                <a:lnTo>
                  <a:pt x="209261" y="456902"/>
                </a:lnTo>
                <a:lnTo>
                  <a:pt x="180454" y="470251"/>
                </a:lnTo>
                <a:lnTo>
                  <a:pt x="247061" y="523369"/>
                </a:lnTo>
                <a:lnTo>
                  <a:pt x="249591" y="438213"/>
                </a:lnTo>
                <a:lnTo>
                  <a:pt x="220784" y="451562"/>
                </a:lnTo>
                <a:lnTo>
                  <a:pt x="11523" y="0"/>
                </a:lnTo>
                <a:close/>
              </a:path>
            </a:pathLst>
          </a:custGeom>
          <a:solidFill>
            <a:srgbClr val="000000"/>
          </a:solidFill>
        </p:spPr>
        <p:txBody>
          <a:bodyPr wrap="square" lIns="0" tIns="0" rIns="0" bIns="0" rtlCol="0"/>
          <a:lstStyle/>
          <a:p>
            <a:endParaRPr/>
          </a:p>
        </p:txBody>
      </p:sp>
      <p:sp>
        <p:nvSpPr>
          <p:cNvPr id="4" name="object 4"/>
          <p:cNvSpPr/>
          <p:nvPr/>
        </p:nvSpPr>
        <p:spPr>
          <a:xfrm>
            <a:off x="5848350" y="4155944"/>
            <a:ext cx="323215" cy="524510"/>
          </a:xfrm>
          <a:custGeom>
            <a:avLst/>
            <a:gdLst/>
            <a:ahLst/>
            <a:cxnLst/>
            <a:rect l="l" t="t" r="r" b="b"/>
            <a:pathLst>
              <a:path w="323214" h="524510">
                <a:moveTo>
                  <a:pt x="312078" y="0"/>
                </a:moveTo>
                <a:lnTo>
                  <a:pt x="34248" y="455640"/>
                </a:lnTo>
                <a:lnTo>
                  <a:pt x="7141" y="439111"/>
                </a:lnTo>
                <a:lnTo>
                  <a:pt x="0" y="524005"/>
                </a:lnTo>
                <a:lnTo>
                  <a:pt x="72199" y="478781"/>
                </a:lnTo>
                <a:lnTo>
                  <a:pt x="45091" y="462252"/>
                </a:lnTo>
                <a:lnTo>
                  <a:pt x="322921" y="6611"/>
                </a:lnTo>
                <a:lnTo>
                  <a:pt x="312078" y="0"/>
                </a:lnTo>
                <a:close/>
              </a:path>
            </a:pathLst>
          </a:custGeom>
          <a:solidFill>
            <a:srgbClr val="000000"/>
          </a:solidFill>
        </p:spPr>
        <p:txBody>
          <a:bodyPr wrap="square" lIns="0" tIns="0" rIns="0" bIns="0" rtlCol="0"/>
          <a:lstStyle/>
          <a:p>
            <a:endParaRPr/>
          </a:p>
        </p:txBody>
      </p:sp>
      <p:sp>
        <p:nvSpPr>
          <p:cNvPr id="5" name="object 5"/>
          <p:cNvSpPr/>
          <p:nvPr/>
        </p:nvSpPr>
        <p:spPr>
          <a:xfrm>
            <a:off x="6483350" y="3355301"/>
            <a:ext cx="411480" cy="537845"/>
          </a:xfrm>
          <a:custGeom>
            <a:avLst/>
            <a:gdLst/>
            <a:ahLst/>
            <a:cxnLst/>
            <a:rect l="l" t="t" r="r" b="b"/>
            <a:pathLst>
              <a:path w="411479" h="537845">
                <a:moveTo>
                  <a:pt x="401349" y="0"/>
                </a:moveTo>
                <a:lnTo>
                  <a:pt x="41128" y="472787"/>
                </a:lnTo>
                <a:lnTo>
                  <a:pt x="15875" y="453546"/>
                </a:lnTo>
                <a:lnTo>
                  <a:pt x="0" y="537248"/>
                </a:lnTo>
                <a:lnTo>
                  <a:pt x="76487" y="499725"/>
                </a:lnTo>
                <a:lnTo>
                  <a:pt x="51231" y="480484"/>
                </a:lnTo>
                <a:lnTo>
                  <a:pt x="411450" y="7696"/>
                </a:lnTo>
                <a:lnTo>
                  <a:pt x="401349" y="0"/>
                </a:lnTo>
                <a:close/>
              </a:path>
            </a:pathLst>
          </a:custGeom>
          <a:solidFill>
            <a:srgbClr val="000000"/>
          </a:solidFill>
        </p:spPr>
        <p:txBody>
          <a:bodyPr wrap="square" lIns="0" tIns="0" rIns="0" bIns="0" rtlCol="0"/>
          <a:lstStyle/>
          <a:p>
            <a:endParaRPr/>
          </a:p>
        </p:txBody>
      </p:sp>
      <p:sp>
        <p:nvSpPr>
          <p:cNvPr id="6" name="object 6"/>
          <p:cNvSpPr/>
          <p:nvPr/>
        </p:nvSpPr>
        <p:spPr>
          <a:xfrm>
            <a:off x="7697840" y="3354890"/>
            <a:ext cx="487680" cy="537845"/>
          </a:xfrm>
          <a:custGeom>
            <a:avLst/>
            <a:gdLst/>
            <a:ahLst/>
            <a:cxnLst/>
            <a:rect l="l" t="t" r="r" b="b"/>
            <a:pathLst>
              <a:path w="487679" h="537845">
                <a:moveTo>
                  <a:pt x="9418" y="0"/>
                </a:moveTo>
                <a:lnTo>
                  <a:pt x="0" y="8519"/>
                </a:lnTo>
                <a:lnTo>
                  <a:pt x="431477" y="485414"/>
                </a:lnTo>
                <a:lnTo>
                  <a:pt x="407932" y="506716"/>
                </a:lnTo>
                <a:lnTo>
                  <a:pt x="487309" y="537659"/>
                </a:lnTo>
                <a:lnTo>
                  <a:pt x="464439" y="455592"/>
                </a:lnTo>
                <a:lnTo>
                  <a:pt x="440894" y="476893"/>
                </a:lnTo>
                <a:lnTo>
                  <a:pt x="9418" y="0"/>
                </a:lnTo>
                <a:close/>
              </a:path>
            </a:pathLst>
          </a:custGeom>
          <a:solidFill>
            <a:srgbClr val="000000"/>
          </a:solidFill>
        </p:spPr>
        <p:txBody>
          <a:bodyPr wrap="square" lIns="0" tIns="0" rIns="0" bIns="0" rtlCol="0"/>
          <a:lstStyle/>
          <a:p>
            <a:endParaRPr/>
          </a:p>
        </p:txBody>
      </p:sp>
      <p:sp>
        <p:nvSpPr>
          <p:cNvPr id="7" name="object 7"/>
          <p:cNvSpPr/>
          <p:nvPr/>
        </p:nvSpPr>
        <p:spPr>
          <a:xfrm>
            <a:off x="6644483" y="2630291"/>
            <a:ext cx="575945" cy="462280"/>
          </a:xfrm>
          <a:custGeom>
            <a:avLst/>
            <a:gdLst/>
            <a:ahLst/>
            <a:cxnLst/>
            <a:rect l="l" t="t" r="r" b="b"/>
            <a:pathLst>
              <a:path w="575945" h="462280">
                <a:moveTo>
                  <a:pt x="7933" y="0"/>
                </a:moveTo>
                <a:lnTo>
                  <a:pt x="0" y="9916"/>
                </a:lnTo>
                <a:lnTo>
                  <a:pt x="511996" y="419515"/>
                </a:lnTo>
                <a:lnTo>
                  <a:pt x="492163" y="444308"/>
                </a:lnTo>
                <a:lnTo>
                  <a:pt x="575466" y="462158"/>
                </a:lnTo>
                <a:lnTo>
                  <a:pt x="539765" y="384804"/>
                </a:lnTo>
                <a:lnTo>
                  <a:pt x="519930" y="409597"/>
                </a:lnTo>
                <a:lnTo>
                  <a:pt x="7933" y="0"/>
                </a:lnTo>
                <a:close/>
              </a:path>
            </a:pathLst>
          </a:custGeom>
          <a:solidFill>
            <a:srgbClr val="000000"/>
          </a:solidFill>
        </p:spPr>
        <p:txBody>
          <a:bodyPr wrap="square" lIns="0" tIns="0" rIns="0" bIns="0" rtlCol="0"/>
          <a:lstStyle/>
          <a:p>
            <a:endParaRPr/>
          </a:p>
        </p:txBody>
      </p:sp>
      <p:sp>
        <p:nvSpPr>
          <p:cNvPr id="8" name="object 8"/>
          <p:cNvSpPr/>
          <p:nvPr/>
        </p:nvSpPr>
        <p:spPr>
          <a:xfrm>
            <a:off x="5276850" y="2630291"/>
            <a:ext cx="575945" cy="462280"/>
          </a:xfrm>
          <a:custGeom>
            <a:avLst/>
            <a:gdLst/>
            <a:ahLst/>
            <a:cxnLst/>
            <a:rect l="l" t="t" r="r" b="b"/>
            <a:pathLst>
              <a:path w="575945" h="462280">
                <a:moveTo>
                  <a:pt x="567533" y="0"/>
                </a:moveTo>
                <a:lnTo>
                  <a:pt x="55535" y="409597"/>
                </a:lnTo>
                <a:lnTo>
                  <a:pt x="35700" y="384804"/>
                </a:lnTo>
                <a:lnTo>
                  <a:pt x="0" y="462158"/>
                </a:lnTo>
                <a:lnTo>
                  <a:pt x="83303" y="444308"/>
                </a:lnTo>
                <a:lnTo>
                  <a:pt x="63469" y="419515"/>
                </a:lnTo>
                <a:lnTo>
                  <a:pt x="575466" y="9916"/>
                </a:lnTo>
                <a:lnTo>
                  <a:pt x="567533" y="0"/>
                </a:lnTo>
                <a:close/>
              </a:path>
            </a:pathLst>
          </a:custGeom>
          <a:solidFill>
            <a:srgbClr val="000000"/>
          </a:solidFill>
        </p:spPr>
        <p:txBody>
          <a:bodyPr wrap="square" lIns="0" tIns="0" rIns="0" bIns="0" rtlCol="0"/>
          <a:lstStyle/>
          <a:p>
            <a:endParaRPr/>
          </a:p>
        </p:txBody>
      </p:sp>
      <p:sp>
        <p:nvSpPr>
          <p:cNvPr id="9" name="object 9"/>
          <p:cNvSpPr txBox="1"/>
          <p:nvPr/>
        </p:nvSpPr>
        <p:spPr>
          <a:xfrm>
            <a:off x="5791200" y="2362200"/>
            <a:ext cx="939800" cy="355600"/>
          </a:xfrm>
          <a:prstGeom prst="rect">
            <a:avLst/>
          </a:prstGeom>
          <a:solidFill>
            <a:srgbClr val="FACAB4"/>
          </a:solidFill>
        </p:spPr>
        <p:txBody>
          <a:bodyPr vert="horz" wrap="square" lIns="0" tIns="40005" rIns="0" bIns="0" rtlCol="0">
            <a:spAutoFit/>
          </a:bodyPr>
          <a:lstStyle/>
          <a:p>
            <a:pPr marL="143510">
              <a:lnSpc>
                <a:spcPct val="100000"/>
              </a:lnSpc>
              <a:spcBef>
                <a:spcPts val="315"/>
              </a:spcBef>
            </a:pPr>
            <a:r>
              <a:rPr sz="1600" b="1" spc="-5" dirty="0">
                <a:solidFill>
                  <a:srgbClr val="595959"/>
                </a:solidFill>
                <a:latin typeface="Times New Roman"/>
                <a:cs typeface="Times New Roman"/>
              </a:rPr>
              <a:t>Refund</a:t>
            </a:r>
            <a:endParaRPr sz="1600">
              <a:latin typeface="Times New Roman"/>
              <a:cs typeface="Times New Roman"/>
            </a:endParaRPr>
          </a:p>
        </p:txBody>
      </p:sp>
      <p:sp>
        <p:nvSpPr>
          <p:cNvPr id="10" name="object 10"/>
          <p:cNvSpPr txBox="1"/>
          <p:nvPr/>
        </p:nvSpPr>
        <p:spPr>
          <a:xfrm>
            <a:off x="6807200" y="3086100"/>
            <a:ext cx="927100" cy="355600"/>
          </a:xfrm>
          <a:prstGeom prst="rect">
            <a:avLst/>
          </a:prstGeom>
          <a:solidFill>
            <a:srgbClr val="FACAB4"/>
          </a:solidFill>
        </p:spPr>
        <p:txBody>
          <a:bodyPr vert="horz" wrap="square" lIns="0" tIns="43180" rIns="0" bIns="0" rtlCol="0">
            <a:spAutoFit/>
          </a:bodyPr>
          <a:lstStyle/>
          <a:p>
            <a:pPr marL="181610">
              <a:lnSpc>
                <a:spcPct val="100000"/>
              </a:lnSpc>
              <a:spcBef>
                <a:spcPts val="340"/>
              </a:spcBef>
            </a:pPr>
            <a:r>
              <a:rPr sz="1600" b="1" spc="-5" dirty="0">
                <a:solidFill>
                  <a:srgbClr val="595959"/>
                </a:solidFill>
                <a:latin typeface="Times New Roman"/>
                <a:cs typeface="Times New Roman"/>
              </a:rPr>
              <a:t>MarSt</a:t>
            </a:r>
            <a:endParaRPr sz="1600">
              <a:latin typeface="Times New Roman"/>
              <a:cs typeface="Times New Roman"/>
            </a:endParaRPr>
          </a:p>
        </p:txBody>
      </p:sp>
      <p:sp>
        <p:nvSpPr>
          <p:cNvPr id="11" name="object 11"/>
          <p:cNvSpPr txBox="1"/>
          <p:nvPr/>
        </p:nvSpPr>
        <p:spPr>
          <a:xfrm>
            <a:off x="6083300" y="3886200"/>
            <a:ext cx="965200" cy="342900"/>
          </a:xfrm>
          <a:prstGeom prst="rect">
            <a:avLst/>
          </a:prstGeom>
          <a:solidFill>
            <a:srgbClr val="FACAB4"/>
          </a:solidFill>
        </p:spPr>
        <p:txBody>
          <a:bodyPr vert="horz" wrap="square" lIns="0" tIns="35560" rIns="0" bIns="0" rtlCol="0">
            <a:spAutoFit/>
          </a:bodyPr>
          <a:lstStyle/>
          <a:p>
            <a:pPr marL="177800">
              <a:lnSpc>
                <a:spcPct val="100000"/>
              </a:lnSpc>
              <a:spcBef>
                <a:spcPts val="280"/>
              </a:spcBef>
            </a:pPr>
            <a:r>
              <a:rPr sz="1600" b="1" spc="-30" dirty="0">
                <a:solidFill>
                  <a:srgbClr val="595959"/>
                </a:solidFill>
                <a:latin typeface="Times New Roman"/>
                <a:cs typeface="Times New Roman"/>
              </a:rPr>
              <a:t>TaxInc</a:t>
            </a:r>
            <a:endParaRPr sz="1600">
              <a:latin typeface="Times New Roman"/>
              <a:cs typeface="Times New Roman"/>
            </a:endParaRPr>
          </a:p>
        </p:txBody>
      </p:sp>
      <p:sp>
        <p:nvSpPr>
          <p:cNvPr id="12" name="object 12"/>
          <p:cNvSpPr/>
          <p:nvPr/>
        </p:nvSpPr>
        <p:spPr>
          <a:xfrm>
            <a:off x="5511800" y="4686300"/>
            <a:ext cx="660400" cy="368300"/>
          </a:xfrm>
          <a:custGeom>
            <a:avLst/>
            <a:gdLst/>
            <a:ahLst/>
            <a:cxnLst/>
            <a:rect l="l" t="t" r="r" b="b"/>
            <a:pathLst>
              <a:path w="660400" h="368300">
                <a:moveTo>
                  <a:pt x="599015" y="0"/>
                </a:moveTo>
                <a:lnTo>
                  <a:pt x="61384" y="0"/>
                </a:lnTo>
                <a:lnTo>
                  <a:pt x="37490" y="4823"/>
                </a:lnTo>
                <a:lnTo>
                  <a:pt x="17979" y="17979"/>
                </a:lnTo>
                <a:lnTo>
                  <a:pt x="4823" y="37490"/>
                </a:lnTo>
                <a:lnTo>
                  <a:pt x="0" y="61384"/>
                </a:lnTo>
                <a:lnTo>
                  <a:pt x="0" y="306915"/>
                </a:lnTo>
                <a:lnTo>
                  <a:pt x="4823" y="330809"/>
                </a:lnTo>
                <a:lnTo>
                  <a:pt x="17979" y="350320"/>
                </a:lnTo>
                <a:lnTo>
                  <a:pt x="37490" y="363476"/>
                </a:lnTo>
                <a:lnTo>
                  <a:pt x="61384" y="368300"/>
                </a:lnTo>
                <a:lnTo>
                  <a:pt x="599015" y="368300"/>
                </a:lnTo>
                <a:lnTo>
                  <a:pt x="622909" y="363476"/>
                </a:lnTo>
                <a:lnTo>
                  <a:pt x="642420" y="350320"/>
                </a:lnTo>
                <a:lnTo>
                  <a:pt x="655576" y="330809"/>
                </a:lnTo>
                <a:lnTo>
                  <a:pt x="660400" y="306915"/>
                </a:lnTo>
                <a:lnTo>
                  <a:pt x="660400" y="61384"/>
                </a:lnTo>
                <a:lnTo>
                  <a:pt x="655576" y="37490"/>
                </a:lnTo>
                <a:lnTo>
                  <a:pt x="642420" y="17979"/>
                </a:lnTo>
                <a:lnTo>
                  <a:pt x="622909" y="4823"/>
                </a:lnTo>
                <a:lnTo>
                  <a:pt x="599015" y="0"/>
                </a:lnTo>
                <a:close/>
              </a:path>
            </a:pathLst>
          </a:custGeom>
          <a:solidFill>
            <a:srgbClr val="2683C6"/>
          </a:solidFill>
        </p:spPr>
        <p:txBody>
          <a:bodyPr wrap="square" lIns="0" tIns="0" rIns="0" bIns="0" rtlCol="0"/>
          <a:lstStyle/>
          <a:p>
            <a:endParaRPr/>
          </a:p>
        </p:txBody>
      </p:sp>
      <p:sp>
        <p:nvSpPr>
          <p:cNvPr id="13" name="object 13"/>
          <p:cNvSpPr txBox="1"/>
          <p:nvPr/>
        </p:nvSpPr>
        <p:spPr>
          <a:xfrm>
            <a:off x="5703887" y="4721891"/>
            <a:ext cx="27241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FFFFFF"/>
                </a:solidFill>
                <a:latin typeface="Times New Roman"/>
                <a:cs typeface="Times New Roman"/>
              </a:rPr>
              <a:t>No</a:t>
            </a:r>
            <a:endParaRPr sz="1600">
              <a:latin typeface="Times New Roman"/>
              <a:cs typeface="Times New Roman"/>
            </a:endParaRPr>
          </a:p>
        </p:txBody>
      </p:sp>
      <p:sp>
        <p:nvSpPr>
          <p:cNvPr id="14" name="object 14"/>
          <p:cNvSpPr/>
          <p:nvPr/>
        </p:nvSpPr>
        <p:spPr>
          <a:xfrm>
            <a:off x="4953000" y="3098800"/>
            <a:ext cx="685800" cy="342900"/>
          </a:xfrm>
          <a:custGeom>
            <a:avLst/>
            <a:gdLst/>
            <a:ahLst/>
            <a:cxnLst/>
            <a:rect l="l" t="t" r="r" b="b"/>
            <a:pathLst>
              <a:path w="685800" h="342900">
                <a:moveTo>
                  <a:pt x="628648" y="0"/>
                </a:moveTo>
                <a:lnTo>
                  <a:pt x="57151" y="0"/>
                </a:lnTo>
                <a:lnTo>
                  <a:pt x="34905" y="4491"/>
                </a:lnTo>
                <a:lnTo>
                  <a:pt x="16739" y="16739"/>
                </a:lnTo>
                <a:lnTo>
                  <a:pt x="4491" y="34905"/>
                </a:lnTo>
                <a:lnTo>
                  <a:pt x="0" y="57151"/>
                </a:lnTo>
                <a:lnTo>
                  <a:pt x="0" y="285748"/>
                </a:lnTo>
                <a:lnTo>
                  <a:pt x="4491" y="307994"/>
                </a:lnTo>
                <a:lnTo>
                  <a:pt x="16739" y="326160"/>
                </a:lnTo>
                <a:lnTo>
                  <a:pt x="34905" y="338408"/>
                </a:lnTo>
                <a:lnTo>
                  <a:pt x="57151" y="342900"/>
                </a:lnTo>
                <a:lnTo>
                  <a:pt x="628648" y="342900"/>
                </a:lnTo>
                <a:lnTo>
                  <a:pt x="650894" y="338408"/>
                </a:lnTo>
                <a:lnTo>
                  <a:pt x="669060" y="326160"/>
                </a:lnTo>
                <a:lnTo>
                  <a:pt x="681308" y="307994"/>
                </a:lnTo>
                <a:lnTo>
                  <a:pt x="685800" y="285748"/>
                </a:lnTo>
                <a:lnTo>
                  <a:pt x="685800" y="57151"/>
                </a:lnTo>
                <a:lnTo>
                  <a:pt x="681308" y="34905"/>
                </a:lnTo>
                <a:lnTo>
                  <a:pt x="669060" y="16739"/>
                </a:lnTo>
                <a:lnTo>
                  <a:pt x="650894" y="4491"/>
                </a:lnTo>
                <a:lnTo>
                  <a:pt x="628648" y="0"/>
                </a:lnTo>
                <a:close/>
              </a:path>
            </a:pathLst>
          </a:custGeom>
          <a:solidFill>
            <a:srgbClr val="2683C6"/>
          </a:solidFill>
        </p:spPr>
        <p:txBody>
          <a:bodyPr wrap="square" lIns="0" tIns="0" rIns="0" bIns="0" rtlCol="0"/>
          <a:lstStyle/>
          <a:p>
            <a:endParaRPr/>
          </a:p>
        </p:txBody>
      </p:sp>
      <p:sp>
        <p:nvSpPr>
          <p:cNvPr id="15" name="object 15"/>
          <p:cNvSpPr txBox="1"/>
          <p:nvPr/>
        </p:nvSpPr>
        <p:spPr>
          <a:xfrm>
            <a:off x="5151437" y="3123120"/>
            <a:ext cx="27241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FFFFFF"/>
                </a:solidFill>
                <a:latin typeface="Times New Roman"/>
                <a:cs typeface="Times New Roman"/>
              </a:rPr>
              <a:t>No</a:t>
            </a:r>
            <a:endParaRPr sz="1600">
              <a:latin typeface="Times New Roman"/>
              <a:cs typeface="Times New Roman"/>
            </a:endParaRPr>
          </a:p>
        </p:txBody>
      </p:sp>
      <p:sp>
        <p:nvSpPr>
          <p:cNvPr id="16" name="object 16"/>
          <p:cNvSpPr/>
          <p:nvPr/>
        </p:nvSpPr>
        <p:spPr>
          <a:xfrm>
            <a:off x="7848600" y="3911600"/>
            <a:ext cx="685800" cy="381000"/>
          </a:xfrm>
          <a:custGeom>
            <a:avLst/>
            <a:gdLst/>
            <a:ahLst/>
            <a:cxnLst/>
            <a:rect l="l" t="t" r="r" b="b"/>
            <a:pathLst>
              <a:path w="685800" h="381000">
                <a:moveTo>
                  <a:pt x="622298" y="0"/>
                </a:moveTo>
                <a:lnTo>
                  <a:pt x="63501" y="0"/>
                </a:lnTo>
                <a:lnTo>
                  <a:pt x="38783" y="4990"/>
                </a:lnTo>
                <a:lnTo>
                  <a:pt x="18598" y="18598"/>
                </a:lnTo>
                <a:lnTo>
                  <a:pt x="4990" y="38783"/>
                </a:lnTo>
                <a:lnTo>
                  <a:pt x="0" y="63501"/>
                </a:lnTo>
                <a:lnTo>
                  <a:pt x="0" y="317498"/>
                </a:lnTo>
                <a:lnTo>
                  <a:pt x="4990" y="342216"/>
                </a:lnTo>
                <a:lnTo>
                  <a:pt x="18598" y="362401"/>
                </a:lnTo>
                <a:lnTo>
                  <a:pt x="38783" y="376009"/>
                </a:lnTo>
                <a:lnTo>
                  <a:pt x="63501" y="381000"/>
                </a:lnTo>
                <a:lnTo>
                  <a:pt x="622298" y="381000"/>
                </a:lnTo>
                <a:lnTo>
                  <a:pt x="647016" y="376009"/>
                </a:lnTo>
                <a:lnTo>
                  <a:pt x="667201" y="362401"/>
                </a:lnTo>
                <a:lnTo>
                  <a:pt x="680809" y="342216"/>
                </a:lnTo>
                <a:lnTo>
                  <a:pt x="685800" y="317498"/>
                </a:lnTo>
                <a:lnTo>
                  <a:pt x="685800" y="63501"/>
                </a:lnTo>
                <a:lnTo>
                  <a:pt x="680809" y="38783"/>
                </a:lnTo>
                <a:lnTo>
                  <a:pt x="667201" y="18598"/>
                </a:lnTo>
                <a:lnTo>
                  <a:pt x="647016" y="4990"/>
                </a:lnTo>
                <a:lnTo>
                  <a:pt x="622298" y="0"/>
                </a:lnTo>
                <a:close/>
              </a:path>
            </a:pathLst>
          </a:custGeom>
          <a:solidFill>
            <a:srgbClr val="2683C6"/>
          </a:solidFill>
        </p:spPr>
        <p:txBody>
          <a:bodyPr wrap="square" lIns="0" tIns="0" rIns="0" bIns="0" rtlCol="0"/>
          <a:lstStyle/>
          <a:p>
            <a:endParaRPr/>
          </a:p>
        </p:txBody>
      </p:sp>
      <p:sp>
        <p:nvSpPr>
          <p:cNvPr id="17" name="object 17"/>
          <p:cNvSpPr txBox="1"/>
          <p:nvPr/>
        </p:nvSpPr>
        <p:spPr>
          <a:xfrm>
            <a:off x="5154157" y="2633173"/>
            <a:ext cx="321310" cy="269240"/>
          </a:xfrm>
          <a:prstGeom prst="rect">
            <a:avLst/>
          </a:prstGeom>
        </p:spPr>
        <p:txBody>
          <a:bodyPr vert="horz" wrap="square" lIns="0" tIns="12700" rIns="0" bIns="0" rtlCol="0">
            <a:spAutoFit/>
          </a:bodyPr>
          <a:lstStyle/>
          <a:p>
            <a:pPr marL="12700">
              <a:lnSpc>
                <a:spcPct val="100000"/>
              </a:lnSpc>
              <a:spcBef>
                <a:spcPts val="100"/>
              </a:spcBef>
            </a:pPr>
            <a:r>
              <a:rPr sz="1600" spc="-170" dirty="0">
                <a:solidFill>
                  <a:srgbClr val="595959"/>
                </a:solidFill>
                <a:latin typeface="Times New Roman"/>
                <a:cs typeface="Times New Roman"/>
              </a:rPr>
              <a:t>Y</a:t>
            </a:r>
            <a:r>
              <a:rPr sz="1600" dirty="0">
                <a:solidFill>
                  <a:srgbClr val="595959"/>
                </a:solidFill>
                <a:latin typeface="Times New Roman"/>
                <a:cs typeface="Times New Roman"/>
              </a:rPr>
              <a:t>es</a:t>
            </a:r>
            <a:endParaRPr sz="1600">
              <a:latin typeface="Times New Roman"/>
              <a:cs typeface="Times New Roman"/>
            </a:endParaRPr>
          </a:p>
        </p:txBody>
      </p:sp>
      <p:sp>
        <p:nvSpPr>
          <p:cNvPr id="18" name="object 18"/>
          <p:cNvSpPr txBox="1"/>
          <p:nvPr/>
        </p:nvSpPr>
        <p:spPr>
          <a:xfrm>
            <a:off x="7016115" y="2646236"/>
            <a:ext cx="272415"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No</a:t>
            </a:r>
            <a:endParaRPr sz="1600">
              <a:latin typeface="Times New Roman"/>
              <a:cs typeface="Times New Roman"/>
            </a:endParaRPr>
          </a:p>
        </p:txBody>
      </p:sp>
      <p:sp>
        <p:nvSpPr>
          <p:cNvPr id="19" name="object 19"/>
          <p:cNvSpPr txBox="1"/>
          <p:nvPr/>
        </p:nvSpPr>
        <p:spPr>
          <a:xfrm>
            <a:off x="7970484" y="3555255"/>
            <a:ext cx="682625" cy="666115"/>
          </a:xfrm>
          <a:prstGeom prst="rect">
            <a:avLst/>
          </a:prstGeom>
        </p:spPr>
        <p:txBody>
          <a:bodyPr vert="horz" wrap="square" lIns="0" tIns="88900" rIns="0" bIns="0" rtlCol="0">
            <a:spAutoFit/>
          </a:bodyPr>
          <a:lstStyle/>
          <a:p>
            <a:pPr marL="12700">
              <a:lnSpc>
                <a:spcPct val="100000"/>
              </a:lnSpc>
              <a:spcBef>
                <a:spcPts val="700"/>
              </a:spcBef>
            </a:pPr>
            <a:r>
              <a:rPr sz="1600" dirty="0">
                <a:solidFill>
                  <a:srgbClr val="595959"/>
                </a:solidFill>
                <a:latin typeface="Times New Roman"/>
                <a:cs typeface="Times New Roman"/>
              </a:rPr>
              <a:t>Marr</a:t>
            </a:r>
            <a:r>
              <a:rPr sz="1600" spc="5" dirty="0">
                <a:solidFill>
                  <a:srgbClr val="595959"/>
                </a:solidFill>
                <a:latin typeface="Times New Roman"/>
                <a:cs typeface="Times New Roman"/>
              </a:rPr>
              <a:t>i</a:t>
            </a:r>
            <a:r>
              <a:rPr sz="1600" dirty="0">
                <a:solidFill>
                  <a:srgbClr val="595959"/>
                </a:solidFill>
                <a:latin typeface="Times New Roman"/>
                <a:cs typeface="Times New Roman"/>
              </a:rPr>
              <a:t>ed</a:t>
            </a:r>
            <a:endParaRPr sz="1600">
              <a:latin typeface="Times New Roman"/>
              <a:cs typeface="Times New Roman"/>
            </a:endParaRPr>
          </a:p>
          <a:p>
            <a:pPr marL="69850">
              <a:lnSpc>
                <a:spcPct val="100000"/>
              </a:lnSpc>
              <a:spcBef>
                <a:spcPts val="600"/>
              </a:spcBef>
            </a:pPr>
            <a:r>
              <a:rPr sz="1600" b="1" spc="-10" dirty="0">
                <a:solidFill>
                  <a:srgbClr val="FFFFFF"/>
                </a:solidFill>
                <a:latin typeface="Times New Roman"/>
                <a:cs typeface="Times New Roman"/>
              </a:rPr>
              <a:t>No</a:t>
            </a:r>
            <a:endParaRPr sz="1600">
              <a:latin typeface="Times New Roman"/>
              <a:cs typeface="Times New Roman"/>
            </a:endParaRPr>
          </a:p>
        </p:txBody>
      </p:sp>
      <p:sp>
        <p:nvSpPr>
          <p:cNvPr id="20" name="object 20"/>
          <p:cNvSpPr txBox="1"/>
          <p:nvPr/>
        </p:nvSpPr>
        <p:spPr>
          <a:xfrm>
            <a:off x="5978874" y="3476561"/>
            <a:ext cx="140525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Single,</a:t>
            </a:r>
            <a:r>
              <a:rPr sz="1600" spc="-50" dirty="0">
                <a:solidFill>
                  <a:srgbClr val="595959"/>
                </a:solidFill>
                <a:latin typeface="Times New Roman"/>
                <a:cs typeface="Times New Roman"/>
              </a:rPr>
              <a:t> </a:t>
            </a:r>
            <a:r>
              <a:rPr sz="1600" spc="-5" dirty="0">
                <a:solidFill>
                  <a:srgbClr val="595959"/>
                </a:solidFill>
                <a:latin typeface="Times New Roman"/>
                <a:cs typeface="Times New Roman"/>
              </a:rPr>
              <a:t>Divorced</a:t>
            </a:r>
            <a:endParaRPr sz="1600">
              <a:latin typeface="Times New Roman"/>
              <a:cs typeface="Times New Roman"/>
            </a:endParaRPr>
          </a:p>
        </p:txBody>
      </p:sp>
      <p:sp>
        <p:nvSpPr>
          <p:cNvPr id="21" name="object 21"/>
          <p:cNvSpPr txBox="1"/>
          <p:nvPr/>
        </p:nvSpPr>
        <p:spPr>
          <a:xfrm>
            <a:off x="5439002" y="4254093"/>
            <a:ext cx="4902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&lt;</a:t>
            </a:r>
            <a:r>
              <a:rPr sz="1600" dirty="0">
                <a:solidFill>
                  <a:srgbClr val="595959"/>
                </a:solidFill>
                <a:latin typeface="Times New Roman"/>
                <a:cs typeface="Times New Roman"/>
              </a:rPr>
              <a:t>80K</a:t>
            </a:r>
            <a:endParaRPr sz="1600">
              <a:latin typeface="Times New Roman"/>
              <a:cs typeface="Times New Roman"/>
            </a:endParaRPr>
          </a:p>
        </p:txBody>
      </p:sp>
      <p:sp>
        <p:nvSpPr>
          <p:cNvPr id="22" name="object 22"/>
          <p:cNvSpPr txBox="1"/>
          <p:nvPr/>
        </p:nvSpPr>
        <p:spPr>
          <a:xfrm>
            <a:off x="7217138" y="4241031"/>
            <a:ext cx="4902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&gt;</a:t>
            </a:r>
            <a:r>
              <a:rPr sz="1600" dirty="0">
                <a:solidFill>
                  <a:srgbClr val="595959"/>
                </a:solidFill>
                <a:latin typeface="Times New Roman"/>
                <a:cs typeface="Times New Roman"/>
              </a:rPr>
              <a:t>80K</a:t>
            </a:r>
            <a:endParaRPr sz="1600">
              <a:latin typeface="Times New Roman"/>
              <a:cs typeface="Times New Roman"/>
            </a:endParaRPr>
          </a:p>
        </p:txBody>
      </p:sp>
      <p:grpSp>
        <p:nvGrpSpPr>
          <p:cNvPr id="23" name="object 23"/>
          <p:cNvGrpSpPr/>
          <p:nvPr/>
        </p:nvGrpSpPr>
        <p:grpSpPr>
          <a:xfrm>
            <a:off x="3810000" y="3873500"/>
            <a:ext cx="927100" cy="317500"/>
            <a:chOff x="3810000" y="3873500"/>
            <a:chExt cx="927100" cy="317500"/>
          </a:xfrm>
        </p:grpSpPr>
        <p:sp>
          <p:nvSpPr>
            <p:cNvPr id="24" name="object 24"/>
            <p:cNvSpPr/>
            <p:nvPr/>
          </p:nvSpPr>
          <p:spPr>
            <a:xfrm>
              <a:off x="3816350" y="3879850"/>
              <a:ext cx="914400" cy="304800"/>
            </a:xfrm>
            <a:custGeom>
              <a:avLst/>
              <a:gdLst/>
              <a:ahLst/>
              <a:cxnLst/>
              <a:rect l="l" t="t" r="r" b="b"/>
              <a:pathLst>
                <a:path w="914400" h="304800">
                  <a:moveTo>
                    <a:pt x="677150" y="0"/>
                  </a:moveTo>
                  <a:lnTo>
                    <a:pt x="677150" y="76200"/>
                  </a:lnTo>
                  <a:lnTo>
                    <a:pt x="0" y="76200"/>
                  </a:lnTo>
                  <a:lnTo>
                    <a:pt x="0" y="228600"/>
                  </a:lnTo>
                  <a:lnTo>
                    <a:pt x="677150" y="228600"/>
                  </a:lnTo>
                  <a:lnTo>
                    <a:pt x="677150" y="304800"/>
                  </a:lnTo>
                  <a:lnTo>
                    <a:pt x="914400" y="152400"/>
                  </a:lnTo>
                  <a:lnTo>
                    <a:pt x="677150" y="0"/>
                  </a:lnTo>
                  <a:close/>
                </a:path>
              </a:pathLst>
            </a:custGeom>
            <a:solidFill>
              <a:srgbClr val="CC0000"/>
            </a:solidFill>
          </p:spPr>
          <p:txBody>
            <a:bodyPr wrap="square" lIns="0" tIns="0" rIns="0" bIns="0" rtlCol="0"/>
            <a:lstStyle/>
            <a:p>
              <a:endParaRPr/>
            </a:p>
          </p:txBody>
        </p:sp>
        <p:sp>
          <p:nvSpPr>
            <p:cNvPr id="25" name="object 25"/>
            <p:cNvSpPr/>
            <p:nvPr/>
          </p:nvSpPr>
          <p:spPr>
            <a:xfrm>
              <a:off x="3816350" y="3879850"/>
              <a:ext cx="914400" cy="304800"/>
            </a:xfrm>
            <a:custGeom>
              <a:avLst/>
              <a:gdLst/>
              <a:ahLst/>
              <a:cxnLst/>
              <a:rect l="l" t="t" r="r" b="b"/>
              <a:pathLst>
                <a:path w="914400" h="304800">
                  <a:moveTo>
                    <a:pt x="0" y="76200"/>
                  </a:moveTo>
                  <a:lnTo>
                    <a:pt x="677150" y="76200"/>
                  </a:lnTo>
                  <a:lnTo>
                    <a:pt x="677150" y="0"/>
                  </a:lnTo>
                  <a:lnTo>
                    <a:pt x="914400" y="152400"/>
                  </a:lnTo>
                  <a:lnTo>
                    <a:pt x="677150" y="304800"/>
                  </a:lnTo>
                  <a:lnTo>
                    <a:pt x="677150" y="228600"/>
                  </a:lnTo>
                  <a:lnTo>
                    <a:pt x="0" y="228600"/>
                  </a:lnTo>
                  <a:lnTo>
                    <a:pt x="0" y="76200"/>
                  </a:lnTo>
                  <a:close/>
                </a:path>
              </a:pathLst>
            </a:custGeom>
            <a:ln w="12700">
              <a:solidFill>
                <a:srgbClr val="CC0000"/>
              </a:solidFill>
            </a:ln>
          </p:spPr>
          <p:txBody>
            <a:bodyPr wrap="square" lIns="0" tIns="0" rIns="0" bIns="0" rtlCol="0"/>
            <a:lstStyle/>
            <a:p>
              <a:endParaRPr/>
            </a:p>
          </p:txBody>
        </p:sp>
      </p:grpSp>
      <p:sp>
        <p:nvSpPr>
          <p:cNvPr id="26" name="object 26"/>
          <p:cNvSpPr txBox="1"/>
          <p:nvPr/>
        </p:nvSpPr>
        <p:spPr>
          <a:xfrm>
            <a:off x="5772372" y="5571462"/>
            <a:ext cx="1637664"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000FF"/>
                </a:solidFill>
                <a:latin typeface="Times New Roman"/>
                <a:cs typeface="Times New Roman"/>
              </a:rPr>
              <a:t>Model:</a:t>
            </a:r>
            <a:r>
              <a:rPr sz="1400" b="1" spc="-20" dirty="0">
                <a:solidFill>
                  <a:srgbClr val="0000FF"/>
                </a:solidFill>
                <a:latin typeface="Times New Roman"/>
                <a:cs typeface="Times New Roman"/>
              </a:rPr>
              <a:t> </a:t>
            </a:r>
            <a:r>
              <a:rPr sz="1400" b="1" spc="-5" dirty="0">
                <a:solidFill>
                  <a:srgbClr val="0000FF"/>
                </a:solidFill>
                <a:latin typeface="Times New Roman"/>
                <a:cs typeface="Times New Roman"/>
              </a:rPr>
              <a:t>Decision</a:t>
            </a:r>
            <a:r>
              <a:rPr sz="1400" b="1" spc="-40" dirty="0">
                <a:solidFill>
                  <a:srgbClr val="0000FF"/>
                </a:solidFill>
                <a:latin typeface="Times New Roman"/>
                <a:cs typeface="Times New Roman"/>
              </a:rPr>
              <a:t> </a:t>
            </a:r>
            <a:r>
              <a:rPr sz="1400" b="1" spc="-35" dirty="0">
                <a:solidFill>
                  <a:srgbClr val="0000FF"/>
                </a:solidFill>
                <a:latin typeface="Times New Roman"/>
                <a:cs typeface="Times New Roman"/>
              </a:rPr>
              <a:t>Tree</a:t>
            </a:r>
            <a:endParaRPr sz="1400">
              <a:latin typeface="Times New Roman"/>
              <a:cs typeface="Times New Roman"/>
            </a:endParaRPr>
          </a:p>
        </p:txBody>
      </p:sp>
      <p:sp>
        <p:nvSpPr>
          <p:cNvPr id="27" name="object 27"/>
          <p:cNvSpPr/>
          <p:nvPr/>
        </p:nvSpPr>
        <p:spPr>
          <a:xfrm>
            <a:off x="1337393" y="1683151"/>
            <a:ext cx="461009" cy="377190"/>
          </a:xfrm>
          <a:custGeom>
            <a:avLst/>
            <a:gdLst/>
            <a:ahLst/>
            <a:cxnLst/>
            <a:rect l="l" t="t" r="r" b="b"/>
            <a:pathLst>
              <a:path w="461010" h="377189">
                <a:moveTo>
                  <a:pt x="46184" y="297179"/>
                </a:moveTo>
                <a:lnTo>
                  <a:pt x="13268" y="297179"/>
                </a:lnTo>
                <a:lnTo>
                  <a:pt x="16118" y="298450"/>
                </a:lnTo>
                <a:lnTo>
                  <a:pt x="18595" y="300989"/>
                </a:lnTo>
                <a:lnTo>
                  <a:pt x="67988" y="359410"/>
                </a:lnTo>
                <a:lnTo>
                  <a:pt x="69946" y="361950"/>
                </a:lnTo>
                <a:lnTo>
                  <a:pt x="70721" y="365760"/>
                </a:lnTo>
                <a:lnTo>
                  <a:pt x="70561" y="367029"/>
                </a:lnTo>
                <a:lnTo>
                  <a:pt x="69147" y="370839"/>
                </a:lnTo>
                <a:lnTo>
                  <a:pt x="67015" y="372110"/>
                </a:lnTo>
                <a:lnTo>
                  <a:pt x="63458" y="375919"/>
                </a:lnTo>
                <a:lnTo>
                  <a:pt x="65238" y="377189"/>
                </a:lnTo>
                <a:lnTo>
                  <a:pt x="101343" y="346710"/>
                </a:lnTo>
                <a:lnTo>
                  <a:pt x="88548" y="346710"/>
                </a:lnTo>
                <a:lnTo>
                  <a:pt x="86720" y="345439"/>
                </a:lnTo>
                <a:lnTo>
                  <a:pt x="84989" y="342900"/>
                </a:lnTo>
                <a:lnTo>
                  <a:pt x="82640" y="340360"/>
                </a:lnTo>
                <a:lnTo>
                  <a:pt x="61711" y="316229"/>
                </a:lnTo>
                <a:lnTo>
                  <a:pt x="67471" y="311150"/>
                </a:lnTo>
                <a:lnTo>
                  <a:pt x="57960" y="311150"/>
                </a:lnTo>
                <a:lnTo>
                  <a:pt x="46184" y="297179"/>
                </a:lnTo>
                <a:close/>
              </a:path>
              <a:path w="461010" h="377189">
                <a:moveTo>
                  <a:pt x="123862" y="304800"/>
                </a:moveTo>
                <a:lnTo>
                  <a:pt x="84023" y="304800"/>
                </a:lnTo>
                <a:lnTo>
                  <a:pt x="92195" y="307339"/>
                </a:lnTo>
                <a:lnTo>
                  <a:pt x="95763" y="309879"/>
                </a:lnTo>
                <a:lnTo>
                  <a:pt x="101471" y="317500"/>
                </a:lnTo>
                <a:lnTo>
                  <a:pt x="103204" y="320039"/>
                </a:lnTo>
                <a:lnTo>
                  <a:pt x="104809" y="327660"/>
                </a:lnTo>
                <a:lnTo>
                  <a:pt x="104503" y="331469"/>
                </a:lnTo>
                <a:lnTo>
                  <a:pt x="101671" y="339089"/>
                </a:lnTo>
                <a:lnTo>
                  <a:pt x="99448" y="341629"/>
                </a:lnTo>
                <a:lnTo>
                  <a:pt x="94377" y="345439"/>
                </a:lnTo>
                <a:lnTo>
                  <a:pt x="92393" y="346710"/>
                </a:lnTo>
                <a:lnTo>
                  <a:pt x="101343" y="346710"/>
                </a:lnTo>
                <a:lnTo>
                  <a:pt x="124900" y="308610"/>
                </a:lnTo>
                <a:lnTo>
                  <a:pt x="123862" y="304800"/>
                </a:lnTo>
                <a:close/>
              </a:path>
              <a:path w="461010" h="377189">
                <a:moveTo>
                  <a:pt x="88503" y="271779"/>
                </a:moveTo>
                <a:lnTo>
                  <a:pt x="52482" y="271779"/>
                </a:lnTo>
                <a:lnTo>
                  <a:pt x="58858" y="273050"/>
                </a:lnTo>
                <a:lnTo>
                  <a:pt x="61895" y="275589"/>
                </a:lnTo>
                <a:lnTo>
                  <a:pt x="67669" y="281939"/>
                </a:lnTo>
                <a:lnTo>
                  <a:pt x="69361" y="285750"/>
                </a:lnTo>
                <a:lnTo>
                  <a:pt x="70356" y="292100"/>
                </a:lnTo>
                <a:lnTo>
                  <a:pt x="69842" y="295910"/>
                </a:lnTo>
                <a:lnTo>
                  <a:pt x="66785" y="302260"/>
                </a:lnTo>
                <a:lnTo>
                  <a:pt x="63333" y="306069"/>
                </a:lnTo>
                <a:lnTo>
                  <a:pt x="57960" y="311150"/>
                </a:lnTo>
                <a:lnTo>
                  <a:pt x="67471" y="311150"/>
                </a:lnTo>
                <a:lnTo>
                  <a:pt x="72288" y="307339"/>
                </a:lnTo>
                <a:lnTo>
                  <a:pt x="80040" y="304800"/>
                </a:lnTo>
                <a:lnTo>
                  <a:pt x="123862" y="304800"/>
                </a:lnTo>
                <a:lnTo>
                  <a:pt x="123170" y="302260"/>
                </a:lnTo>
                <a:lnTo>
                  <a:pt x="116798" y="294639"/>
                </a:lnTo>
                <a:lnTo>
                  <a:pt x="79922" y="294639"/>
                </a:lnTo>
                <a:lnTo>
                  <a:pt x="85253" y="288289"/>
                </a:lnTo>
                <a:lnTo>
                  <a:pt x="88036" y="281939"/>
                </a:lnTo>
                <a:lnTo>
                  <a:pt x="88503" y="271779"/>
                </a:lnTo>
                <a:close/>
              </a:path>
              <a:path w="461010" h="377189">
                <a:moveTo>
                  <a:pt x="67517" y="254000"/>
                </a:moveTo>
                <a:lnTo>
                  <a:pt x="62633" y="254000"/>
                </a:lnTo>
                <a:lnTo>
                  <a:pt x="52628" y="257810"/>
                </a:lnTo>
                <a:lnTo>
                  <a:pt x="45718" y="261619"/>
                </a:lnTo>
                <a:lnTo>
                  <a:pt x="0" y="300989"/>
                </a:lnTo>
                <a:lnTo>
                  <a:pt x="1780" y="303529"/>
                </a:lnTo>
                <a:lnTo>
                  <a:pt x="5299" y="299719"/>
                </a:lnTo>
                <a:lnTo>
                  <a:pt x="7975" y="298450"/>
                </a:lnTo>
                <a:lnTo>
                  <a:pt x="11639" y="297179"/>
                </a:lnTo>
                <a:lnTo>
                  <a:pt x="46184" y="297179"/>
                </a:lnTo>
                <a:lnTo>
                  <a:pt x="32268" y="280669"/>
                </a:lnTo>
                <a:lnTo>
                  <a:pt x="37762" y="275589"/>
                </a:lnTo>
                <a:lnTo>
                  <a:pt x="42238" y="273050"/>
                </a:lnTo>
                <a:lnTo>
                  <a:pt x="49159" y="271779"/>
                </a:lnTo>
                <a:lnTo>
                  <a:pt x="88503" y="271779"/>
                </a:lnTo>
                <a:lnTo>
                  <a:pt x="87048" y="266700"/>
                </a:lnTo>
                <a:lnTo>
                  <a:pt x="80923" y="259079"/>
                </a:lnTo>
                <a:lnTo>
                  <a:pt x="77048" y="256539"/>
                </a:lnTo>
                <a:lnTo>
                  <a:pt x="67517" y="254000"/>
                </a:lnTo>
                <a:close/>
              </a:path>
              <a:path w="461010" h="377189">
                <a:moveTo>
                  <a:pt x="144840" y="226060"/>
                </a:moveTo>
                <a:lnTo>
                  <a:pt x="112450" y="251460"/>
                </a:lnTo>
                <a:lnTo>
                  <a:pt x="111983" y="259079"/>
                </a:lnTo>
                <a:lnTo>
                  <a:pt x="112841" y="265429"/>
                </a:lnTo>
                <a:lnTo>
                  <a:pt x="138673" y="295910"/>
                </a:lnTo>
                <a:lnTo>
                  <a:pt x="145206" y="298450"/>
                </a:lnTo>
                <a:lnTo>
                  <a:pt x="158395" y="298450"/>
                </a:lnTo>
                <a:lnTo>
                  <a:pt x="164686" y="295910"/>
                </a:lnTo>
                <a:lnTo>
                  <a:pt x="170776" y="290829"/>
                </a:lnTo>
                <a:lnTo>
                  <a:pt x="172098" y="289560"/>
                </a:lnTo>
                <a:lnTo>
                  <a:pt x="158302" y="289560"/>
                </a:lnTo>
                <a:lnTo>
                  <a:pt x="155681" y="287019"/>
                </a:lnTo>
                <a:lnTo>
                  <a:pt x="124839" y="251460"/>
                </a:lnTo>
                <a:lnTo>
                  <a:pt x="123310" y="247650"/>
                </a:lnTo>
                <a:lnTo>
                  <a:pt x="123604" y="242569"/>
                </a:lnTo>
                <a:lnTo>
                  <a:pt x="124641" y="240029"/>
                </a:lnTo>
                <a:lnTo>
                  <a:pt x="126572" y="238760"/>
                </a:lnTo>
                <a:lnTo>
                  <a:pt x="129785" y="236219"/>
                </a:lnTo>
                <a:lnTo>
                  <a:pt x="167401" y="236219"/>
                </a:lnTo>
                <a:lnTo>
                  <a:pt x="162297" y="232410"/>
                </a:lnTo>
                <a:lnTo>
                  <a:pt x="150729" y="227329"/>
                </a:lnTo>
                <a:lnTo>
                  <a:pt x="144840" y="226060"/>
                </a:lnTo>
                <a:close/>
              </a:path>
              <a:path w="461010" h="377189">
                <a:moveTo>
                  <a:pt x="107708" y="288289"/>
                </a:moveTo>
                <a:lnTo>
                  <a:pt x="95547" y="288289"/>
                </a:lnTo>
                <a:lnTo>
                  <a:pt x="88670" y="290829"/>
                </a:lnTo>
                <a:lnTo>
                  <a:pt x="79922" y="294639"/>
                </a:lnTo>
                <a:lnTo>
                  <a:pt x="116798" y="294639"/>
                </a:lnTo>
                <a:lnTo>
                  <a:pt x="113612" y="290829"/>
                </a:lnTo>
                <a:lnTo>
                  <a:pt x="107708" y="288289"/>
                </a:lnTo>
                <a:close/>
              </a:path>
              <a:path w="461010" h="377189">
                <a:moveTo>
                  <a:pt x="167401" y="236219"/>
                </a:moveTo>
                <a:lnTo>
                  <a:pt x="133772" y="236219"/>
                </a:lnTo>
                <a:lnTo>
                  <a:pt x="136316" y="237489"/>
                </a:lnTo>
                <a:lnTo>
                  <a:pt x="141827" y="241300"/>
                </a:lnTo>
                <a:lnTo>
                  <a:pt x="166351" y="270510"/>
                </a:lnTo>
                <a:lnTo>
                  <a:pt x="170727" y="279400"/>
                </a:lnTo>
                <a:lnTo>
                  <a:pt x="170342" y="281939"/>
                </a:lnTo>
                <a:lnTo>
                  <a:pt x="170008" y="284479"/>
                </a:lnTo>
                <a:lnTo>
                  <a:pt x="168990" y="285750"/>
                </a:lnTo>
                <a:lnTo>
                  <a:pt x="165545" y="288289"/>
                </a:lnTo>
                <a:lnTo>
                  <a:pt x="163400" y="289560"/>
                </a:lnTo>
                <a:lnTo>
                  <a:pt x="172098" y="289560"/>
                </a:lnTo>
                <a:lnTo>
                  <a:pt x="176062" y="285750"/>
                </a:lnTo>
                <a:lnTo>
                  <a:pt x="179714" y="279400"/>
                </a:lnTo>
                <a:lnTo>
                  <a:pt x="181731" y="273050"/>
                </a:lnTo>
                <a:lnTo>
                  <a:pt x="182114" y="265429"/>
                </a:lnTo>
                <a:lnTo>
                  <a:pt x="181204" y="259079"/>
                </a:lnTo>
                <a:lnTo>
                  <a:pt x="179186" y="254000"/>
                </a:lnTo>
                <a:lnTo>
                  <a:pt x="176060" y="247650"/>
                </a:lnTo>
                <a:lnTo>
                  <a:pt x="171827" y="242569"/>
                </a:lnTo>
                <a:lnTo>
                  <a:pt x="167401" y="236219"/>
                </a:lnTo>
                <a:close/>
              </a:path>
              <a:path w="461010" h="377189">
                <a:moveTo>
                  <a:pt x="208862" y="177800"/>
                </a:moveTo>
                <a:lnTo>
                  <a:pt x="202973" y="177800"/>
                </a:lnTo>
                <a:lnTo>
                  <a:pt x="190985" y="179069"/>
                </a:lnTo>
                <a:lnTo>
                  <a:pt x="170116" y="209550"/>
                </a:lnTo>
                <a:lnTo>
                  <a:pt x="170973" y="215900"/>
                </a:lnTo>
                <a:lnTo>
                  <a:pt x="196805" y="247650"/>
                </a:lnTo>
                <a:lnTo>
                  <a:pt x="210033" y="250189"/>
                </a:lnTo>
                <a:lnTo>
                  <a:pt x="216527" y="248919"/>
                </a:lnTo>
                <a:lnTo>
                  <a:pt x="222819" y="246379"/>
                </a:lnTo>
                <a:lnTo>
                  <a:pt x="228909" y="241300"/>
                </a:lnTo>
                <a:lnTo>
                  <a:pt x="230231" y="240029"/>
                </a:lnTo>
                <a:lnTo>
                  <a:pt x="216434" y="240029"/>
                </a:lnTo>
                <a:lnTo>
                  <a:pt x="213813" y="238760"/>
                </a:lnTo>
                <a:lnTo>
                  <a:pt x="207606" y="232410"/>
                </a:lnTo>
                <a:lnTo>
                  <a:pt x="204134" y="229869"/>
                </a:lnTo>
                <a:lnTo>
                  <a:pt x="194224" y="217169"/>
                </a:lnTo>
                <a:lnTo>
                  <a:pt x="189382" y="212089"/>
                </a:lnTo>
                <a:lnTo>
                  <a:pt x="182971" y="201929"/>
                </a:lnTo>
                <a:lnTo>
                  <a:pt x="181442" y="198119"/>
                </a:lnTo>
                <a:lnTo>
                  <a:pt x="181735" y="193039"/>
                </a:lnTo>
                <a:lnTo>
                  <a:pt x="182774" y="191769"/>
                </a:lnTo>
                <a:lnTo>
                  <a:pt x="184704" y="189229"/>
                </a:lnTo>
                <a:lnTo>
                  <a:pt x="186293" y="187960"/>
                </a:lnTo>
                <a:lnTo>
                  <a:pt x="225534" y="187960"/>
                </a:lnTo>
                <a:lnTo>
                  <a:pt x="220428" y="184150"/>
                </a:lnTo>
                <a:lnTo>
                  <a:pt x="208862" y="177800"/>
                </a:lnTo>
                <a:close/>
              </a:path>
              <a:path w="461010" h="377189">
                <a:moveTo>
                  <a:pt x="225534" y="187960"/>
                </a:moveTo>
                <a:lnTo>
                  <a:pt x="194448" y="187960"/>
                </a:lnTo>
                <a:lnTo>
                  <a:pt x="199960" y="191769"/>
                </a:lnTo>
                <a:lnTo>
                  <a:pt x="204064" y="195579"/>
                </a:lnTo>
                <a:lnTo>
                  <a:pt x="228320" y="227329"/>
                </a:lnTo>
                <a:lnTo>
                  <a:pt x="228860" y="231139"/>
                </a:lnTo>
                <a:lnTo>
                  <a:pt x="228474" y="233679"/>
                </a:lnTo>
                <a:lnTo>
                  <a:pt x="228140" y="234950"/>
                </a:lnTo>
                <a:lnTo>
                  <a:pt x="227122" y="236219"/>
                </a:lnTo>
                <a:lnTo>
                  <a:pt x="223678" y="240029"/>
                </a:lnTo>
                <a:lnTo>
                  <a:pt x="230231" y="240029"/>
                </a:lnTo>
                <a:lnTo>
                  <a:pt x="234195" y="236219"/>
                </a:lnTo>
                <a:lnTo>
                  <a:pt x="237846" y="229869"/>
                </a:lnTo>
                <a:lnTo>
                  <a:pt x="239863" y="223519"/>
                </a:lnTo>
                <a:lnTo>
                  <a:pt x="240247" y="215900"/>
                </a:lnTo>
                <a:lnTo>
                  <a:pt x="239336" y="210819"/>
                </a:lnTo>
                <a:lnTo>
                  <a:pt x="237318" y="204469"/>
                </a:lnTo>
                <a:lnTo>
                  <a:pt x="234193" y="198119"/>
                </a:lnTo>
                <a:lnTo>
                  <a:pt x="229960" y="193039"/>
                </a:lnTo>
                <a:lnTo>
                  <a:pt x="225534" y="187960"/>
                </a:lnTo>
                <a:close/>
              </a:path>
              <a:path w="461010" h="377189">
                <a:moveTo>
                  <a:pt x="231066" y="135889"/>
                </a:moveTo>
                <a:lnTo>
                  <a:pt x="200370" y="135889"/>
                </a:lnTo>
                <a:lnTo>
                  <a:pt x="203875" y="137160"/>
                </a:lnTo>
                <a:lnTo>
                  <a:pt x="206322" y="138429"/>
                </a:lnTo>
                <a:lnTo>
                  <a:pt x="259213" y="200660"/>
                </a:lnTo>
                <a:lnTo>
                  <a:pt x="260790" y="203200"/>
                </a:lnTo>
                <a:lnTo>
                  <a:pt x="260727" y="207010"/>
                </a:lnTo>
                <a:lnTo>
                  <a:pt x="259562" y="209550"/>
                </a:lnTo>
                <a:lnTo>
                  <a:pt x="257280" y="212089"/>
                </a:lnTo>
                <a:lnTo>
                  <a:pt x="259012" y="213360"/>
                </a:lnTo>
                <a:lnTo>
                  <a:pt x="286172" y="190500"/>
                </a:lnTo>
                <a:lnTo>
                  <a:pt x="281077" y="190500"/>
                </a:lnTo>
                <a:lnTo>
                  <a:pt x="277572" y="189229"/>
                </a:lnTo>
                <a:lnTo>
                  <a:pt x="275108" y="187960"/>
                </a:lnTo>
                <a:lnTo>
                  <a:pt x="231066" y="135889"/>
                </a:lnTo>
                <a:close/>
              </a:path>
              <a:path w="461010" h="377189">
                <a:moveTo>
                  <a:pt x="285949" y="186689"/>
                </a:moveTo>
                <a:lnTo>
                  <a:pt x="283286" y="189229"/>
                </a:lnTo>
                <a:lnTo>
                  <a:pt x="281077" y="190500"/>
                </a:lnTo>
                <a:lnTo>
                  <a:pt x="286172" y="190500"/>
                </a:lnTo>
                <a:lnTo>
                  <a:pt x="287681" y="189229"/>
                </a:lnTo>
                <a:lnTo>
                  <a:pt x="285949" y="186689"/>
                </a:lnTo>
                <a:close/>
              </a:path>
              <a:path w="461010" h="377189">
                <a:moveTo>
                  <a:pt x="283345" y="102869"/>
                </a:moveTo>
                <a:lnTo>
                  <a:pt x="261350" y="132079"/>
                </a:lnTo>
                <a:lnTo>
                  <a:pt x="261747" y="138429"/>
                </a:lnTo>
                <a:lnTo>
                  <a:pt x="284895" y="170179"/>
                </a:lnTo>
                <a:lnTo>
                  <a:pt x="299050" y="173989"/>
                </a:lnTo>
                <a:lnTo>
                  <a:pt x="305568" y="172719"/>
                </a:lnTo>
                <a:lnTo>
                  <a:pt x="325797" y="156210"/>
                </a:lnTo>
                <a:lnTo>
                  <a:pt x="309962" y="156210"/>
                </a:lnTo>
                <a:lnTo>
                  <a:pt x="297818" y="153669"/>
                </a:lnTo>
                <a:lnTo>
                  <a:pt x="291230" y="149860"/>
                </a:lnTo>
                <a:lnTo>
                  <a:pt x="284923" y="142239"/>
                </a:lnTo>
                <a:lnTo>
                  <a:pt x="287988" y="139700"/>
                </a:lnTo>
                <a:lnTo>
                  <a:pt x="281416" y="139700"/>
                </a:lnTo>
                <a:lnTo>
                  <a:pt x="274760" y="130810"/>
                </a:lnTo>
                <a:lnTo>
                  <a:pt x="271964" y="125729"/>
                </a:lnTo>
                <a:lnTo>
                  <a:pt x="271343" y="120650"/>
                </a:lnTo>
                <a:lnTo>
                  <a:pt x="270955" y="118110"/>
                </a:lnTo>
                <a:lnTo>
                  <a:pt x="271746" y="115569"/>
                </a:lnTo>
                <a:lnTo>
                  <a:pt x="275038" y="113029"/>
                </a:lnTo>
                <a:lnTo>
                  <a:pt x="276387" y="111760"/>
                </a:lnTo>
                <a:lnTo>
                  <a:pt x="306866" y="111760"/>
                </a:lnTo>
                <a:lnTo>
                  <a:pt x="302558" y="107950"/>
                </a:lnTo>
                <a:lnTo>
                  <a:pt x="296802" y="105410"/>
                </a:lnTo>
                <a:lnTo>
                  <a:pt x="291038" y="104139"/>
                </a:lnTo>
                <a:lnTo>
                  <a:pt x="283345" y="102869"/>
                </a:lnTo>
                <a:close/>
              </a:path>
              <a:path w="461010" h="377189">
                <a:moveTo>
                  <a:pt x="325833" y="132079"/>
                </a:moveTo>
                <a:lnTo>
                  <a:pt x="322845" y="132079"/>
                </a:lnTo>
                <a:lnTo>
                  <a:pt x="323348" y="135889"/>
                </a:lnTo>
                <a:lnTo>
                  <a:pt x="323461" y="140969"/>
                </a:lnTo>
                <a:lnTo>
                  <a:pt x="321901" y="147319"/>
                </a:lnTo>
                <a:lnTo>
                  <a:pt x="320376" y="149860"/>
                </a:lnTo>
                <a:lnTo>
                  <a:pt x="314434" y="154939"/>
                </a:lnTo>
                <a:lnTo>
                  <a:pt x="309962" y="156210"/>
                </a:lnTo>
                <a:lnTo>
                  <a:pt x="325797" y="156210"/>
                </a:lnTo>
                <a:lnTo>
                  <a:pt x="328269" y="147319"/>
                </a:lnTo>
                <a:lnTo>
                  <a:pt x="327929" y="139700"/>
                </a:lnTo>
                <a:lnTo>
                  <a:pt x="325833" y="132079"/>
                </a:lnTo>
                <a:close/>
              </a:path>
              <a:path w="461010" h="377189">
                <a:moveTo>
                  <a:pt x="306866" y="111760"/>
                </a:moveTo>
                <a:lnTo>
                  <a:pt x="280154" y="111760"/>
                </a:lnTo>
                <a:lnTo>
                  <a:pt x="282644" y="113029"/>
                </a:lnTo>
                <a:lnTo>
                  <a:pt x="287818" y="115569"/>
                </a:lnTo>
                <a:lnTo>
                  <a:pt x="291693" y="120650"/>
                </a:lnTo>
                <a:lnTo>
                  <a:pt x="296857" y="125729"/>
                </a:lnTo>
                <a:lnTo>
                  <a:pt x="281416" y="139700"/>
                </a:lnTo>
                <a:lnTo>
                  <a:pt x="287988" y="139700"/>
                </a:lnTo>
                <a:lnTo>
                  <a:pt x="314046" y="118110"/>
                </a:lnTo>
                <a:lnTo>
                  <a:pt x="306866" y="111760"/>
                </a:lnTo>
                <a:close/>
              </a:path>
              <a:path w="461010" h="377189">
                <a:moveTo>
                  <a:pt x="216028" y="118110"/>
                </a:moveTo>
                <a:lnTo>
                  <a:pt x="193775" y="137160"/>
                </a:lnTo>
                <a:lnTo>
                  <a:pt x="195554" y="138429"/>
                </a:lnTo>
                <a:lnTo>
                  <a:pt x="198180" y="137160"/>
                </a:lnTo>
                <a:lnTo>
                  <a:pt x="200370" y="135889"/>
                </a:lnTo>
                <a:lnTo>
                  <a:pt x="231066" y="135889"/>
                </a:lnTo>
                <a:lnTo>
                  <a:pt x="216028" y="118110"/>
                </a:lnTo>
                <a:close/>
              </a:path>
              <a:path w="461010" h="377189">
                <a:moveTo>
                  <a:pt x="361549" y="68579"/>
                </a:moveTo>
                <a:lnTo>
                  <a:pt x="333209" y="68579"/>
                </a:lnTo>
                <a:lnTo>
                  <a:pt x="335843" y="69850"/>
                </a:lnTo>
                <a:lnTo>
                  <a:pt x="338203" y="72389"/>
                </a:lnTo>
                <a:lnTo>
                  <a:pt x="346124" y="82550"/>
                </a:lnTo>
                <a:lnTo>
                  <a:pt x="341369" y="92710"/>
                </a:lnTo>
                <a:lnTo>
                  <a:pt x="337814" y="101600"/>
                </a:lnTo>
                <a:lnTo>
                  <a:pt x="335460" y="109219"/>
                </a:lnTo>
                <a:lnTo>
                  <a:pt x="334305" y="114300"/>
                </a:lnTo>
                <a:lnTo>
                  <a:pt x="333565" y="120650"/>
                </a:lnTo>
                <a:lnTo>
                  <a:pt x="334911" y="125729"/>
                </a:lnTo>
                <a:lnTo>
                  <a:pt x="340878" y="132079"/>
                </a:lnTo>
                <a:lnTo>
                  <a:pt x="343989" y="134619"/>
                </a:lnTo>
                <a:lnTo>
                  <a:pt x="351369" y="134619"/>
                </a:lnTo>
                <a:lnTo>
                  <a:pt x="366626" y="114300"/>
                </a:lnTo>
                <a:lnTo>
                  <a:pt x="352872" y="114300"/>
                </a:lnTo>
                <a:lnTo>
                  <a:pt x="350947" y="113029"/>
                </a:lnTo>
                <a:lnTo>
                  <a:pt x="347708" y="109219"/>
                </a:lnTo>
                <a:lnTo>
                  <a:pt x="346698" y="106679"/>
                </a:lnTo>
                <a:lnTo>
                  <a:pt x="346077" y="97789"/>
                </a:lnTo>
                <a:lnTo>
                  <a:pt x="347046" y="92710"/>
                </a:lnTo>
                <a:lnTo>
                  <a:pt x="349349" y="86360"/>
                </a:lnTo>
                <a:lnTo>
                  <a:pt x="377052" y="86360"/>
                </a:lnTo>
                <a:lnTo>
                  <a:pt x="361549" y="68579"/>
                </a:lnTo>
                <a:close/>
              </a:path>
              <a:path w="461010" h="377189">
                <a:moveTo>
                  <a:pt x="377052" y="86360"/>
                </a:moveTo>
                <a:lnTo>
                  <a:pt x="349349" y="86360"/>
                </a:lnTo>
                <a:lnTo>
                  <a:pt x="364407" y="104139"/>
                </a:lnTo>
                <a:lnTo>
                  <a:pt x="363705" y="107950"/>
                </a:lnTo>
                <a:lnTo>
                  <a:pt x="362408" y="110489"/>
                </a:lnTo>
                <a:lnTo>
                  <a:pt x="358813" y="114300"/>
                </a:lnTo>
                <a:lnTo>
                  <a:pt x="366626" y="114300"/>
                </a:lnTo>
                <a:lnTo>
                  <a:pt x="367919" y="107950"/>
                </a:lnTo>
                <a:lnTo>
                  <a:pt x="385175" y="107950"/>
                </a:lnTo>
                <a:lnTo>
                  <a:pt x="387976" y="105410"/>
                </a:lnTo>
                <a:lnTo>
                  <a:pt x="389737" y="102869"/>
                </a:lnTo>
                <a:lnTo>
                  <a:pt x="391638" y="96519"/>
                </a:lnTo>
                <a:lnTo>
                  <a:pt x="391795" y="93979"/>
                </a:lnTo>
                <a:lnTo>
                  <a:pt x="384303" y="93979"/>
                </a:lnTo>
                <a:lnTo>
                  <a:pt x="382866" y="92710"/>
                </a:lnTo>
                <a:lnTo>
                  <a:pt x="381481" y="91439"/>
                </a:lnTo>
                <a:lnTo>
                  <a:pt x="377052" y="86360"/>
                </a:lnTo>
                <a:close/>
              </a:path>
              <a:path w="461010" h="377189">
                <a:moveTo>
                  <a:pt x="385175" y="107950"/>
                </a:moveTo>
                <a:lnTo>
                  <a:pt x="367919" y="107950"/>
                </a:lnTo>
                <a:lnTo>
                  <a:pt x="370735" y="110489"/>
                </a:lnTo>
                <a:lnTo>
                  <a:pt x="373595" y="111760"/>
                </a:lnTo>
                <a:lnTo>
                  <a:pt x="379407" y="111760"/>
                </a:lnTo>
                <a:lnTo>
                  <a:pt x="382375" y="110489"/>
                </a:lnTo>
                <a:lnTo>
                  <a:pt x="385175" y="107950"/>
                </a:lnTo>
                <a:close/>
              </a:path>
              <a:path w="461010" h="377189">
                <a:moveTo>
                  <a:pt x="345029" y="55879"/>
                </a:moveTo>
                <a:lnTo>
                  <a:pt x="312527" y="80010"/>
                </a:lnTo>
                <a:lnTo>
                  <a:pt x="311017" y="92710"/>
                </a:lnTo>
                <a:lnTo>
                  <a:pt x="312144" y="96519"/>
                </a:lnTo>
                <a:lnTo>
                  <a:pt x="316089" y="101600"/>
                </a:lnTo>
                <a:lnTo>
                  <a:pt x="318320" y="102869"/>
                </a:lnTo>
                <a:lnTo>
                  <a:pt x="323975" y="102869"/>
                </a:lnTo>
                <a:lnTo>
                  <a:pt x="322577" y="83819"/>
                </a:lnTo>
                <a:lnTo>
                  <a:pt x="321213" y="82550"/>
                </a:lnTo>
                <a:lnTo>
                  <a:pt x="319770" y="81279"/>
                </a:lnTo>
                <a:lnTo>
                  <a:pt x="319589" y="80010"/>
                </a:lnTo>
                <a:lnTo>
                  <a:pt x="320654" y="76200"/>
                </a:lnTo>
                <a:lnTo>
                  <a:pt x="322214" y="73660"/>
                </a:lnTo>
                <a:lnTo>
                  <a:pt x="326188" y="69850"/>
                </a:lnTo>
                <a:lnTo>
                  <a:pt x="327879" y="69850"/>
                </a:lnTo>
                <a:lnTo>
                  <a:pt x="331617" y="68579"/>
                </a:lnTo>
                <a:lnTo>
                  <a:pt x="361549" y="68579"/>
                </a:lnTo>
                <a:lnTo>
                  <a:pt x="357120" y="63500"/>
                </a:lnTo>
                <a:lnTo>
                  <a:pt x="353761" y="59689"/>
                </a:lnTo>
                <a:lnTo>
                  <a:pt x="351883" y="58419"/>
                </a:lnTo>
                <a:lnTo>
                  <a:pt x="348896" y="57150"/>
                </a:lnTo>
                <a:lnTo>
                  <a:pt x="345029" y="55879"/>
                </a:lnTo>
                <a:close/>
              </a:path>
              <a:path w="461010" h="377189">
                <a:moveTo>
                  <a:pt x="391392" y="88900"/>
                </a:moveTo>
                <a:lnTo>
                  <a:pt x="388534" y="88900"/>
                </a:lnTo>
                <a:lnTo>
                  <a:pt x="388698" y="91439"/>
                </a:lnTo>
                <a:lnTo>
                  <a:pt x="388289" y="92710"/>
                </a:lnTo>
                <a:lnTo>
                  <a:pt x="386814" y="93979"/>
                </a:lnTo>
                <a:lnTo>
                  <a:pt x="391795" y="93979"/>
                </a:lnTo>
                <a:lnTo>
                  <a:pt x="391873" y="92710"/>
                </a:lnTo>
                <a:lnTo>
                  <a:pt x="391392" y="88900"/>
                </a:lnTo>
                <a:close/>
              </a:path>
              <a:path w="461010" h="377189">
                <a:moveTo>
                  <a:pt x="395561" y="38100"/>
                </a:moveTo>
                <a:lnTo>
                  <a:pt x="368085" y="38100"/>
                </a:lnTo>
                <a:lnTo>
                  <a:pt x="370572" y="40639"/>
                </a:lnTo>
                <a:lnTo>
                  <a:pt x="402837" y="78739"/>
                </a:lnTo>
                <a:lnTo>
                  <a:pt x="404600" y="81279"/>
                </a:lnTo>
                <a:lnTo>
                  <a:pt x="404742" y="85089"/>
                </a:lnTo>
                <a:lnTo>
                  <a:pt x="403763" y="87629"/>
                </a:lnTo>
                <a:lnTo>
                  <a:pt x="401722" y="88900"/>
                </a:lnTo>
                <a:lnTo>
                  <a:pt x="403454" y="91439"/>
                </a:lnTo>
                <a:lnTo>
                  <a:pt x="430306" y="68579"/>
                </a:lnTo>
                <a:lnTo>
                  <a:pt x="424411" y="68579"/>
                </a:lnTo>
                <a:lnTo>
                  <a:pt x="421138" y="67310"/>
                </a:lnTo>
                <a:lnTo>
                  <a:pt x="418636" y="64769"/>
                </a:lnTo>
                <a:lnTo>
                  <a:pt x="395561" y="38100"/>
                </a:lnTo>
                <a:close/>
              </a:path>
              <a:path w="461010" h="377189">
                <a:moveTo>
                  <a:pt x="428574" y="66039"/>
                </a:moveTo>
                <a:lnTo>
                  <a:pt x="426344" y="67310"/>
                </a:lnTo>
                <a:lnTo>
                  <a:pt x="424411" y="68579"/>
                </a:lnTo>
                <a:lnTo>
                  <a:pt x="430306" y="68579"/>
                </a:lnTo>
                <a:lnTo>
                  <a:pt x="428574" y="66039"/>
                </a:lnTo>
                <a:close/>
              </a:path>
              <a:path w="461010" h="377189">
                <a:moveTo>
                  <a:pt x="428759" y="16510"/>
                </a:moveTo>
                <a:lnTo>
                  <a:pt x="400486" y="16510"/>
                </a:lnTo>
                <a:lnTo>
                  <a:pt x="403092" y="19050"/>
                </a:lnTo>
                <a:lnTo>
                  <a:pt x="405588" y="21589"/>
                </a:lnTo>
                <a:lnTo>
                  <a:pt x="432466" y="53339"/>
                </a:lnTo>
                <a:lnTo>
                  <a:pt x="434152" y="55879"/>
                </a:lnTo>
                <a:lnTo>
                  <a:pt x="434665" y="59689"/>
                </a:lnTo>
                <a:lnTo>
                  <a:pt x="433932" y="60960"/>
                </a:lnTo>
                <a:lnTo>
                  <a:pt x="432150" y="63500"/>
                </a:lnTo>
                <a:lnTo>
                  <a:pt x="433882" y="66039"/>
                </a:lnTo>
                <a:lnTo>
                  <a:pt x="460735" y="43179"/>
                </a:lnTo>
                <a:lnTo>
                  <a:pt x="454352" y="43179"/>
                </a:lnTo>
                <a:lnTo>
                  <a:pt x="451176" y="41910"/>
                </a:lnTo>
                <a:lnTo>
                  <a:pt x="448650" y="40639"/>
                </a:lnTo>
                <a:lnTo>
                  <a:pt x="428759" y="16510"/>
                </a:lnTo>
                <a:close/>
              </a:path>
              <a:path w="461010" h="377189">
                <a:moveTo>
                  <a:pt x="459003" y="40639"/>
                </a:moveTo>
                <a:lnTo>
                  <a:pt x="456432" y="41910"/>
                </a:lnTo>
                <a:lnTo>
                  <a:pt x="454352" y="43179"/>
                </a:lnTo>
                <a:lnTo>
                  <a:pt x="460735" y="43179"/>
                </a:lnTo>
                <a:lnTo>
                  <a:pt x="459003" y="40639"/>
                </a:lnTo>
                <a:close/>
              </a:path>
              <a:path w="461010" h="377189">
                <a:moveTo>
                  <a:pt x="380100" y="20319"/>
                </a:moveTo>
                <a:lnTo>
                  <a:pt x="358471" y="38100"/>
                </a:lnTo>
                <a:lnTo>
                  <a:pt x="360250" y="40639"/>
                </a:lnTo>
                <a:lnTo>
                  <a:pt x="362854" y="38100"/>
                </a:lnTo>
                <a:lnTo>
                  <a:pt x="395561" y="38100"/>
                </a:lnTo>
                <a:lnTo>
                  <a:pt x="391166" y="33019"/>
                </a:lnTo>
                <a:lnTo>
                  <a:pt x="390212" y="26669"/>
                </a:lnTo>
                <a:lnTo>
                  <a:pt x="385921" y="26669"/>
                </a:lnTo>
                <a:lnTo>
                  <a:pt x="380100" y="20319"/>
                </a:lnTo>
                <a:close/>
              </a:path>
              <a:path w="461010" h="377189">
                <a:moveTo>
                  <a:pt x="409540" y="0"/>
                </a:moveTo>
                <a:lnTo>
                  <a:pt x="401760" y="0"/>
                </a:lnTo>
                <a:lnTo>
                  <a:pt x="398092" y="1269"/>
                </a:lnTo>
                <a:lnTo>
                  <a:pt x="385921" y="26669"/>
                </a:lnTo>
                <a:lnTo>
                  <a:pt x="390212" y="26669"/>
                </a:lnTo>
                <a:lnTo>
                  <a:pt x="390022" y="25400"/>
                </a:lnTo>
                <a:lnTo>
                  <a:pt x="391076" y="20319"/>
                </a:lnTo>
                <a:lnTo>
                  <a:pt x="395315" y="17779"/>
                </a:lnTo>
                <a:lnTo>
                  <a:pt x="396478" y="16510"/>
                </a:lnTo>
                <a:lnTo>
                  <a:pt x="428759" y="16510"/>
                </a:lnTo>
                <a:lnTo>
                  <a:pt x="422478" y="8889"/>
                </a:lnTo>
                <a:lnTo>
                  <a:pt x="418664" y="5079"/>
                </a:lnTo>
                <a:lnTo>
                  <a:pt x="416229" y="3810"/>
                </a:lnTo>
                <a:lnTo>
                  <a:pt x="413067" y="1269"/>
                </a:lnTo>
                <a:lnTo>
                  <a:pt x="409540" y="0"/>
                </a:lnTo>
                <a:close/>
              </a:path>
            </a:pathLst>
          </a:custGeom>
          <a:solidFill>
            <a:srgbClr val="6AA84F"/>
          </a:solidFill>
        </p:spPr>
        <p:txBody>
          <a:bodyPr wrap="square" lIns="0" tIns="0" rIns="0" bIns="0" rtlCol="0"/>
          <a:lstStyle/>
          <a:p>
            <a:endParaRPr/>
          </a:p>
        </p:txBody>
      </p:sp>
      <p:grpSp>
        <p:nvGrpSpPr>
          <p:cNvPr id="28" name="object 28"/>
          <p:cNvGrpSpPr/>
          <p:nvPr/>
        </p:nvGrpSpPr>
        <p:grpSpPr>
          <a:xfrm>
            <a:off x="2061635" y="1519596"/>
            <a:ext cx="1247775" cy="534670"/>
            <a:chOff x="2061635" y="1519596"/>
            <a:chExt cx="1247775" cy="534670"/>
          </a:xfrm>
        </p:grpSpPr>
        <p:pic>
          <p:nvPicPr>
            <p:cNvPr id="29" name="object 29"/>
            <p:cNvPicPr/>
            <p:nvPr/>
          </p:nvPicPr>
          <p:blipFill>
            <a:blip r:embed="rId2" cstate="print"/>
            <a:stretch>
              <a:fillRect/>
            </a:stretch>
          </p:blipFill>
          <p:spPr>
            <a:xfrm>
              <a:off x="2061635" y="1519596"/>
              <a:ext cx="614469" cy="534670"/>
            </a:xfrm>
            <a:prstGeom prst="rect">
              <a:avLst/>
            </a:prstGeom>
          </p:spPr>
        </p:pic>
        <p:pic>
          <p:nvPicPr>
            <p:cNvPr id="30" name="object 30"/>
            <p:cNvPicPr/>
            <p:nvPr/>
          </p:nvPicPr>
          <p:blipFill>
            <a:blip r:embed="rId3" cstate="print"/>
            <a:stretch>
              <a:fillRect/>
            </a:stretch>
          </p:blipFill>
          <p:spPr>
            <a:xfrm>
              <a:off x="2707479" y="1537587"/>
              <a:ext cx="601321" cy="510539"/>
            </a:xfrm>
            <a:prstGeom prst="rect">
              <a:avLst/>
            </a:prstGeom>
          </p:spPr>
        </p:pic>
      </p:grpSp>
      <p:sp>
        <p:nvSpPr>
          <p:cNvPr id="31" name="object 31"/>
          <p:cNvSpPr/>
          <p:nvPr/>
        </p:nvSpPr>
        <p:spPr>
          <a:xfrm>
            <a:off x="3401050" y="1820161"/>
            <a:ext cx="292735" cy="248920"/>
          </a:xfrm>
          <a:custGeom>
            <a:avLst/>
            <a:gdLst/>
            <a:ahLst/>
            <a:cxnLst/>
            <a:rect l="l" t="t" r="r" b="b"/>
            <a:pathLst>
              <a:path w="292735" h="248919">
                <a:moveTo>
                  <a:pt x="50453" y="128270"/>
                </a:moveTo>
                <a:lnTo>
                  <a:pt x="48240" y="129540"/>
                </a:lnTo>
                <a:lnTo>
                  <a:pt x="49610" y="132080"/>
                </a:lnTo>
                <a:lnTo>
                  <a:pt x="50227" y="133350"/>
                </a:lnTo>
                <a:lnTo>
                  <a:pt x="31691" y="146050"/>
                </a:lnTo>
                <a:lnTo>
                  <a:pt x="24982" y="149860"/>
                </a:lnTo>
                <a:lnTo>
                  <a:pt x="19571" y="153670"/>
                </a:lnTo>
                <a:lnTo>
                  <a:pt x="14429" y="158750"/>
                </a:lnTo>
                <a:lnTo>
                  <a:pt x="10017" y="165100"/>
                </a:lnTo>
                <a:lnTo>
                  <a:pt x="6335" y="170180"/>
                </a:lnTo>
                <a:lnTo>
                  <a:pt x="3383" y="176530"/>
                </a:lnTo>
                <a:lnTo>
                  <a:pt x="1282" y="184150"/>
                </a:lnTo>
                <a:lnTo>
                  <a:pt x="154" y="190500"/>
                </a:lnTo>
                <a:lnTo>
                  <a:pt x="0" y="198120"/>
                </a:lnTo>
                <a:lnTo>
                  <a:pt x="818" y="205740"/>
                </a:lnTo>
                <a:lnTo>
                  <a:pt x="22659" y="240030"/>
                </a:lnTo>
                <a:lnTo>
                  <a:pt x="41212" y="248920"/>
                </a:lnTo>
                <a:lnTo>
                  <a:pt x="61437" y="248920"/>
                </a:lnTo>
                <a:lnTo>
                  <a:pt x="68223" y="246380"/>
                </a:lnTo>
                <a:lnTo>
                  <a:pt x="74830" y="243840"/>
                </a:lnTo>
                <a:lnTo>
                  <a:pt x="81259" y="240030"/>
                </a:lnTo>
                <a:lnTo>
                  <a:pt x="87506" y="234950"/>
                </a:lnTo>
                <a:lnTo>
                  <a:pt x="62526" y="234950"/>
                </a:lnTo>
                <a:lnTo>
                  <a:pt x="56177" y="232410"/>
                </a:lnTo>
                <a:lnTo>
                  <a:pt x="43105" y="223520"/>
                </a:lnTo>
                <a:lnTo>
                  <a:pt x="36917" y="218440"/>
                </a:lnTo>
                <a:lnTo>
                  <a:pt x="31081" y="212090"/>
                </a:lnTo>
                <a:lnTo>
                  <a:pt x="26956" y="205740"/>
                </a:lnTo>
                <a:lnTo>
                  <a:pt x="23483" y="200660"/>
                </a:lnTo>
                <a:lnTo>
                  <a:pt x="20662" y="195580"/>
                </a:lnTo>
                <a:lnTo>
                  <a:pt x="18492" y="189230"/>
                </a:lnTo>
                <a:lnTo>
                  <a:pt x="16562" y="182880"/>
                </a:lnTo>
                <a:lnTo>
                  <a:pt x="16432" y="177800"/>
                </a:lnTo>
                <a:lnTo>
                  <a:pt x="19772" y="165100"/>
                </a:lnTo>
                <a:lnTo>
                  <a:pt x="23011" y="160020"/>
                </a:lnTo>
                <a:lnTo>
                  <a:pt x="33570" y="151130"/>
                </a:lnTo>
                <a:lnTo>
                  <a:pt x="40289" y="148590"/>
                </a:lnTo>
                <a:lnTo>
                  <a:pt x="67682" y="148590"/>
                </a:lnTo>
                <a:lnTo>
                  <a:pt x="50453" y="128270"/>
                </a:lnTo>
                <a:close/>
              </a:path>
              <a:path w="292735" h="248919">
                <a:moveTo>
                  <a:pt x="100866" y="190500"/>
                </a:moveTo>
                <a:lnTo>
                  <a:pt x="80885" y="231140"/>
                </a:lnTo>
                <a:lnTo>
                  <a:pt x="62526" y="234950"/>
                </a:lnTo>
                <a:lnTo>
                  <a:pt x="87506" y="234950"/>
                </a:lnTo>
                <a:lnTo>
                  <a:pt x="106496" y="196850"/>
                </a:lnTo>
                <a:lnTo>
                  <a:pt x="100866" y="190500"/>
                </a:lnTo>
                <a:close/>
              </a:path>
              <a:path w="292735" h="248919">
                <a:moveTo>
                  <a:pt x="97639" y="121920"/>
                </a:moveTo>
                <a:lnTo>
                  <a:pt x="70447" y="121920"/>
                </a:lnTo>
                <a:lnTo>
                  <a:pt x="72895" y="124460"/>
                </a:lnTo>
                <a:lnTo>
                  <a:pt x="125784" y="186690"/>
                </a:lnTo>
                <a:lnTo>
                  <a:pt x="127363" y="189230"/>
                </a:lnTo>
                <a:lnTo>
                  <a:pt x="127298" y="193040"/>
                </a:lnTo>
                <a:lnTo>
                  <a:pt x="126135" y="195580"/>
                </a:lnTo>
                <a:lnTo>
                  <a:pt x="123853" y="196850"/>
                </a:lnTo>
                <a:lnTo>
                  <a:pt x="125585" y="199390"/>
                </a:lnTo>
                <a:lnTo>
                  <a:pt x="152745" y="176530"/>
                </a:lnTo>
                <a:lnTo>
                  <a:pt x="147649" y="176530"/>
                </a:lnTo>
                <a:lnTo>
                  <a:pt x="144145" y="175260"/>
                </a:lnTo>
                <a:lnTo>
                  <a:pt x="141680" y="173990"/>
                </a:lnTo>
                <a:lnTo>
                  <a:pt x="97639" y="121920"/>
                </a:lnTo>
                <a:close/>
              </a:path>
              <a:path w="292735" h="248919">
                <a:moveTo>
                  <a:pt x="152522" y="172720"/>
                </a:moveTo>
                <a:lnTo>
                  <a:pt x="149857" y="175260"/>
                </a:lnTo>
                <a:lnTo>
                  <a:pt x="147649" y="176530"/>
                </a:lnTo>
                <a:lnTo>
                  <a:pt x="152745" y="176530"/>
                </a:lnTo>
                <a:lnTo>
                  <a:pt x="154254" y="175260"/>
                </a:lnTo>
                <a:lnTo>
                  <a:pt x="152522" y="172720"/>
                </a:lnTo>
                <a:close/>
              </a:path>
              <a:path w="292735" h="248919">
                <a:moveTo>
                  <a:pt x="176912" y="99060"/>
                </a:moveTo>
                <a:lnTo>
                  <a:pt x="147705" y="99060"/>
                </a:lnTo>
                <a:lnTo>
                  <a:pt x="150340" y="100330"/>
                </a:lnTo>
                <a:lnTo>
                  <a:pt x="152698" y="102870"/>
                </a:lnTo>
                <a:lnTo>
                  <a:pt x="160621" y="111760"/>
                </a:lnTo>
                <a:lnTo>
                  <a:pt x="155865" y="123190"/>
                </a:lnTo>
                <a:lnTo>
                  <a:pt x="152310" y="132080"/>
                </a:lnTo>
                <a:lnTo>
                  <a:pt x="149955" y="138430"/>
                </a:lnTo>
                <a:lnTo>
                  <a:pt x="148801" y="144780"/>
                </a:lnTo>
                <a:lnTo>
                  <a:pt x="148060" y="151130"/>
                </a:lnTo>
                <a:lnTo>
                  <a:pt x="149408" y="156210"/>
                </a:lnTo>
                <a:lnTo>
                  <a:pt x="155373" y="162560"/>
                </a:lnTo>
                <a:lnTo>
                  <a:pt x="158484" y="163830"/>
                </a:lnTo>
                <a:lnTo>
                  <a:pt x="165864" y="165100"/>
                </a:lnTo>
                <a:lnTo>
                  <a:pt x="169222" y="163830"/>
                </a:lnTo>
                <a:lnTo>
                  <a:pt x="181121" y="144780"/>
                </a:lnTo>
                <a:lnTo>
                  <a:pt x="171550" y="144780"/>
                </a:lnTo>
                <a:lnTo>
                  <a:pt x="167367" y="143510"/>
                </a:lnTo>
                <a:lnTo>
                  <a:pt x="165443" y="143510"/>
                </a:lnTo>
                <a:lnTo>
                  <a:pt x="162204" y="139700"/>
                </a:lnTo>
                <a:lnTo>
                  <a:pt x="161193" y="137160"/>
                </a:lnTo>
                <a:lnTo>
                  <a:pt x="160572" y="128270"/>
                </a:lnTo>
                <a:lnTo>
                  <a:pt x="161541" y="121920"/>
                </a:lnTo>
                <a:lnTo>
                  <a:pt x="163844" y="115570"/>
                </a:lnTo>
                <a:lnTo>
                  <a:pt x="190680" y="115570"/>
                </a:lnTo>
                <a:lnTo>
                  <a:pt x="176912" y="99060"/>
                </a:lnTo>
                <a:close/>
              </a:path>
              <a:path w="292735" h="248919">
                <a:moveTo>
                  <a:pt x="67682" y="148590"/>
                </a:moveTo>
                <a:lnTo>
                  <a:pt x="55659" y="148590"/>
                </a:lnTo>
                <a:lnTo>
                  <a:pt x="63284" y="151130"/>
                </a:lnTo>
                <a:lnTo>
                  <a:pt x="70851" y="156210"/>
                </a:lnTo>
                <a:lnTo>
                  <a:pt x="73065" y="154940"/>
                </a:lnTo>
                <a:lnTo>
                  <a:pt x="67682" y="148590"/>
                </a:lnTo>
                <a:close/>
              </a:path>
              <a:path w="292735" h="248919">
                <a:moveTo>
                  <a:pt x="190680" y="115570"/>
                </a:moveTo>
                <a:lnTo>
                  <a:pt x="163844" y="115570"/>
                </a:lnTo>
                <a:lnTo>
                  <a:pt x="178902" y="133350"/>
                </a:lnTo>
                <a:lnTo>
                  <a:pt x="178200" y="138430"/>
                </a:lnTo>
                <a:lnTo>
                  <a:pt x="176903" y="140970"/>
                </a:lnTo>
                <a:lnTo>
                  <a:pt x="173308" y="143510"/>
                </a:lnTo>
                <a:lnTo>
                  <a:pt x="171550" y="144780"/>
                </a:lnTo>
                <a:lnTo>
                  <a:pt x="181121" y="144780"/>
                </a:lnTo>
                <a:lnTo>
                  <a:pt x="182414" y="138430"/>
                </a:lnTo>
                <a:lnTo>
                  <a:pt x="199671" y="138430"/>
                </a:lnTo>
                <a:lnTo>
                  <a:pt x="202471" y="135890"/>
                </a:lnTo>
                <a:lnTo>
                  <a:pt x="204232" y="133350"/>
                </a:lnTo>
                <a:lnTo>
                  <a:pt x="206134" y="127000"/>
                </a:lnTo>
                <a:lnTo>
                  <a:pt x="206290" y="124460"/>
                </a:lnTo>
                <a:lnTo>
                  <a:pt x="198798" y="124460"/>
                </a:lnTo>
                <a:lnTo>
                  <a:pt x="197362" y="123190"/>
                </a:lnTo>
                <a:lnTo>
                  <a:pt x="195976" y="121920"/>
                </a:lnTo>
                <a:lnTo>
                  <a:pt x="190680" y="115570"/>
                </a:lnTo>
                <a:close/>
              </a:path>
              <a:path w="292735" h="248919">
                <a:moveTo>
                  <a:pt x="199671" y="138430"/>
                </a:moveTo>
                <a:lnTo>
                  <a:pt x="182414" y="138430"/>
                </a:lnTo>
                <a:lnTo>
                  <a:pt x="185231" y="140970"/>
                </a:lnTo>
                <a:lnTo>
                  <a:pt x="188091" y="142240"/>
                </a:lnTo>
                <a:lnTo>
                  <a:pt x="193903" y="142240"/>
                </a:lnTo>
                <a:lnTo>
                  <a:pt x="196870" y="140970"/>
                </a:lnTo>
                <a:lnTo>
                  <a:pt x="199671" y="138430"/>
                </a:lnTo>
                <a:close/>
              </a:path>
              <a:path w="292735" h="248919">
                <a:moveTo>
                  <a:pt x="163392" y="86360"/>
                </a:moveTo>
                <a:lnTo>
                  <a:pt x="150035" y="86360"/>
                </a:lnTo>
                <a:lnTo>
                  <a:pt x="145146" y="88900"/>
                </a:lnTo>
                <a:lnTo>
                  <a:pt x="125513" y="123190"/>
                </a:lnTo>
                <a:lnTo>
                  <a:pt x="126639" y="127000"/>
                </a:lnTo>
                <a:lnTo>
                  <a:pt x="130584" y="130810"/>
                </a:lnTo>
                <a:lnTo>
                  <a:pt x="132815" y="132080"/>
                </a:lnTo>
                <a:lnTo>
                  <a:pt x="141077" y="132080"/>
                </a:lnTo>
                <a:lnTo>
                  <a:pt x="145693" y="127000"/>
                </a:lnTo>
                <a:lnTo>
                  <a:pt x="146946" y="125730"/>
                </a:lnTo>
                <a:lnTo>
                  <a:pt x="147496" y="120650"/>
                </a:lnTo>
                <a:lnTo>
                  <a:pt x="146849" y="118110"/>
                </a:lnTo>
                <a:lnTo>
                  <a:pt x="143994" y="114300"/>
                </a:lnTo>
                <a:lnTo>
                  <a:pt x="141944" y="114300"/>
                </a:lnTo>
                <a:lnTo>
                  <a:pt x="139127" y="113030"/>
                </a:lnTo>
                <a:lnTo>
                  <a:pt x="135708" y="113030"/>
                </a:lnTo>
                <a:lnTo>
                  <a:pt x="134266" y="110490"/>
                </a:lnTo>
                <a:lnTo>
                  <a:pt x="134084" y="109220"/>
                </a:lnTo>
                <a:lnTo>
                  <a:pt x="135149" y="105410"/>
                </a:lnTo>
                <a:lnTo>
                  <a:pt x="136709" y="104140"/>
                </a:lnTo>
                <a:lnTo>
                  <a:pt x="140683" y="100330"/>
                </a:lnTo>
                <a:lnTo>
                  <a:pt x="142374" y="99060"/>
                </a:lnTo>
                <a:lnTo>
                  <a:pt x="176912" y="99060"/>
                </a:lnTo>
                <a:lnTo>
                  <a:pt x="171616" y="92710"/>
                </a:lnTo>
                <a:lnTo>
                  <a:pt x="168256" y="90170"/>
                </a:lnTo>
                <a:lnTo>
                  <a:pt x="166379" y="88900"/>
                </a:lnTo>
                <a:lnTo>
                  <a:pt x="163392" y="86360"/>
                </a:lnTo>
                <a:close/>
              </a:path>
              <a:path w="292735" h="248919">
                <a:moveTo>
                  <a:pt x="82601" y="104140"/>
                </a:moveTo>
                <a:lnTo>
                  <a:pt x="60346" y="121920"/>
                </a:lnTo>
                <a:lnTo>
                  <a:pt x="62127" y="124460"/>
                </a:lnTo>
                <a:lnTo>
                  <a:pt x="64753" y="123190"/>
                </a:lnTo>
                <a:lnTo>
                  <a:pt x="66943" y="121920"/>
                </a:lnTo>
                <a:lnTo>
                  <a:pt x="97639" y="121920"/>
                </a:lnTo>
                <a:lnTo>
                  <a:pt x="82601" y="104140"/>
                </a:lnTo>
                <a:close/>
              </a:path>
              <a:path w="292735" h="248919">
                <a:moveTo>
                  <a:pt x="205887" y="119380"/>
                </a:moveTo>
                <a:lnTo>
                  <a:pt x="203030" y="119380"/>
                </a:lnTo>
                <a:lnTo>
                  <a:pt x="203195" y="121920"/>
                </a:lnTo>
                <a:lnTo>
                  <a:pt x="202785" y="123190"/>
                </a:lnTo>
                <a:lnTo>
                  <a:pt x="201309" y="124460"/>
                </a:lnTo>
                <a:lnTo>
                  <a:pt x="206290" y="124460"/>
                </a:lnTo>
                <a:lnTo>
                  <a:pt x="206369" y="123190"/>
                </a:lnTo>
                <a:lnTo>
                  <a:pt x="205887" y="119380"/>
                </a:lnTo>
                <a:close/>
              </a:path>
              <a:path w="292735" h="248919">
                <a:moveTo>
                  <a:pt x="206280" y="100330"/>
                </a:moveTo>
                <a:lnTo>
                  <a:pt x="204349" y="102870"/>
                </a:lnTo>
                <a:lnTo>
                  <a:pt x="221423" y="120650"/>
                </a:lnTo>
                <a:lnTo>
                  <a:pt x="223296" y="119380"/>
                </a:lnTo>
                <a:lnTo>
                  <a:pt x="222525" y="116840"/>
                </a:lnTo>
                <a:lnTo>
                  <a:pt x="222764" y="114300"/>
                </a:lnTo>
                <a:lnTo>
                  <a:pt x="224429" y="113030"/>
                </a:lnTo>
                <a:lnTo>
                  <a:pt x="225382" y="113030"/>
                </a:lnTo>
                <a:lnTo>
                  <a:pt x="232456" y="110490"/>
                </a:lnTo>
                <a:lnTo>
                  <a:pt x="236517" y="107950"/>
                </a:lnTo>
                <a:lnTo>
                  <a:pt x="237965" y="106680"/>
                </a:lnTo>
                <a:lnTo>
                  <a:pt x="217729" y="106680"/>
                </a:lnTo>
                <a:lnTo>
                  <a:pt x="212217" y="104140"/>
                </a:lnTo>
                <a:lnTo>
                  <a:pt x="206280" y="100330"/>
                </a:lnTo>
                <a:close/>
              </a:path>
              <a:path w="292735" h="248919">
                <a:moveTo>
                  <a:pt x="247416" y="87630"/>
                </a:moveTo>
                <a:lnTo>
                  <a:pt x="227797" y="87630"/>
                </a:lnTo>
                <a:lnTo>
                  <a:pt x="232312" y="88900"/>
                </a:lnTo>
                <a:lnTo>
                  <a:pt x="234211" y="90170"/>
                </a:lnTo>
                <a:lnTo>
                  <a:pt x="237097" y="92710"/>
                </a:lnTo>
                <a:lnTo>
                  <a:pt x="237668" y="95250"/>
                </a:lnTo>
                <a:lnTo>
                  <a:pt x="237251" y="99060"/>
                </a:lnTo>
                <a:lnTo>
                  <a:pt x="236239" y="101600"/>
                </a:lnTo>
                <a:lnTo>
                  <a:pt x="231774" y="105410"/>
                </a:lnTo>
                <a:lnTo>
                  <a:pt x="227904" y="106680"/>
                </a:lnTo>
                <a:lnTo>
                  <a:pt x="237965" y="106680"/>
                </a:lnTo>
                <a:lnTo>
                  <a:pt x="242307" y="102870"/>
                </a:lnTo>
                <a:lnTo>
                  <a:pt x="244636" y="100330"/>
                </a:lnTo>
                <a:lnTo>
                  <a:pt x="247445" y="92710"/>
                </a:lnTo>
                <a:lnTo>
                  <a:pt x="247682" y="88900"/>
                </a:lnTo>
                <a:lnTo>
                  <a:pt x="247416" y="87630"/>
                </a:lnTo>
                <a:close/>
              </a:path>
              <a:path w="292735" h="248919">
                <a:moveTo>
                  <a:pt x="205209" y="38100"/>
                </a:moveTo>
                <a:lnTo>
                  <a:pt x="203279" y="39370"/>
                </a:lnTo>
                <a:lnTo>
                  <a:pt x="203386" y="40640"/>
                </a:lnTo>
                <a:lnTo>
                  <a:pt x="203512" y="43180"/>
                </a:lnTo>
                <a:lnTo>
                  <a:pt x="203162" y="44450"/>
                </a:lnTo>
                <a:lnTo>
                  <a:pt x="202732" y="45720"/>
                </a:lnTo>
                <a:lnTo>
                  <a:pt x="201408" y="46990"/>
                </a:lnTo>
                <a:lnTo>
                  <a:pt x="198832" y="46990"/>
                </a:lnTo>
                <a:lnTo>
                  <a:pt x="194958" y="48260"/>
                </a:lnTo>
                <a:lnTo>
                  <a:pt x="191583" y="49530"/>
                </a:lnTo>
                <a:lnTo>
                  <a:pt x="183370" y="57150"/>
                </a:lnTo>
                <a:lnTo>
                  <a:pt x="180695" y="62230"/>
                </a:lnTo>
                <a:lnTo>
                  <a:pt x="180669" y="73660"/>
                </a:lnTo>
                <a:lnTo>
                  <a:pt x="182395" y="77470"/>
                </a:lnTo>
                <a:lnTo>
                  <a:pt x="189034" y="86360"/>
                </a:lnTo>
                <a:lnTo>
                  <a:pt x="193186" y="87630"/>
                </a:lnTo>
                <a:lnTo>
                  <a:pt x="201813" y="90170"/>
                </a:lnTo>
                <a:lnTo>
                  <a:pt x="208158" y="90170"/>
                </a:lnTo>
                <a:lnTo>
                  <a:pt x="217348" y="88900"/>
                </a:lnTo>
                <a:lnTo>
                  <a:pt x="223562" y="87630"/>
                </a:lnTo>
                <a:lnTo>
                  <a:pt x="247416" y="87630"/>
                </a:lnTo>
                <a:lnTo>
                  <a:pt x="245824" y="80010"/>
                </a:lnTo>
                <a:lnTo>
                  <a:pt x="244108" y="76200"/>
                </a:lnTo>
                <a:lnTo>
                  <a:pt x="238847" y="71120"/>
                </a:lnTo>
                <a:lnTo>
                  <a:pt x="235474" y="68580"/>
                </a:lnTo>
                <a:lnTo>
                  <a:pt x="197974" y="68580"/>
                </a:lnTo>
                <a:lnTo>
                  <a:pt x="193889" y="67310"/>
                </a:lnTo>
                <a:lnTo>
                  <a:pt x="192677" y="66040"/>
                </a:lnTo>
                <a:lnTo>
                  <a:pt x="190656" y="64770"/>
                </a:lnTo>
                <a:lnTo>
                  <a:pt x="190186" y="62230"/>
                </a:lnTo>
                <a:lnTo>
                  <a:pt x="190618" y="58420"/>
                </a:lnTo>
                <a:lnTo>
                  <a:pt x="191501" y="57150"/>
                </a:lnTo>
                <a:lnTo>
                  <a:pt x="195513" y="53340"/>
                </a:lnTo>
                <a:lnTo>
                  <a:pt x="198816" y="52070"/>
                </a:lnTo>
                <a:lnTo>
                  <a:pt x="217937" y="52070"/>
                </a:lnTo>
                <a:lnTo>
                  <a:pt x="205209" y="38100"/>
                </a:lnTo>
                <a:close/>
              </a:path>
              <a:path w="292735" h="248919">
                <a:moveTo>
                  <a:pt x="251090" y="62230"/>
                </a:moveTo>
                <a:lnTo>
                  <a:pt x="249160" y="64770"/>
                </a:lnTo>
                <a:lnTo>
                  <a:pt x="266234" y="82550"/>
                </a:lnTo>
                <a:lnTo>
                  <a:pt x="268107" y="81280"/>
                </a:lnTo>
                <a:lnTo>
                  <a:pt x="267336" y="78740"/>
                </a:lnTo>
                <a:lnTo>
                  <a:pt x="267575" y="76200"/>
                </a:lnTo>
                <a:lnTo>
                  <a:pt x="269240" y="74930"/>
                </a:lnTo>
                <a:lnTo>
                  <a:pt x="270192" y="74930"/>
                </a:lnTo>
                <a:lnTo>
                  <a:pt x="277266" y="72390"/>
                </a:lnTo>
                <a:lnTo>
                  <a:pt x="281326" y="69850"/>
                </a:lnTo>
                <a:lnTo>
                  <a:pt x="282774" y="68580"/>
                </a:lnTo>
                <a:lnTo>
                  <a:pt x="262539" y="68580"/>
                </a:lnTo>
                <a:lnTo>
                  <a:pt x="257028" y="66040"/>
                </a:lnTo>
                <a:lnTo>
                  <a:pt x="251090" y="62230"/>
                </a:lnTo>
                <a:close/>
              </a:path>
              <a:path w="292735" h="248919">
                <a:moveTo>
                  <a:pt x="227496" y="66040"/>
                </a:moveTo>
                <a:lnTo>
                  <a:pt x="221125" y="66040"/>
                </a:lnTo>
                <a:lnTo>
                  <a:pt x="203614" y="67310"/>
                </a:lnTo>
                <a:lnTo>
                  <a:pt x="197974" y="68580"/>
                </a:lnTo>
                <a:lnTo>
                  <a:pt x="235474" y="68580"/>
                </a:lnTo>
                <a:lnTo>
                  <a:pt x="227496" y="66040"/>
                </a:lnTo>
                <a:close/>
              </a:path>
              <a:path w="292735" h="248919">
                <a:moveTo>
                  <a:pt x="292227" y="49530"/>
                </a:moveTo>
                <a:lnTo>
                  <a:pt x="272607" y="49530"/>
                </a:lnTo>
                <a:lnTo>
                  <a:pt x="277123" y="50800"/>
                </a:lnTo>
                <a:lnTo>
                  <a:pt x="279021" y="52070"/>
                </a:lnTo>
                <a:lnTo>
                  <a:pt x="281908" y="55880"/>
                </a:lnTo>
                <a:lnTo>
                  <a:pt x="282478" y="57150"/>
                </a:lnTo>
                <a:lnTo>
                  <a:pt x="282062" y="60960"/>
                </a:lnTo>
                <a:lnTo>
                  <a:pt x="281050" y="63500"/>
                </a:lnTo>
                <a:lnTo>
                  <a:pt x="276583" y="67310"/>
                </a:lnTo>
                <a:lnTo>
                  <a:pt x="272715" y="68580"/>
                </a:lnTo>
                <a:lnTo>
                  <a:pt x="282774" y="68580"/>
                </a:lnTo>
                <a:lnTo>
                  <a:pt x="287118" y="64770"/>
                </a:lnTo>
                <a:lnTo>
                  <a:pt x="289447" y="62230"/>
                </a:lnTo>
                <a:lnTo>
                  <a:pt x="292256" y="54610"/>
                </a:lnTo>
                <a:lnTo>
                  <a:pt x="292492" y="50800"/>
                </a:lnTo>
                <a:lnTo>
                  <a:pt x="292227" y="49530"/>
                </a:lnTo>
                <a:close/>
              </a:path>
              <a:path w="292735" h="248919">
                <a:moveTo>
                  <a:pt x="217937" y="52070"/>
                </a:moveTo>
                <a:lnTo>
                  <a:pt x="207110" y="52070"/>
                </a:lnTo>
                <a:lnTo>
                  <a:pt x="212614" y="53340"/>
                </a:lnTo>
                <a:lnTo>
                  <a:pt x="219479" y="57150"/>
                </a:lnTo>
                <a:lnTo>
                  <a:pt x="221408" y="55880"/>
                </a:lnTo>
                <a:lnTo>
                  <a:pt x="217937" y="52070"/>
                </a:lnTo>
                <a:close/>
              </a:path>
              <a:path w="292735" h="248919">
                <a:moveTo>
                  <a:pt x="250020" y="0"/>
                </a:moveTo>
                <a:lnTo>
                  <a:pt x="248089" y="2540"/>
                </a:lnTo>
                <a:lnTo>
                  <a:pt x="248304" y="3810"/>
                </a:lnTo>
                <a:lnTo>
                  <a:pt x="248323" y="5080"/>
                </a:lnTo>
                <a:lnTo>
                  <a:pt x="247971" y="6350"/>
                </a:lnTo>
                <a:lnTo>
                  <a:pt x="247543" y="7620"/>
                </a:lnTo>
                <a:lnTo>
                  <a:pt x="246219" y="8890"/>
                </a:lnTo>
                <a:lnTo>
                  <a:pt x="243642" y="8890"/>
                </a:lnTo>
                <a:lnTo>
                  <a:pt x="239768" y="10160"/>
                </a:lnTo>
                <a:lnTo>
                  <a:pt x="236394" y="11430"/>
                </a:lnTo>
                <a:lnTo>
                  <a:pt x="228181" y="19050"/>
                </a:lnTo>
                <a:lnTo>
                  <a:pt x="225506" y="24130"/>
                </a:lnTo>
                <a:lnTo>
                  <a:pt x="225479" y="35560"/>
                </a:lnTo>
                <a:lnTo>
                  <a:pt x="227205" y="40640"/>
                </a:lnTo>
                <a:lnTo>
                  <a:pt x="233844" y="48260"/>
                </a:lnTo>
                <a:lnTo>
                  <a:pt x="237997" y="50800"/>
                </a:lnTo>
                <a:lnTo>
                  <a:pt x="246622" y="52070"/>
                </a:lnTo>
                <a:lnTo>
                  <a:pt x="252967" y="52070"/>
                </a:lnTo>
                <a:lnTo>
                  <a:pt x="262158" y="50800"/>
                </a:lnTo>
                <a:lnTo>
                  <a:pt x="268371" y="50800"/>
                </a:lnTo>
                <a:lnTo>
                  <a:pt x="272607" y="49530"/>
                </a:lnTo>
                <a:lnTo>
                  <a:pt x="292227" y="49530"/>
                </a:lnTo>
                <a:lnTo>
                  <a:pt x="290634" y="41910"/>
                </a:lnTo>
                <a:lnTo>
                  <a:pt x="288919" y="39370"/>
                </a:lnTo>
                <a:lnTo>
                  <a:pt x="283658" y="33020"/>
                </a:lnTo>
                <a:lnTo>
                  <a:pt x="280284" y="30480"/>
                </a:lnTo>
                <a:lnTo>
                  <a:pt x="242784" y="30480"/>
                </a:lnTo>
                <a:lnTo>
                  <a:pt x="238699" y="29210"/>
                </a:lnTo>
                <a:lnTo>
                  <a:pt x="237487" y="29210"/>
                </a:lnTo>
                <a:lnTo>
                  <a:pt x="235467" y="26670"/>
                </a:lnTo>
                <a:lnTo>
                  <a:pt x="234997" y="24130"/>
                </a:lnTo>
                <a:lnTo>
                  <a:pt x="235427" y="20320"/>
                </a:lnTo>
                <a:lnTo>
                  <a:pt x="236311" y="19050"/>
                </a:lnTo>
                <a:lnTo>
                  <a:pt x="240323" y="15240"/>
                </a:lnTo>
                <a:lnTo>
                  <a:pt x="243626" y="13970"/>
                </a:lnTo>
                <a:lnTo>
                  <a:pt x="262747" y="13970"/>
                </a:lnTo>
                <a:lnTo>
                  <a:pt x="250020" y="0"/>
                </a:lnTo>
                <a:close/>
              </a:path>
              <a:path w="292735" h="248919">
                <a:moveTo>
                  <a:pt x="272307" y="27940"/>
                </a:moveTo>
                <a:lnTo>
                  <a:pt x="265934" y="27940"/>
                </a:lnTo>
                <a:lnTo>
                  <a:pt x="248425" y="30480"/>
                </a:lnTo>
                <a:lnTo>
                  <a:pt x="280284" y="30480"/>
                </a:lnTo>
                <a:lnTo>
                  <a:pt x="272307" y="27940"/>
                </a:lnTo>
                <a:close/>
              </a:path>
              <a:path w="292735" h="248919">
                <a:moveTo>
                  <a:pt x="262747" y="13970"/>
                </a:moveTo>
                <a:lnTo>
                  <a:pt x="251921" y="13970"/>
                </a:lnTo>
                <a:lnTo>
                  <a:pt x="257425" y="16510"/>
                </a:lnTo>
                <a:lnTo>
                  <a:pt x="264288" y="19050"/>
                </a:lnTo>
                <a:lnTo>
                  <a:pt x="266219" y="17780"/>
                </a:lnTo>
                <a:lnTo>
                  <a:pt x="262747" y="13970"/>
                </a:lnTo>
                <a:close/>
              </a:path>
            </a:pathLst>
          </a:custGeom>
          <a:solidFill>
            <a:srgbClr val="6AA84F"/>
          </a:solidFill>
        </p:spPr>
        <p:txBody>
          <a:bodyPr wrap="square" lIns="0" tIns="0" rIns="0" bIns="0" rtlCol="0"/>
          <a:lstStyle/>
          <a:p>
            <a:endParaRPr/>
          </a:p>
        </p:txBody>
      </p:sp>
      <p:graphicFrame>
        <p:nvGraphicFramePr>
          <p:cNvPr id="32" name="object 32"/>
          <p:cNvGraphicFramePr>
            <a:graphicFrameLocks noGrp="1"/>
          </p:cNvGraphicFramePr>
          <p:nvPr/>
        </p:nvGraphicFramePr>
        <p:xfrm>
          <a:off x="650123" y="2164808"/>
          <a:ext cx="3060065" cy="3424554"/>
        </p:xfrm>
        <a:graphic>
          <a:graphicData uri="http://schemas.openxmlformats.org/drawingml/2006/table">
            <a:tbl>
              <a:tblPr firstRow="1" bandRow="1">
                <a:tableStyleId>{2D5ABB26-0587-4C30-8999-92F81FD0307C}</a:tableStyleId>
              </a:tblPr>
              <a:tblGrid>
                <a:gridCol w="423545">
                  <a:extLst>
                    <a:ext uri="{9D8B030D-6E8A-4147-A177-3AD203B41FA5}">
                      <a16:colId xmlns:a16="http://schemas.microsoft.com/office/drawing/2014/main" val="20000"/>
                    </a:ext>
                  </a:extLst>
                </a:gridCol>
                <a:gridCol w="712470">
                  <a:extLst>
                    <a:ext uri="{9D8B030D-6E8A-4147-A177-3AD203B41FA5}">
                      <a16:colId xmlns:a16="http://schemas.microsoft.com/office/drawing/2014/main" val="20001"/>
                    </a:ext>
                  </a:extLst>
                </a:gridCol>
                <a:gridCol w="687704">
                  <a:extLst>
                    <a:ext uri="{9D8B030D-6E8A-4147-A177-3AD203B41FA5}">
                      <a16:colId xmlns:a16="http://schemas.microsoft.com/office/drawing/2014/main" val="20002"/>
                    </a:ext>
                  </a:extLst>
                </a:gridCol>
                <a:gridCol w="658494">
                  <a:extLst>
                    <a:ext uri="{9D8B030D-6E8A-4147-A177-3AD203B41FA5}">
                      <a16:colId xmlns:a16="http://schemas.microsoft.com/office/drawing/2014/main" val="20003"/>
                    </a:ext>
                  </a:extLst>
                </a:gridCol>
                <a:gridCol w="548639">
                  <a:extLst>
                    <a:ext uri="{9D8B030D-6E8A-4147-A177-3AD203B41FA5}">
                      <a16:colId xmlns:a16="http://schemas.microsoft.com/office/drawing/2014/main" val="20004"/>
                    </a:ext>
                  </a:extLst>
                </a:gridCol>
              </a:tblGrid>
              <a:tr h="396240">
                <a:tc>
                  <a:txBody>
                    <a:bodyPr/>
                    <a:lstStyle/>
                    <a:p>
                      <a:pPr marL="123189">
                        <a:lnSpc>
                          <a:spcPct val="100000"/>
                        </a:lnSpc>
                        <a:spcBef>
                          <a:spcPts val="960"/>
                        </a:spcBef>
                      </a:pPr>
                      <a:r>
                        <a:rPr sz="1000" b="1" i="1" spc="-5" dirty="0">
                          <a:solidFill>
                            <a:srgbClr val="FFFFFF"/>
                          </a:solidFill>
                          <a:latin typeface="Times New Roman"/>
                          <a:cs typeface="Times New Roman"/>
                        </a:rPr>
                        <a:t>Tid</a:t>
                      </a:r>
                      <a:endParaRPr sz="1000">
                        <a:latin typeface="Times New Roman"/>
                        <a:cs typeface="Times New Roman"/>
                      </a:endParaRPr>
                    </a:p>
                  </a:txBody>
                  <a:tcPr marL="0" marR="0" marT="1219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54940">
                        <a:lnSpc>
                          <a:spcPct val="100000"/>
                        </a:lnSpc>
                        <a:spcBef>
                          <a:spcPts val="960"/>
                        </a:spcBef>
                      </a:pPr>
                      <a:r>
                        <a:rPr sz="1000" b="1" spc="-5" dirty="0">
                          <a:solidFill>
                            <a:srgbClr val="FFFFFF"/>
                          </a:solidFill>
                          <a:latin typeface="Times New Roman"/>
                          <a:cs typeface="Times New Roman"/>
                        </a:rPr>
                        <a:t>Refund</a:t>
                      </a:r>
                      <a:endParaRPr sz="1000">
                        <a:latin typeface="Times New Roman"/>
                        <a:cs typeface="Times New Roman"/>
                      </a:endParaRPr>
                    </a:p>
                  </a:txBody>
                  <a:tcPr marL="0" marR="0" marT="1219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74625" marR="127000" indent="-40005">
                        <a:lnSpc>
                          <a:spcPct val="100000"/>
                        </a:lnSpc>
                        <a:spcBef>
                          <a:spcPts val="360"/>
                        </a:spcBef>
                      </a:pPr>
                      <a:r>
                        <a:rPr sz="1000" b="1" spc="5" dirty="0">
                          <a:solidFill>
                            <a:srgbClr val="FFFFFF"/>
                          </a:solidFill>
                          <a:latin typeface="Times New Roman"/>
                          <a:cs typeface="Times New Roman"/>
                        </a:rPr>
                        <a:t>M</a:t>
                      </a:r>
                      <a:r>
                        <a:rPr sz="1000" b="1" dirty="0">
                          <a:solidFill>
                            <a:srgbClr val="FFFFFF"/>
                          </a:solidFill>
                          <a:latin typeface="Times New Roman"/>
                          <a:cs typeface="Times New Roman"/>
                        </a:rPr>
                        <a:t>a</a:t>
                      </a:r>
                      <a:r>
                        <a:rPr sz="1000" b="1" spc="5" dirty="0">
                          <a:solidFill>
                            <a:srgbClr val="FFFFFF"/>
                          </a:solidFill>
                          <a:latin typeface="Times New Roman"/>
                          <a:cs typeface="Times New Roman"/>
                        </a:rPr>
                        <a:t>r</a:t>
                      </a:r>
                      <a:r>
                        <a:rPr sz="1000" b="1" spc="-5" dirty="0">
                          <a:solidFill>
                            <a:srgbClr val="FFFFFF"/>
                          </a:solidFill>
                          <a:latin typeface="Times New Roman"/>
                          <a:cs typeface="Times New Roman"/>
                        </a:rPr>
                        <a:t>i</a:t>
                      </a:r>
                      <a:r>
                        <a:rPr sz="1000" b="1" dirty="0">
                          <a:solidFill>
                            <a:srgbClr val="FFFFFF"/>
                          </a:solidFill>
                          <a:latin typeface="Times New Roman"/>
                          <a:cs typeface="Times New Roman"/>
                        </a:rPr>
                        <a:t>tal  </a:t>
                      </a:r>
                      <a:r>
                        <a:rPr sz="1000" b="1" spc="-5" dirty="0">
                          <a:solidFill>
                            <a:srgbClr val="FFFFFF"/>
                          </a:solidFill>
                          <a:latin typeface="Times New Roman"/>
                          <a:cs typeface="Times New Roman"/>
                        </a:rPr>
                        <a:t>Status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27000" marR="103505" indent="-17145">
                        <a:lnSpc>
                          <a:spcPct val="100000"/>
                        </a:lnSpc>
                        <a:spcBef>
                          <a:spcPts val="360"/>
                        </a:spcBef>
                      </a:pPr>
                      <a:r>
                        <a:rPr sz="1000" b="1" spc="-5" dirty="0">
                          <a:solidFill>
                            <a:srgbClr val="FFFFFF"/>
                          </a:solidFill>
                          <a:latin typeface="Times New Roman"/>
                          <a:cs typeface="Times New Roman"/>
                        </a:rPr>
                        <a:t>T</a:t>
                      </a:r>
                      <a:r>
                        <a:rPr sz="1000" b="1" dirty="0">
                          <a:solidFill>
                            <a:srgbClr val="FFFFFF"/>
                          </a:solidFill>
                          <a:latin typeface="Times New Roman"/>
                          <a:cs typeface="Times New Roman"/>
                        </a:rPr>
                        <a:t>axa</a:t>
                      </a:r>
                      <a:r>
                        <a:rPr sz="1000" b="1" spc="-10" dirty="0">
                          <a:solidFill>
                            <a:srgbClr val="FFFFFF"/>
                          </a:solidFill>
                          <a:latin typeface="Times New Roman"/>
                          <a:cs typeface="Times New Roman"/>
                        </a:rPr>
                        <a:t>b</a:t>
                      </a:r>
                      <a:r>
                        <a:rPr sz="1000" b="1" spc="-5" dirty="0">
                          <a:solidFill>
                            <a:srgbClr val="FFFFFF"/>
                          </a:solidFill>
                          <a:latin typeface="Times New Roman"/>
                          <a:cs typeface="Times New Roman"/>
                        </a:rPr>
                        <a:t>l</a:t>
                      </a:r>
                      <a:r>
                        <a:rPr sz="1000" b="1" dirty="0">
                          <a:solidFill>
                            <a:srgbClr val="FFFFFF"/>
                          </a:solidFill>
                          <a:latin typeface="Times New Roman"/>
                          <a:cs typeface="Times New Roman"/>
                        </a:rPr>
                        <a:t>e  </a:t>
                      </a:r>
                      <a:r>
                        <a:rPr sz="1000" b="1" spc="-5" dirty="0">
                          <a:solidFill>
                            <a:srgbClr val="FFFFFF"/>
                          </a:solidFill>
                          <a:latin typeface="Times New Roman"/>
                          <a:cs typeface="Times New Roman"/>
                        </a:rPr>
                        <a:t>Income</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11125">
                        <a:lnSpc>
                          <a:spcPct val="100000"/>
                        </a:lnSpc>
                        <a:spcBef>
                          <a:spcPts val="960"/>
                        </a:spcBef>
                      </a:pPr>
                      <a:r>
                        <a:rPr sz="1000" b="1" spc="-5" dirty="0">
                          <a:solidFill>
                            <a:srgbClr val="FFFFFF"/>
                          </a:solidFill>
                          <a:latin typeface="Times New Roman"/>
                          <a:cs typeface="Times New Roman"/>
                        </a:rPr>
                        <a:t>Cheat</a:t>
                      </a:r>
                      <a:endParaRPr sz="1000">
                        <a:latin typeface="Times New Roman"/>
                        <a:cs typeface="Times New Roman"/>
                      </a:endParaRPr>
                    </a:p>
                  </a:txBody>
                  <a:tcPr marL="0" marR="0" marT="1219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300891">
                <a:tc>
                  <a:txBody>
                    <a:bodyPr/>
                    <a:lstStyle/>
                    <a:p>
                      <a:pPr marL="90805">
                        <a:lnSpc>
                          <a:spcPct val="100000"/>
                        </a:lnSpc>
                        <a:spcBef>
                          <a:spcPts val="585"/>
                        </a:spcBef>
                      </a:pPr>
                      <a:r>
                        <a:rPr sz="1000" dirty="0">
                          <a:solidFill>
                            <a:srgbClr val="595959"/>
                          </a:solidFill>
                          <a:latin typeface="Times New Roman"/>
                          <a:cs typeface="Times New Roman"/>
                        </a:rPr>
                        <a:t>1</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484"/>
                        </a:spcBef>
                      </a:pPr>
                      <a:r>
                        <a:rPr sz="1000" dirty="0">
                          <a:solidFill>
                            <a:srgbClr val="595959"/>
                          </a:solidFill>
                          <a:latin typeface="Calibri"/>
                          <a:cs typeface="Calibri"/>
                        </a:rPr>
                        <a:t>Yes</a:t>
                      </a:r>
                      <a:endParaRPr sz="1000">
                        <a:latin typeface="Calibri"/>
                        <a:cs typeface="Calibri"/>
                      </a:endParaRPr>
                    </a:p>
                  </a:txBody>
                  <a:tcPr marL="0" marR="0" marT="61594"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Single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125K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00890">
                <a:tc>
                  <a:txBody>
                    <a:bodyPr/>
                    <a:lstStyle/>
                    <a:p>
                      <a:pPr marL="90805">
                        <a:lnSpc>
                          <a:spcPct val="100000"/>
                        </a:lnSpc>
                        <a:spcBef>
                          <a:spcPts val="585"/>
                        </a:spcBef>
                      </a:pPr>
                      <a:r>
                        <a:rPr sz="1000" dirty="0">
                          <a:solidFill>
                            <a:srgbClr val="595959"/>
                          </a:solidFill>
                          <a:latin typeface="Times New Roman"/>
                          <a:cs typeface="Times New Roman"/>
                        </a:rPr>
                        <a:t>2</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Married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100K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300891">
                <a:tc>
                  <a:txBody>
                    <a:bodyPr/>
                    <a:lstStyle/>
                    <a:p>
                      <a:pPr marL="90805">
                        <a:lnSpc>
                          <a:spcPct val="100000"/>
                        </a:lnSpc>
                        <a:spcBef>
                          <a:spcPts val="585"/>
                        </a:spcBef>
                      </a:pPr>
                      <a:r>
                        <a:rPr sz="1000" dirty="0">
                          <a:solidFill>
                            <a:srgbClr val="595959"/>
                          </a:solidFill>
                          <a:latin typeface="Times New Roman"/>
                          <a:cs typeface="Times New Roman"/>
                        </a:rPr>
                        <a:t>3</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spc="-5" dirty="0">
                          <a:solidFill>
                            <a:srgbClr val="595959"/>
                          </a:solidFill>
                          <a:latin typeface="Times New Roman"/>
                          <a:cs typeface="Times New Roman"/>
                        </a:rPr>
                        <a:t>Single</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70K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300891">
                <a:tc>
                  <a:txBody>
                    <a:bodyPr/>
                    <a:lstStyle/>
                    <a:p>
                      <a:pPr marL="90805">
                        <a:lnSpc>
                          <a:spcPct val="100000"/>
                        </a:lnSpc>
                        <a:spcBef>
                          <a:spcPts val="585"/>
                        </a:spcBef>
                      </a:pPr>
                      <a:r>
                        <a:rPr sz="1000" dirty="0">
                          <a:solidFill>
                            <a:srgbClr val="595959"/>
                          </a:solidFill>
                          <a:latin typeface="Times New Roman"/>
                          <a:cs typeface="Times New Roman"/>
                        </a:rPr>
                        <a:t>4</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Married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120K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300891">
                <a:tc>
                  <a:txBody>
                    <a:bodyPr/>
                    <a:lstStyle/>
                    <a:p>
                      <a:pPr marL="90805">
                        <a:lnSpc>
                          <a:spcPct val="100000"/>
                        </a:lnSpc>
                        <a:spcBef>
                          <a:spcPts val="585"/>
                        </a:spcBef>
                      </a:pPr>
                      <a:r>
                        <a:rPr sz="1000" dirty="0">
                          <a:solidFill>
                            <a:srgbClr val="595959"/>
                          </a:solidFill>
                          <a:latin typeface="Times New Roman"/>
                          <a:cs typeface="Times New Roman"/>
                        </a:rPr>
                        <a:t>5</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Divorced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95K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r h="300891">
                <a:tc>
                  <a:txBody>
                    <a:bodyPr/>
                    <a:lstStyle/>
                    <a:p>
                      <a:pPr marL="90805">
                        <a:lnSpc>
                          <a:spcPct val="100000"/>
                        </a:lnSpc>
                        <a:spcBef>
                          <a:spcPts val="585"/>
                        </a:spcBef>
                      </a:pPr>
                      <a:r>
                        <a:rPr sz="1000" dirty="0">
                          <a:solidFill>
                            <a:srgbClr val="595959"/>
                          </a:solidFill>
                          <a:latin typeface="Times New Roman"/>
                          <a:cs typeface="Times New Roman"/>
                        </a:rPr>
                        <a:t>6</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Married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60K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6"/>
                  </a:ext>
                </a:extLst>
              </a:tr>
              <a:tr h="300891">
                <a:tc>
                  <a:txBody>
                    <a:bodyPr/>
                    <a:lstStyle/>
                    <a:p>
                      <a:pPr marL="90805">
                        <a:lnSpc>
                          <a:spcPct val="100000"/>
                        </a:lnSpc>
                        <a:spcBef>
                          <a:spcPts val="585"/>
                        </a:spcBef>
                      </a:pPr>
                      <a:r>
                        <a:rPr sz="1000" dirty="0">
                          <a:solidFill>
                            <a:srgbClr val="595959"/>
                          </a:solidFill>
                          <a:latin typeface="Times New Roman"/>
                          <a:cs typeface="Times New Roman"/>
                        </a:rPr>
                        <a:t>7</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Divorced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220K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7"/>
                  </a:ext>
                </a:extLst>
              </a:tr>
              <a:tr h="300891">
                <a:tc>
                  <a:txBody>
                    <a:bodyPr/>
                    <a:lstStyle/>
                    <a:p>
                      <a:pPr marL="90805">
                        <a:lnSpc>
                          <a:spcPct val="100000"/>
                        </a:lnSpc>
                        <a:spcBef>
                          <a:spcPts val="585"/>
                        </a:spcBef>
                      </a:pPr>
                      <a:r>
                        <a:rPr sz="1000" dirty="0">
                          <a:solidFill>
                            <a:srgbClr val="595959"/>
                          </a:solidFill>
                          <a:latin typeface="Times New Roman"/>
                          <a:cs typeface="Times New Roman"/>
                        </a:rPr>
                        <a:t>8</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Single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85K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8"/>
                  </a:ext>
                </a:extLst>
              </a:tr>
              <a:tr h="300891">
                <a:tc>
                  <a:txBody>
                    <a:bodyPr/>
                    <a:lstStyle/>
                    <a:p>
                      <a:pPr marL="90805">
                        <a:lnSpc>
                          <a:spcPct val="100000"/>
                        </a:lnSpc>
                        <a:spcBef>
                          <a:spcPts val="585"/>
                        </a:spcBef>
                      </a:pPr>
                      <a:r>
                        <a:rPr sz="1000" dirty="0">
                          <a:solidFill>
                            <a:srgbClr val="595959"/>
                          </a:solidFill>
                          <a:latin typeface="Times New Roman"/>
                          <a:cs typeface="Times New Roman"/>
                        </a:rPr>
                        <a:t>9</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Married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75K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9"/>
                  </a:ext>
                </a:extLst>
              </a:tr>
              <a:tr h="300891">
                <a:tc>
                  <a:txBody>
                    <a:bodyPr/>
                    <a:lstStyle/>
                    <a:p>
                      <a:pPr marL="90805">
                        <a:lnSpc>
                          <a:spcPct val="100000"/>
                        </a:lnSpc>
                        <a:spcBef>
                          <a:spcPts val="585"/>
                        </a:spcBef>
                      </a:pPr>
                      <a:r>
                        <a:rPr sz="1000" dirty="0">
                          <a:solidFill>
                            <a:srgbClr val="595959"/>
                          </a:solidFill>
                          <a:latin typeface="Times New Roman"/>
                          <a:cs typeface="Times New Roman"/>
                        </a:rPr>
                        <a:t>10</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Single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90K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10"/>
                  </a:ext>
                </a:extLst>
              </a:tr>
            </a:tbl>
          </a:graphicData>
        </a:graphic>
      </p:graphicFrame>
      <p:sp>
        <p:nvSpPr>
          <p:cNvPr id="33" name="object 33"/>
          <p:cNvSpPr txBox="1"/>
          <p:nvPr/>
        </p:nvSpPr>
        <p:spPr>
          <a:xfrm>
            <a:off x="1638560" y="5590247"/>
            <a:ext cx="1093470" cy="238760"/>
          </a:xfrm>
          <a:prstGeom prst="rect">
            <a:avLst/>
          </a:prstGeom>
        </p:spPr>
        <p:txBody>
          <a:bodyPr vert="horz" wrap="square" lIns="0" tIns="12700" rIns="0" bIns="0" rtlCol="0">
            <a:spAutoFit/>
          </a:bodyPr>
          <a:lstStyle/>
          <a:p>
            <a:pPr marL="12700">
              <a:lnSpc>
                <a:spcPct val="100000"/>
              </a:lnSpc>
              <a:spcBef>
                <a:spcPts val="100"/>
              </a:spcBef>
            </a:pPr>
            <a:r>
              <a:rPr sz="1400" b="1" spc="-15" dirty="0">
                <a:solidFill>
                  <a:srgbClr val="0000FF"/>
                </a:solidFill>
                <a:latin typeface="Times New Roman"/>
                <a:cs typeface="Times New Roman"/>
              </a:rPr>
              <a:t>Training</a:t>
            </a:r>
            <a:r>
              <a:rPr sz="1400" b="1" spc="-65" dirty="0">
                <a:solidFill>
                  <a:srgbClr val="0000FF"/>
                </a:solidFill>
                <a:latin typeface="Times New Roman"/>
                <a:cs typeface="Times New Roman"/>
              </a:rPr>
              <a:t> </a:t>
            </a:r>
            <a:r>
              <a:rPr sz="1400" b="1" spc="-5" dirty="0">
                <a:solidFill>
                  <a:srgbClr val="0000FF"/>
                </a:solidFill>
                <a:latin typeface="Times New Roman"/>
                <a:cs typeface="Times New Roman"/>
              </a:rPr>
              <a:t>Data</a:t>
            </a:r>
            <a:endParaRPr sz="1400">
              <a:latin typeface="Times New Roman"/>
              <a:cs typeface="Times New Roman"/>
            </a:endParaRPr>
          </a:p>
        </p:txBody>
      </p:sp>
      <p:sp>
        <p:nvSpPr>
          <p:cNvPr id="34" name="object 34"/>
          <p:cNvSpPr txBox="1"/>
          <p:nvPr/>
        </p:nvSpPr>
        <p:spPr>
          <a:xfrm>
            <a:off x="323774" y="5891586"/>
            <a:ext cx="8366125" cy="579120"/>
          </a:xfrm>
          <a:prstGeom prst="rect">
            <a:avLst/>
          </a:prstGeom>
        </p:spPr>
        <p:txBody>
          <a:bodyPr vert="horz" wrap="square" lIns="0" tIns="6985" rIns="0" bIns="0" rtlCol="0">
            <a:spAutoFit/>
          </a:bodyPr>
          <a:lstStyle/>
          <a:p>
            <a:pPr marL="12700" marR="5080">
              <a:lnSpc>
                <a:spcPct val="101899"/>
              </a:lnSpc>
              <a:spcBef>
                <a:spcPts val="55"/>
              </a:spcBef>
            </a:pPr>
            <a:r>
              <a:rPr sz="1800" spc="-5" dirty="0">
                <a:solidFill>
                  <a:srgbClr val="595959"/>
                </a:solidFill>
                <a:latin typeface="Times New Roman"/>
                <a:cs typeface="Times New Roman"/>
              </a:rPr>
              <a:t>Example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task:</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Given</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the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marital</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status</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(MarSt),</a:t>
            </a:r>
            <a:r>
              <a:rPr sz="1800" spc="10" dirty="0">
                <a:solidFill>
                  <a:srgbClr val="595959"/>
                </a:solidFill>
                <a:latin typeface="Times New Roman"/>
                <a:cs typeface="Times New Roman"/>
              </a:rPr>
              <a:t> </a:t>
            </a:r>
            <a:r>
              <a:rPr sz="1800" dirty="0">
                <a:solidFill>
                  <a:srgbClr val="595959"/>
                </a:solidFill>
                <a:latin typeface="Times New Roman"/>
                <a:cs typeface="Times New Roman"/>
              </a:rPr>
              <a:t>refund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status,</a:t>
            </a:r>
            <a:r>
              <a:rPr sz="1800" spc="10" dirty="0">
                <a:solidFill>
                  <a:srgbClr val="595959"/>
                </a:solidFill>
                <a:latin typeface="Times New Roman"/>
                <a:cs typeface="Times New Roman"/>
              </a:rPr>
              <a:t> </a:t>
            </a:r>
            <a:r>
              <a:rPr sz="1800" dirty="0">
                <a:solidFill>
                  <a:srgbClr val="595959"/>
                </a:solidFill>
                <a:latin typeface="Times New Roman"/>
                <a:cs typeface="Times New Roman"/>
              </a:rPr>
              <a:t>and</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taxable</a:t>
            </a:r>
            <a:r>
              <a:rPr sz="1800" spc="10" dirty="0">
                <a:solidFill>
                  <a:srgbClr val="595959"/>
                </a:solidFill>
                <a:latin typeface="Times New Roman"/>
                <a:cs typeface="Times New Roman"/>
              </a:rPr>
              <a:t> </a:t>
            </a:r>
            <a:r>
              <a:rPr sz="1800" spc="-5" dirty="0">
                <a:solidFill>
                  <a:srgbClr val="595959"/>
                </a:solidFill>
                <a:latin typeface="Times New Roman"/>
                <a:cs typeface="Times New Roman"/>
              </a:rPr>
              <a:t>income</a:t>
            </a:r>
            <a:r>
              <a:rPr sz="1800" spc="10" dirty="0">
                <a:solidFill>
                  <a:srgbClr val="595959"/>
                </a:solidFill>
                <a:latin typeface="Times New Roman"/>
                <a:cs typeface="Times New Roman"/>
              </a:rPr>
              <a:t> </a:t>
            </a:r>
            <a:r>
              <a:rPr sz="1800" spc="-20" dirty="0">
                <a:solidFill>
                  <a:srgbClr val="595959"/>
                </a:solidFill>
                <a:latin typeface="Times New Roman"/>
                <a:cs typeface="Times New Roman"/>
              </a:rPr>
              <a:t>(TaxInc) </a:t>
            </a:r>
            <a:r>
              <a:rPr sz="1800" spc="-434" dirty="0">
                <a:solidFill>
                  <a:srgbClr val="595959"/>
                </a:solidFill>
                <a:latin typeface="Times New Roman"/>
                <a:cs typeface="Times New Roman"/>
              </a:rPr>
              <a:t> </a:t>
            </a:r>
            <a:r>
              <a:rPr sz="1800" dirty="0">
                <a:solidFill>
                  <a:srgbClr val="595959"/>
                </a:solidFill>
                <a:latin typeface="Times New Roman"/>
                <a:cs typeface="Times New Roman"/>
              </a:rPr>
              <a:t>of a </a:t>
            </a:r>
            <a:r>
              <a:rPr sz="1800" spc="-5" dirty="0">
                <a:solidFill>
                  <a:srgbClr val="595959"/>
                </a:solidFill>
                <a:latin typeface="Times New Roman"/>
                <a:cs typeface="Times New Roman"/>
              </a:rPr>
              <a:t>person,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label them </a:t>
            </a:r>
            <a:r>
              <a:rPr sz="1800" dirty="0">
                <a:solidFill>
                  <a:srgbClr val="595959"/>
                </a:solidFill>
                <a:latin typeface="Times New Roman"/>
                <a:cs typeface="Times New Roman"/>
              </a:rPr>
              <a:t>as </a:t>
            </a:r>
            <a:r>
              <a:rPr sz="1800" spc="-5" dirty="0">
                <a:solidFill>
                  <a:srgbClr val="595959"/>
                </a:solidFill>
                <a:latin typeface="Times New Roman"/>
                <a:cs typeface="Times New Roman"/>
              </a:rPr>
              <a:t>to</a:t>
            </a:r>
            <a:r>
              <a:rPr sz="1800" dirty="0">
                <a:solidFill>
                  <a:srgbClr val="595959"/>
                </a:solidFill>
                <a:latin typeface="Times New Roman"/>
                <a:cs typeface="Times New Roman"/>
              </a:rPr>
              <a:t> </a:t>
            </a:r>
            <a:r>
              <a:rPr sz="1800" spc="-5" dirty="0">
                <a:solidFill>
                  <a:srgbClr val="595959"/>
                </a:solidFill>
                <a:latin typeface="Times New Roman"/>
                <a:cs typeface="Times New Roman"/>
              </a:rPr>
              <a:t>whether</a:t>
            </a:r>
            <a:r>
              <a:rPr sz="1800" dirty="0">
                <a:solidFill>
                  <a:srgbClr val="595959"/>
                </a:solidFill>
                <a:latin typeface="Times New Roman"/>
                <a:cs typeface="Times New Roman"/>
              </a:rPr>
              <a:t> </a:t>
            </a:r>
            <a:r>
              <a:rPr sz="1800" spc="-5" dirty="0">
                <a:solidFill>
                  <a:srgbClr val="595959"/>
                </a:solidFill>
                <a:latin typeface="Times New Roman"/>
                <a:cs typeface="Times New Roman"/>
              </a:rPr>
              <a:t>they</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will </a:t>
            </a:r>
            <a:r>
              <a:rPr sz="1800" dirty="0">
                <a:solidFill>
                  <a:srgbClr val="595959"/>
                </a:solidFill>
                <a:latin typeface="Times New Roman"/>
                <a:cs typeface="Times New Roman"/>
              </a:rPr>
              <a:t>cheat</a:t>
            </a:r>
            <a:r>
              <a:rPr sz="1800" spc="-5" dirty="0">
                <a:solidFill>
                  <a:srgbClr val="595959"/>
                </a:solidFill>
                <a:latin typeface="Times New Roman"/>
                <a:cs typeface="Times New Roman"/>
              </a:rPr>
              <a:t> </a:t>
            </a:r>
            <a:r>
              <a:rPr sz="1800" dirty="0">
                <a:solidFill>
                  <a:srgbClr val="595959"/>
                </a:solidFill>
                <a:latin typeface="Times New Roman"/>
                <a:cs typeface="Times New Roman"/>
              </a:rPr>
              <a:t>on</a:t>
            </a:r>
            <a:r>
              <a:rPr sz="1800" spc="5" dirty="0">
                <a:solidFill>
                  <a:srgbClr val="595959"/>
                </a:solidFill>
                <a:latin typeface="Times New Roman"/>
                <a:cs typeface="Times New Roman"/>
              </a:rPr>
              <a:t> </a:t>
            </a:r>
            <a:r>
              <a:rPr sz="1800" spc="-5" dirty="0">
                <a:solidFill>
                  <a:srgbClr val="595959"/>
                </a:solidFill>
                <a:latin typeface="Times New Roman"/>
                <a:cs typeface="Times New Roman"/>
              </a:rPr>
              <a:t>their</a:t>
            </a:r>
            <a:r>
              <a:rPr sz="1800" dirty="0">
                <a:solidFill>
                  <a:srgbClr val="595959"/>
                </a:solidFill>
                <a:latin typeface="Times New Roman"/>
                <a:cs typeface="Times New Roman"/>
              </a:rPr>
              <a:t> </a:t>
            </a:r>
            <a:r>
              <a:rPr sz="1800" spc="-5" dirty="0">
                <a:solidFill>
                  <a:srgbClr val="595959"/>
                </a:solidFill>
                <a:latin typeface="Times New Roman"/>
                <a:cs typeface="Times New Roman"/>
              </a:rPr>
              <a:t>income</a:t>
            </a:r>
            <a:r>
              <a:rPr sz="1800" dirty="0">
                <a:solidFill>
                  <a:srgbClr val="595959"/>
                </a:solidFill>
                <a:latin typeface="Times New Roman"/>
                <a:cs typeface="Times New Roman"/>
              </a:rPr>
              <a:t> </a:t>
            </a:r>
            <a:r>
              <a:rPr sz="1800" spc="-5" dirty="0">
                <a:solidFill>
                  <a:srgbClr val="595959"/>
                </a:solidFill>
                <a:latin typeface="Times New Roman"/>
                <a:cs typeface="Times New Roman"/>
              </a:rPr>
              <a:t>tax.</a:t>
            </a:r>
            <a:endParaRPr sz="1800">
              <a:latin typeface="Times New Roman"/>
              <a:cs typeface="Times New Roman"/>
            </a:endParaRPr>
          </a:p>
        </p:txBody>
      </p:sp>
      <p:sp>
        <p:nvSpPr>
          <p:cNvPr id="35" name="object 35"/>
          <p:cNvSpPr/>
          <p:nvPr/>
        </p:nvSpPr>
        <p:spPr>
          <a:xfrm>
            <a:off x="6896100" y="4686300"/>
            <a:ext cx="622300" cy="368300"/>
          </a:xfrm>
          <a:custGeom>
            <a:avLst/>
            <a:gdLst/>
            <a:ahLst/>
            <a:cxnLst/>
            <a:rect l="l" t="t" r="r" b="b"/>
            <a:pathLst>
              <a:path w="622300" h="368300">
                <a:moveTo>
                  <a:pt x="560539" y="0"/>
                </a:moveTo>
                <a:lnTo>
                  <a:pt x="61760" y="0"/>
                </a:lnTo>
                <a:lnTo>
                  <a:pt x="37720" y="4853"/>
                </a:lnTo>
                <a:lnTo>
                  <a:pt x="18088" y="18088"/>
                </a:lnTo>
                <a:lnTo>
                  <a:pt x="4853" y="37720"/>
                </a:lnTo>
                <a:lnTo>
                  <a:pt x="0" y="61760"/>
                </a:lnTo>
                <a:lnTo>
                  <a:pt x="0" y="306539"/>
                </a:lnTo>
                <a:lnTo>
                  <a:pt x="4853" y="330579"/>
                </a:lnTo>
                <a:lnTo>
                  <a:pt x="18088" y="350211"/>
                </a:lnTo>
                <a:lnTo>
                  <a:pt x="37720" y="363446"/>
                </a:lnTo>
                <a:lnTo>
                  <a:pt x="61760" y="368300"/>
                </a:lnTo>
                <a:lnTo>
                  <a:pt x="560539" y="368300"/>
                </a:lnTo>
                <a:lnTo>
                  <a:pt x="584579" y="363446"/>
                </a:lnTo>
                <a:lnTo>
                  <a:pt x="604211" y="350211"/>
                </a:lnTo>
                <a:lnTo>
                  <a:pt x="617446" y="330579"/>
                </a:lnTo>
                <a:lnTo>
                  <a:pt x="622300" y="306539"/>
                </a:lnTo>
                <a:lnTo>
                  <a:pt x="622300" y="61760"/>
                </a:lnTo>
                <a:lnTo>
                  <a:pt x="617446" y="37720"/>
                </a:lnTo>
                <a:lnTo>
                  <a:pt x="604211" y="18088"/>
                </a:lnTo>
                <a:lnTo>
                  <a:pt x="584579" y="4853"/>
                </a:lnTo>
                <a:lnTo>
                  <a:pt x="560539" y="0"/>
                </a:lnTo>
                <a:close/>
              </a:path>
            </a:pathLst>
          </a:custGeom>
          <a:solidFill>
            <a:srgbClr val="2683C6"/>
          </a:solidFill>
        </p:spPr>
        <p:txBody>
          <a:bodyPr wrap="square" lIns="0" tIns="0" rIns="0" bIns="0" rtlCol="0"/>
          <a:lstStyle/>
          <a:p>
            <a:endParaRPr/>
          </a:p>
        </p:txBody>
      </p:sp>
      <p:sp>
        <p:nvSpPr>
          <p:cNvPr id="36" name="object 36"/>
          <p:cNvSpPr txBox="1"/>
          <p:nvPr/>
        </p:nvSpPr>
        <p:spPr>
          <a:xfrm>
            <a:off x="7049357" y="4721097"/>
            <a:ext cx="318770" cy="269240"/>
          </a:xfrm>
          <a:prstGeom prst="rect">
            <a:avLst/>
          </a:prstGeom>
        </p:spPr>
        <p:txBody>
          <a:bodyPr vert="horz" wrap="square" lIns="0" tIns="12700" rIns="0" bIns="0" rtlCol="0">
            <a:spAutoFit/>
          </a:bodyPr>
          <a:lstStyle/>
          <a:p>
            <a:pPr marL="12700">
              <a:lnSpc>
                <a:spcPct val="100000"/>
              </a:lnSpc>
              <a:spcBef>
                <a:spcPts val="100"/>
              </a:spcBef>
            </a:pPr>
            <a:r>
              <a:rPr sz="1600" b="1" spc="-185" dirty="0">
                <a:solidFill>
                  <a:srgbClr val="FFFFFF"/>
                </a:solidFill>
                <a:latin typeface="Times New Roman"/>
                <a:cs typeface="Times New Roman"/>
              </a:rPr>
              <a:t>Y</a:t>
            </a:r>
            <a:r>
              <a:rPr sz="1600" b="1" dirty="0">
                <a:solidFill>
                  <a:srgbClr val="FFFFFF"/>
                </a:solidFill>
                <a:latin typeface="Times New Roman"/>
                <a:cs typeface="Times New Roman"/>
              </a:rPr>
              <a:t>es</a:t>
            </a:r>
            <a:endParaRPr sz="1600">
              <a:latin typeface="Times New Roman"/>
              <a:cs typeface="Times New Roman"/>
            </a:endParaRPr>
          </a:p>
        </p:txBody>
      </p:sp>
      <p:sp>
        <p:nvSpPr>
          <p:cNvPr id="37" name="object 3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8" name="object 38"/>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013" y="1035303"/>
            <a:ext cx="6851015" cy="574040"/>
          </a:xfrm>
          <a:prstGeom prst="rect">
            <a:avLst/>
          </a:prstGeom>
        </p:spPr>
        <p:txBody>
          <a:bodyPr vert="horz" wrap="square" lIns="0" tIns="12700" rIns="0" bIns="0" rtlCol="0">
            <a:spAutoFit/>
          </a:bodyPr>
          <a:lstStyle/>
          <a:p>
            <a:pPr marL="12700">
              <a:lnSpc>
                <a:spcPct val="100000"/>
              </a:lnSpc>
              <a:spcBef>
                <a:spcPts val="100"/>
              </a:spcBef>
            </a:pPr>
            <a:r>
              <a:rPr sz="3600" spc="70" dirty="0"/>
              <a:t>Open</a:t>
            </a:r>
            <a:r>
              <a:rPr sz="3600" spc="185" dirty="0"/>
              <a:t> </a:t>
            </a:r>
            <a:r>
              <a:rPr sz="3600" spc="65" dirty="0"/>
              <a:t>and</a:t>
            </a:r>
            <a:r>
              <a:rPr sz="3600" spc="190" dirty="0"/>
              <a:t> </a:t>
            </a:r>
            <a:r>
              <a:rPr sz="3600" spc="80" dirty="0"/>
              <a:t>Closed</a:t>
            </a:r>
            <a:r>
              <a:rPr sz="3600" spc="180" dirty="0"/>
              <a:t> </a:t>
            </a:r>
            <a:r>
              <a:rPr sz="3600" spc="80" dirty="0"/>
              <a:t>Classes</a:t>
            </a:r>
            <a:r>
              <a:rPr sz="3600" spc="195" dirty="0"/>
              <a:t> </a:t>
            </a:r>
            <a:r>
              <a:rPr sz="3600" spc="50" dirty="0"/>
              <a:t>of</a:t>
            </a:r>
            <a:r>
              <a:rPr sz="3600" spc="125" dirty="0"/>
              <a:t> </a:t>
            </a:r>
            <a:r>
              <a:rPr sz="3600" spc="40" dirty="0"/>
              <a:t>Words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8</a:t>
            </a:fld>
            <a:endParaRPr dirty="0"/>
          </a:p>
        </p:txBody>
      </p:sp>
      <p:sp>
        <p:nvSpPr>
          <p:cNvPr id="3" name="object 3"/>
          <p:cNvSpPr txBox="1"/>
          <p:nvPr/>
        </p:nvSpPr>
        <p:spPr>
          <a:xfrm>
            <a:off x="862674" y="1887353"/>
            <a:ext cx="7621270" cy="4222750"/>
          </a:xfrm>
          <a:prstGeom prst="rect">
            <a:avLst/>
          </a:prstGeom>
        </p:spPr>
        <p:txBody>
          <a:bodyPr vert="horz" wrap="square" lIns="0" tIns="132715" rIns="0" bIns="0" rtlCol="0">
            <a:spAutoFit/>
          </a:bodyPr>
          <a:lstStyle/>
          <a:p>
            <a:pPr marL="12700">
              <a:lnSpc>
                <a:spcPct val="100000"/>
              </a:lnSpc>
              <a:spcBef>
                <a:spcPts val="1045"/>
              </a:spcBef>
            </a:pPr>
            <a:r>
              <a:rPr sz="2200" b="1" spc="-5" dirty="0">
                <a:solidFill>
                  <a:srgbClr val="595959"/>
                </a:solidFill>
                <a:latin typeface="Times New Roman"/>
                <a:cs typeface="Times New Roman"/>
              </a:rPr>
              <a:t>Open</a:t>
            </a:r>
            <a:r>
              <a:rPr sz="2200" b="1" dirty="0">
                <a:solidFill>
                  <a:srgbClr val="595959"/>
                </a:solidFill>
                <a:latin typeface="Times New Roman"/>
                <a:cs typeface="Times New Roman"/>
              </a:rPr>
              <a:t> </a:t>
            </a:r>
            <a:r>
              <a:rPr sz="2200" b="1" spc="-5" dirty="0">
                <a:solidFill>
                  <a:srgbClr val="595959"/>
                </a:solidFill>
                <a:latin typeface="Times New Roman"/>
                <a:cs typeface="Times New Roman"/>
              </a:rPr>
              <a:t>classes</a:t>
            </a:r>
            <a:r>
              <a:rPr sz="2200" spc="-5" dirty="0">
                <a:solidFill>
                  <a:srgbClr val="595959"/>
                </a:solidFill>
                <a:latin typeface="Times New Roman"/>
                <a:cs typeface="Times New Roman"/>
              </a:rPr>
              <a:t>—can add</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dirty="0">
                <a:solidFill>
                  <a:srgbClr val="595959"/>
                </a:solidFill>
                <a:latin typeface="Times New Roman"/>
                <a:cs typeface="Times New Roman"/>
              </a:rPr>
              <a:t>to </a:t>
            </a:r>
            <a:r>
              <a:rPr sz="2200" spc="-5" dirty="0">
                <a:solidFill>
                  <a:srgbClr val="595959"/>
                </a:solidFill>
                <a:latin typeface="Times New Roman"/>
                <a:cs typeface="Times New Roman"/>
              </a:rPr>
              <a:t>these</a:t>
            </a:r>
            <a:r>
              <a:rPr sz="2200" dirty="0">
                <a:solidFill>
                  <a:srgbClr val="595959"/>
                </a:solidFill>
                <a:latin typeface="Times New Roman"/>
                <a:cs typeface="Times New Roman"/>
              </a:rPr>
              <a:t> </a:t>
            </a:r>
            <a:r>
              <a:rPr sz="2200" spc="-5" dirty="0">
                <a:solidFill>
                  <a:srgbClr val="595959"/>
                </a:solidFill>
                <a:latin typeface="Times New Roman"/>
                <a:cs typeface="Times New Roman"/>
              </a:rPr>
              <a:t>basic word</a:t>
            </a:r>
            <a:r>
              <a:rPr sz="2200" dirty="0">
                <a:solidFill>
                  <a:srgbClr val="595959"/>
                </a:solidFill>
                <a:latin typeface="Times New Roman"/>
                <a:cs typeface="Times New Roman"/>
              </a:rPr>
              <a:t> </a:t>
            </a:r>
            <a:r>
              <a:rPr sz="2200" spc="-10" dirty="0">
                <a:solidFill>
                  <a:srgbClr val="595959"/>
                </a:solidFill>
                <a:latin typeface="Times New Roman"/>
                <a:cs typeface="Times New Roman"/>
              </a:rPr>
              <a:t>classes:</a:t>
            </a:r>
            <a:endParaRPr sz="2200">
              <a:latin typeface="Times New Roman"/>
              <a:cs typeface="Times New Roman"/>
            </a:endParaRPr>
          </a:p>
          <a:p>
            <a:pPr marL="231775">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dirty="0">
                <a:solidFill>
                  <a:srgbClr val="595959"/>
                </a:solidFill>
                <a:latin typeface="Times New Roman"/>
                <a:cs typeface="Times New Roman"/>
              </a:rPr>
              <a:t>Nouns,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verbs, adjectives,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adverbs</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Some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kinds</a:t>
            </a:r>
            <a:r>
              <a:rPr sz="2000" spc="-15"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numbers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Every</a:t>
            </a:r>
            <a:r>
              <a:rPr sz="2000" dirty="0">
                <a:solidFill>
                  <a:srgbClr val="595959"/>
                </a:solidFill>
                <a:latin typeface="Times New Roman"/>
                <a:cs typeface="Times New Roman"/>
              </a:rPr>
              <a:t> known </a:t>
            </a:r>
            <a:r>
              <a:rPr sz="2000" spc="-5" dirty="0">
                <a:solidFill>
                  <a:srgbClr val="595959"/>
                </a:solidFill>
                <a:latin typeface="Times New Roman"/>
                <a:cs typeface="Times New Roman"/>
              </a:rPr>
              <a:t>human</a:t>
            </a:r>
            <a:r>
              <a:rPr sz="2000" dirty="0">
                <a:solidFill>
                  <a:srgbClr val="595959"/>
                </a:solidFill>
                <a:latin typeface="Times New Roman"/>
                <a:cs typeface="Times New Roman"/>
              </a:rPr>
              <a:t> </a:t>
            </a:r>
            <a:r>
              <a:rPr sz="2000" spc="-5" dirty="0">
                <a:solidFill>
                  <a:srgbClr val="595959"/>
                </a:solidFill>
                <a:latin typeface="Times New Roman"/>
                <a:cs typeface="Times New Roman"/>
              </a:rPr>
              <a:t>language has</a:t>
            </a:r>
            <a:r>
              <a:rPr sz="2000" spc="-10" dirty="0">
                <a:solidFill>
                  <a:srgbClr val="595959"/>
                </a:solidFill>
                <a:latin typeface="Times New Roman"/>
                <a:cs typeface="Times New Roman"/>
              </a:rPr>
              <a:t> </a:t>
            </a:r>
            <a:r>
              <a:rPr sz="2000" dirty="0">
                <a:solidFill>
                  <a:srgbClr val="595959"/>
                </a:solidFill>
                <a:latin typeface="Times New Roman"/>
                <a:cs typeface="Times New Roman"/>
              </a:rPr>
              <a:t>nouns</a:t>
            </a:r>
            <a:r>
              <a:rPr sz="2000" spc="-5" dirty="0">
                <a:solidFill>
                  <a:srgbClr val="595959"/>
                </a:solidFill>
                <a:latin typeface="Times New Roman"/>
                <a:cs typeface="Times New Roman"/>
              </a:rPr>
              <a:t>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verbs</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dirty="0">
                <a:solidFill>
                  <a:srgbClr val="595959"/>
                </a:solidFill>
                <a:latin typeface="Times New Roman"/>
                <a:cs typeface="Times New Roman"/>
              </a:rPr>
              <a:t>Open </a:t>
            </a:r>
            <a:r>
              <a:rPr sz="2000" spc="-5" dirty="0">
                <a:solidFill>
                  <a:srgbClr val="595959"/>
                </a:solidFill>
                <a:latin typeface="Times New Roman"/>
                <a:cs typeface="Times New Roman"/>
              </a:rPr>
              <a:t>class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are more often</a:t>
            </a:r>
            <a:r>
              <a:rPr sz="2000" dirty="0">
                <a:solidFill>
                  <a:srgbClr val="595959"/>
                </a:solidFill>
                <a:latin typeface="Times New Roman"/>
                <a:cs typeface="Times New Roman"/>
              </a:rPr>
              <a:t> </a:t>
            </a:r>
            <a:r>
              <a:rPr sz="2000" spc="-5" dirty="0">
                <a:solidFill>
                  <a:srgbClr val="595959"/>
                </a:solidFill>
                <a:latin typeface="Times New Roman"/>
                <a:cs typeface="Times New Roman"/>
              </a:rPr>
              <a:t>borrowed</a:t>
            </a:r>
            <a:r>
              <a:rPr sz="2000" dirty="0">
                <a:solidFill>
                  <a:srgbClr val="595959"/>
                </a:solidFill>
                <a:latin typeface="Times New Roman"/>
                <a:cs typeface="Times New Roman"/>
              </a:rPr>
              <a:t> </a:t>
            </a:r>
            <a:r>
              <a:rPr sz="2000" spc="-5" dirty="0">
                <a:solidFill>
                  <a:srgbClr val="595959"/>
                </a:solidFill>
                <a:latin typeface="Times New Roman"/>
                <a:cs typeface="Times New Roman"/>
              </a:rPr>
              <a:t>from</a:t>
            </a:r>
            <a:r>
              <a:rPr sz="2000" spc="-10" dirty="0">
                <a:solidFill>
                  <a:srgbClr val="595959"/>
                </a:solidFill>
                <a:latin typeface="Times New Roman"/>
                <a:cs typeface="Times New Roman"/>
              </a:rPr>
              <a:t> </a:t>
            </a:r>
            <a:r>
              <a:rPr sz="2000" dirty="0">
                <a:solidFill>
                  <a:srgbClr val="595959"/>
                </a:solidFill>
                <a:latin typeface="Times New Roman"/>
                <a:cs typeface="Times New Roman"/>
              </a:rPr>
              <a:t>one</a:t>
            </a:r>
            <a:r>
              <a:rPr sz="2000" spc="-5" dirty="0">
                <a:solidFill>
                  <a:srgbClr val="595959"/>
                </a:solidFill>
                <a:latin typeface="Times New Roman"/>
                <a:cs typeface="Times New Roman"/>
              </a:rPr>
              <a:t> language to another</a:t>
            </a:r>
            <a:endParaRPr sz="2000">
              <a:latin typeface="Times New Roman"/>
              <a:cs typeface="Times New Roman"/>
            </a:endParaRPr>
          </a:p>
          <a:p>
            <a:pPr marL="12700">
              <a:lnSpc>
                <a:spcPct val="100000"/>
              </a:lnSpc>
              <a:spcBef>
                <a:spcPts val="1000"/>
              </a:spcBef>
            </a:pPr>
            <a:r>
              <a:rPr sz="2200" b="1" spc="-5" dirty="0">
                <a:solidFill>
                  <a:srgbClr val="595959"/>
                </a:solidFill>
                <a:latin typeface="Times New Roman"/>
                <a:cs typeface="Times New Roman"/>
              </a:rPr>
              <a:t>Closed</a:t>
            </a:r>
            <a:r>
              <a:rPr sz="2200" b="1" dirty="0">
                <a:solidFill>
                  <a:srgbClr val="595959"/>
                </a:solidFill>
                <a:latin typeface="Times New Roman"/>
                <a:cs typeface="Times New Roman"/>
              </a:rPr>
              <a:t> </a:t>
            </a:r>
            <a:r>
              <a:rPr sz="2200" b="1" spc="-5" dirty="0">
                <a:solidFill>
                  <a:srgbClr val="595959"/>
                </a:solidFill>
                <a:latin typeface="Times New Roman"/>
                <a:cs typeface="Times New Roman"/>
              </a:rPr>
              <a:t>classes</a:t>
            </a:r>
            <a:r>
              <a:rPr sz="2200" spc="-5" dirty="0">
                <a:solidFill>
                  <a:srgbClr val="595959"/>
                </a:solidFill>
                <a:latin typeface="Times New Roman"/>
                <a:cs typeface="Times New Roman"/>
              </a:rPr>
              <a:t>—words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are </a:t>
            </a:r>
            <a:r>
              <a:rPr sz="2200" dirty="0">
                <a:solidFill>
                  <a:srgbClr val="595959"/>
                </a:solidFill>
                <a:latin typeface="Times New Roman"/>
                <a:cs typeface="Times New Roman"/>
              </a:rPr>
              <a:t>not </a:t>
            </a:r>
            <a:r>
              <a:rPr sz="2200" spc="-5" dirty="0">
                <a:solidFill>
                  <a:srgbClr val="595959"/>
                </a:solidFill>
                <a:latin typeface="Times New Roman"/>
                <a:cs typeface="Times New Roman"/>
              </a:rPr>
              <a:t>added</a:t>
            </a:r>
            <a:r>
              <a:rPr sz="2200" dirty="0">
                <a:solidFill>
                  <a:srgbClr val="595959"/>
                </a:solidFill>
                <a:latin typeface="Times New Roman"/>
                <a:cs typeface="Times New Roman"/>
              </a:rPr>
              <a:t> to </a:t>
            </a:r>
            <a:r>
              <a:rPr sz="2200" spc="-5" dirty="0">
                <a:solidFill>
                  <a:srgbClr val="595959"/>
                </a:solidFill>
                <a:latin typeface="Times New Roman"/>
                <a:cs typeface="Times New Roman"/>
              </a:rPr>
              <a:t>these </a:t>
            </a:r>
            <a:r>
              <a:rPr sz="2200" spc="-10" dirty="0">
                <a:solidFill>
                  <a:srgbClr val="595959"/>
                </a:solidFill>
                <a:latin typeface="Times New Roman"/>
                <a:cs typeface="Times New Roman"/>
              </a:rPr>
              <a:t>classes:</a:t>
            </a:r>
            <a:endParaRPr sz="2200">
              <a:latin typeface="Times New Roman"/>
              <a:cs typeface="Times New Roman"/>
            </a:endParaRPr>
          </a:p>
          <a:p>
            <a:pPr marL="231775">
              <a:lnSpc>
                <a:spcPct val="100000"/>
              </a:lnSpc>
              <a:spcBef>
                <a:spcPts val="76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Determiners,</a:t>
            </a:r>
            <a:r>
              <a:rPr sz="2000" dirty="0">
                <a:solidFill>
                  <a:srgbClr val="595959"/>
                </a:solidFill>
                <a:latin typeface="Times New Roman"/>
                <a:cs typeface="Times New Roman"/>
              </a:rPr>
              <a:t> </a:t>
            </a:r>
            <a:r>
              <a:rPr sz="2000" spc="-5" dirty="0">
                <a:solidFill>
                  <a:srgbClr val="595959"/>
                </a:solidFill>
                <a:latin typeface="Times New Roman"/>
                <a:cs typeface="Times New Roman"/>
              </a:rPr>
              <a:t>pronouns,</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prepositions,</a:t>
            </a:r>
            <a:r>
              <a:rPr sz="2000" dirty="0">
                <a:solidFill>
                  <a:srgbClr val="595959"/>
                </a:solidFill>
                <a:latin typeface="Times New Roman"/>
                <a:cs typeface="Times New Roman"/>
              </a:rPr>
              <a:t> </a:t>
            </a:r>
            <a:r>
              <a:rPr sz="2000" spc="-10" dirty="0">
                <a:solidFill>
                  <a:srgbClr val="595959"/>
                </a:solidFill>
                <a:latin typeface="Times New Roman"/>
                <a:cs typeface="Times New Roman"/>
              </a:rPr>
              <a:t>particles,</a:t>
            </a:r>
            <a:r>
              <a:rPr sz="2000" dirty="0">
                <a:solidFill>
                  <a:srgbClr val="595959"/>
                </a:solidFill>
                <a:latin typeface="Times New Roman"/>
                <a:cs typeface="Times New Roman"/>
              </a:rPr>
              <a:t> </a:t>
            </a:r>
            <a:r>
              <a:rPr sz="2000" spc="-5" dirty="0">
                <a:solidFill>
                  <a:srgbClr val="595959"/>
                </a:solidFill>
                <a:latin typeface="Times New Roman"/>
                <a:cs typeface="Times New Roman"/>
              </a:rPr>
              <a:t>auxiliary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verbs</a:t>
            </a:r>
            <a:endParaRPr sz="2000">
              <a:latin typeface="Times New Roman"/>
              <a:cs typeface="Times New Roman"/>
            </a:endParaRPr>
          </a:p>
          <a:p>
            <a:pPr marL="186055" marR="5080" indent="-137160">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Closed-class</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r>
              <a:rPr sz="2000" spc="-5" dirty="0">
                <a:solidFill>
                  <a:srgbClr val="595959"/>
                </a:solidFill>
                <a:latin typeface="Times New Roman"/>
                <a:cs typeface="Times New Roman"/>
              </a:rPr>
              <a:t> 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often function</a:t>
            </a:r>
            <a:r>
              <a:rPr sz="2000" dirty="0">
                <a:solidFill>
                  <a:srgbClr val="595959"/>
                </a:solidFill>
                <a:latin typeface="Times New Roman"/>
                <a:cs typeface="Times New Roman"/>
              </a:rPr>
              <a:t> words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that</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have structuring uses in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grammar</a:t>
            </a:r>
            <a:endParaRPr sz="2000">
              <a:latin typeface="Times New Roman"/>
              <a:cs typeface="Times New Roman"/>
            </a:endParaRPr>
          </a:p>
          <a:p>
            <a:pPr marL="48895">
              <a:lnSpc>
                <a:spcPct val="100000"/>
              </a:lnSpc>
              <a:spcBef>
                <a:spcPts val="100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10" dirty="0">
                <a:solidFill>
                  <a:srgbClr val="595959"/>
                </a:solidFill>
                <a:latin typeface="Times New Roman"/>
                <a:cs typeface="Times New Roman"/>
              </a:rPr>
              <a:t>Differ</a:t>
            </a:r>
            <a:r>
              <a:rPr sz="2000" spc="-5" dirty="0">
                <a:solidFill>
                  <a:srgbClr val="595959"/>
                </a:solidFill>
                <a:latin typeface="Times New Roman"/>
                <a:cs typeface="Times New Roman"/>
              </a:rPr>
              <a:t> more from</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language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language than</a:t>
            </a:r>
            <a:r>
              <a:rPr sz="2000" dirty="0">
                <a:solidFill>
                  <a:srgbClr val="595959"/>
                </a:solidFill>
                <a:latin typeface="Times New Roman"/>
                <a:cs typeface="Times New Roman"/>
              </a:rPr>
              <a:t> </a:t>
            </a:r>
            <a:r>
              <a:rPr sz="2000" spc="-5" dirty="0">
                <a:solidFill>
                  <a:srgbClr val="595959"/>
                </a:solidFill>
                <a:latin typeface="Times New Roman"/>
                <a:cs typeface="Times New Roman"/>
              </a:rPr>
              <a:t>open-class</a:t>
            </a:r>
            <a:r>
              <a:rPr sz="2000" spc="-10" dirty="0">
                <a:solidFill>
                  <a:srgbClr val="595959"/>
                </a:solidFill>
                <a:latin typeface="Times New Roman"/>
                <a:cs typeface="Times New Roman"/>
              </a:rPr>
              <a:t> </a:t>
            </a:r>
            <a:r>
              <a:rPr sz="2000" dirty="0">
                <a:solidFill>
                  <a:srgbClr val="595959"/>
                </a:solidFill>
                <a:latin typeface="Times New Roman"/>
                <a:cs typeface="Times New Roman"/>
              </a:rPr>
              <a:t>words</a:t>
            </a:r>
            <a:endParaRPr sz="200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833234" cy="574040"/>
          </a:xfrm>
          <a:prstGeom prst="rect">
            <a:avLst/>
          </a:prstGeom>
        </p:spPr>
        <p:txBody>
          <a:bodyPr vert="horz" wrap="square" lIns="0" tIns="12700" rIns="0" bIns="0" rtlCol="0">
            <a:spAutoFit/>
          </a:bodyPr>
          <a:lstStyle/>
          <a:p>
            <a:pPr marL="12700">
              <a:lnSpc>
                <a:spcPct val="100000"/>
              </a:lnSpc>
              <a:spcBef>
                <a:spcPts val="100"/>
              </a:spcBef>
            </a:pPr>
            <a:r>
              <a:rPr sz="3600" spc="80" dirty="0"/>
              <a:t>Another</a:t>
            </a:r>
            <a:r>
              <a:rPr sz="3600" spc="190" dirty="0"/>
              <a:t> </a:t>
            </a:r>
            <a:r>
              <a:rPr sz="3600" spc="85" dirty="0"/>
              <a:t>Example</a:t>
            </a:r>
            <a:r>
              <a:rPr sz="3600" spc="190" dirty="0"/>
              <a:t> </a:t>
            </a:r>
            <a:r>
              <a:rPr sz="3600" spc="50" dirty="0"/>
              <a:t>of</a:t>
            </a:r>
            <a:r>
              <a:rPr sz="3600" spc="180" dirty="0"/>
              <a:t> </a:t>
            </a:r>
            <a:r>
              <a:rPr sz="3600" spc="80" dirty="0"/>
              <a:t>Decision</a:t>
            </a:r>
            <a:r>
              <a:rPr sz="3600" spc="125" dirty="0"/>
              <a:t> </a:t>
            </a:r>
            <a:r>
              <a:rPr sz="3600" spc="65" dirty="0"/>
              <a:t>Tree</a:t>
            </a:r>
            <a:endParaRPr sz="3600"/>
          </a:p>
        </p:txBody>
      </p:sp>
      <p:sp>
        <p:nvSpPr>
          <p:cNvPr id="3" name="object 3"/>
          <p:cNvSpPr/>
          <p:nvPr/>
        </p:nvSpPr>
        <p:spPr>
          <a:xfrm>
            <a:off x="8001642" y="4194566"/>
            <a:ext cx="260985" cy="523875"/>
          </a:xfrm>
          <a:custGeom>
            <a:avLst/>
            <a:gdLst/>
            <a:ahLst/>
            <a:cxnLst/>
            <a:rect l="l" t="t" r="r" b="b"/>
            <a:pathLst>
              <a:path w="260984" h="523875">
                <a:moveTo>
                  <a:pt x="11414" y="0"/>
                </a:moveTo>
                <a:lnTo>
                  <a:pt x="0" y="5567"/>
                </a:lnTo>
                <a:lnTo>
                  <a:pt x="220591" y="457781"/>
                </a:lnTo>
                <a:lnTo>
                  <a:pt x="192057" y="471702"/>
                </a:lnTo>
                <a:lnTo>
                  <a:pt x="259707" y="523483"/>
                </a:lnTo>
                <a:lnTo>
                  <a:pt x="260541" y="438293"/>
                </a:lnTo>
                <a:lnTo>
                  <a:pt x="232006" y="452213"/>
                </a:lnTo>
                <a:lnTo>
                  <a:pt x="11414" y="0"/>
                </a:lnTo>
                <a:close/>
              </a:path>
            </a:pathLst>
          </a:custGeom>
          <a:solidFill>
            <a:srgbClr val="000000"/>
          </a:solidFill>
        </p:spPr>
        <p:txBody>
          <a:bodyPr wrap="square" lIns="0" tIns="0" rIns="0" bIns="0" rtlCol="0"/>
          <a:lstStyle/>
          <a:p>
            <a:endParaRPr/>
          </a:p>
        </p:txBody>
      </p:sp>
      <p:sp>
        <p:nvSpPr>
          <p:cNvPr id="4" name="object 4"/>
          <p:cNvSpPr/>
          <p:nvPr/>
        </p:nvSpPr>
        <p:spPr>
          <a:xfrm>
            <a:off x="6877050" y="4193949"/>
            <a:ext cx="335915" cy="524510"/>
          </a:xfrm>
          <a:custGeom>
            <a:avLst/>
            <a:gdLst/>
            <a:ahLst/>
            <a:cxnLst/>
            <a:rect l="l" t="t" r="r" b="b"/>
            <a:pathLst>
              <a:path w="335915" h="524510">
                <a:moveTo>
                  <a:pt x="324838" y="0"/>
                </a:moveTo>
                <a:lnTo>
                  <a:pt x="35445" y="456349"/>
                </a:lnTo>
                <a:lnTo>
                  <a:pt x="8632" y="439345"/>
                </a:lnTo>
                <a:lnTo>
                  <a:pt x="0" y="524101"/>
                </a:lnTo>
                <a:lnTo>
                  <a:pt x="72984" y="480153"/>
                </a:lnTo>
                <a:lnTo>
                  <a:pt x="46170" y="463149"/>
                </a:lnTo>
                <a:lnTo>
                  <a:pt x="335561" y="6802"/>
                </a:lnTo>
                <a:lnTo>
                  <a:pt x="324838" y="0"/>
                </a:lnTo>
                <a:close/>
              </a:path>
            </a:pathLst>
          </a:custGeom>
          <a:solidFill>
            <a:srgbClr val="000000"/>
          </a:solidFill>
        </p:spPr>
        <p:txBody>
          <a:bodyPr wrap="square" lIns="0" tIns="0" rIns="0" bIns="0" rtlCol="0"/>
          <a:lstStyle/>
          <a:p>
            <a:endParaRPr/>
          </a:p>
        </p:txBody>
      </p:sp>
      <p:sp>
        <p:nvSpPr>
          <p:cNvPr id="5" name="object 5"/>
          <p:cNvSpPr/>
          <p:nvPr/>
        </p:nvSpPr>
        <p:spPr>
          <a:xfrm>
            <a:off x="5886450" y="3393401"/>
            <a:ext cx="411480" cy="537845"/>
          </a:xfrm>
          <a:custGeom>
            <a:avLst/>
            <a:gdLst/>
            <a:ahLst/>
            <a:cxnLst/>
            <a:rect l="l" t="t" r="r" b="b"/>
            <a:pathLst>
              <a:path w="411479" h="537845">
                <a:moveTo>
                  <a:pt x="401349" y="0"/>
                </a:moveTo>
                <a:lnTo>
                  <a:pt x="41130" y="472787"/>
                </a:lnTo>
                <a:lnTo>
                  <a:pt x="15875" y="453546"/>
                </a:lnTo>
                <a:lnTo>
                  <a:pt x="0" y="537248"/>
                </a:lnTo>
                <a:lnTo>
                  <a:pt x="76487" y="499725"/>
                </a:lnTo>
                <a:lnTo>
                  <a:pt x="51231" y="480484"/>
                </a:lnTo>
                <a:lnTo>
                  <a:pt x="411450" y="7696"/>
                </a:lnTo>
                <a:lnTo>
                  <a:pt x="401349" y="0"/>
                </a:lnTo>
                <a:close/>
              </a:path>
            </a:pathLst>
          </a:custGeom>
          <a:solidFill>
            <a:srgbClr val="000000"/>
          </a:solidFill>
        </p:spPr>
        <p:txBody>
          <a:bodyPr wrap="square" lIns="0" tIns="0" rIns="0" bIns="0" rtlCol="0"/>
          <a:lstStyle/>
          <a:p>
            <a:endParaRPr/>
          </a:p>
        </p:txBody>
      </p:sp>
      <p:sp>
        <p:nvSpPr>
          <p:cNvPr id="6" name="object 6"/>
          <p:cNvSpPr/>
          <p:nvPr/>
        </p:nvSpPr>
        <p:spPr>
          <a:xfrm>
            <a:off x="7100940" y="3392990"/>
            <a:ext cx="487680" cy="537845"/>
          </a:xfrm>
          <a:custGeom>
            <a:avLst/>
            <a:gdLst/>
            <a:ahLst/>
            <a:cxnLst/>
            <a:rect l="l" t="t" r="r" b="b"/>
            <a:pathLst>
              <a:path w="487679" h="537845">
                <a:moveTo>
                  <a:pt x="9418" y="0"/>
                </a:moveTo>
                <a:lnTo>
                  <a:pt x="0" y="8519"/>
                </a:lnTo>
                <a:lnTo>
                  <a:pt x="431477" y="485414"/>
                </a:lnTo>
                <a:lnTo>
                  <a:pt x="407932" y="506716"/>
                </a:lnTo>
                <a:lnTo>
                  <a:pt x="487309" y="537659"/>
                </a:lnTo>
                <a:lnTo>
                  <a:pt x="464439" y="455592"/>
                </a:lnTo>
                <a:lnTo>
                  <a:pt x="440894" y="476893"/>
                </a:lnTo>
                <a:lnTo>
                  <a:pt x="9418" y="0"/>
                </a:lnTo>
                <a:close/>
              </a:path>
            </a:pathLst>
          </a:custGeom>
          <a:solidFill>
            <a:srgbClr val="000000"/>
          </a:solidFill>
        </p:spPr>
        <p:txBody>
          <a:bodyPr wrap="square" lIns="0" tIns="0" rIns="0" bIns="0" rtlCol="0"/>
          <a:lstStyle/>
          <a:p>
            <a:endParaRPr/>
          </a:p>
        </p:txBody>
      </p:sp>
      <p:sp>
        <p:nvSpPr>
          <p:cNvPr id="7" name="object 7"/>
          <p:cNvSpPr/>
          <p:nvPr/>
        </p:nvSpPr>
        <p:spPr>
          <a:xfrm>
            <a:off x="6047463" y="2668489"/>
            <a:ext cx="563245" cy="474980"/>
          </a:xfrm>
          <a:custGeom>
            <a:avLst/>
            <a:gdLst/>
            <a:ahLst/>
            <a:cxnLst/>
            <a:rect l="l" t="t" r="r" b="b"/>
            <a:pathLst>
              <a:path w="563245" h="474980">
                <a:moveTo>
                  <a:pt x="8173" y="0"/>
                </a:moveTo>
                <a:lnTo>
                  <a:pt x="0" y="9720"/>
                </a:lnTo>
                <a:lnTo>
                  <a:pt x="500479" y="430578"/>
                </a:lnTo>
                <a:lnTo>
                  <a:pt x="480046" y="454878"/>
                </a:lnTo>
                <a:lnTo>
                  <a:pt x="562886" y="474760"/>
                </a:lnTo>
                <a:lnTo>
                  <a:pt x="529087" y="396557"/>
                </a:lnTo>
                <a:lnTo>
                  <a:pt x="508652" y="420857"/>
                </a:lnTo>
                <a:lnTo>
                  <a:pt x="8173" y="0"/>
                </a:lnTo>
                <a:close/>
              </a:path>
            </a:pathLst>
          </a:custGeom>
          <a:solidFill>
            <a:srgbClr val="000000"/>
          </a:solidFill>
        </p:spPr>
        <p:txBody>
          <a:bodyPr wrap="square" lIns="0" tIns="0" rIns="0" bIns="0" rtlCol="0"/>
          <a:lstStyle/>
          <a:p>
            <a:endParaRPr/>
          </a:p>
        </p:txBody>
      </p:sp>
      <p:sp>
        <p:nvSpPr>
          <p:cNvPr id="8" name="object 8"/>
          <p:cNvSpPr/>
          <p:nvPr/>
        </p:nvSpPr>
        <p:spPr>
          <a:xfrm>
            <a:off x="4679950" y="2668489"/>
            <a:ext cx="563245" cy="474980"/>
          </a:xfrm>
          <a:custGeom>
            <a:avLst/>
            <a:gdLst/>
            <a:ahLst/>
            <a:cxnLst/>
            <a:rect l="l" t="t" r="r" b="b"/>
            <a:pathLst>
              <a:path w="563245" h="474980">
                <a:moveTo>
                  <a:pt x="554713" y="0"/>
                </a:moveTo>
                <a:lnTo>
                  <a:pt x="54234" y="420857"/>
                </a:lnTo>
                <a:lnTo>
                  <a:pt x="33799" y="396557"/>
                </a:lnTo>
                <a:lnTo>
                  <a:pt x="0" y="474760"/>
                </a:lnTo>
                <a:lnTo>
                  <a:pt x="82842" y="454878"/>
                </a:lnTo>
                <a:lnTo>
                  <a:pt x="62407" y="430578"/>
                </a:lnTo>
                <a:lnTo>
                  <a:pt x="562886" y="9720"/>
                </a:lnTo>
                <a:lnTo>
                  <a:pt x="554713" y="0"/>
                </a:lnTo>
                <a:close/>
              </a:path>
            </a:pathLst>
          </a:custGeom>
          <a:solidFill>
            <a:srgbClr val="000000"/>
          </a:solidFill>
        </p:spPr>
        <p:txBody>
          <a:bodyPr wrap="square" lIns="0" tIns="0" rIns="0" bIns="0" rtlCol="0"/>
          <a:lstStyle/>
          <a:p>
            <a:endParaRPr/>
          </a:p>
        </p:txBody>
      </p:sp>
      <p:sp>
        <p:nvSpPr>
          <p:cNvPr id="9" name="object 9"/>
          <p:cNvSpPr txBox="1"/>
          <p:nvPr/>
        </p:nvSpPr>
        <p:spPr>
          <a:xfrm>
            <a:off x="5194300" y="2400300"/>
            <a:ext cx="927100" cy="355600"/>
          </a:xfrm>
          <a:prstGeom prst="rect">
            <a:avLst/>
          </a:prstGeom>
          <a:solidFill>
            <a:srgbClr val="FACAB4"/>
          </a:solidFill>
        </p:spPr>
        <p:txBody>
          <a:bodyPr vert="horz" wrap="square" lIns="0" tIns="45719" rIns="0" bIns="0" rtlCol="0">
            <a:spAutoFit/>
          </a:bodyPr>
          <a:lstStyle/>
          <a:p>
            <a:pPr marL="179070">
              <a:lnSpc>
                <a:spcPct val="100000"/>
              </a:lnSpc>
              <a:spcBef>
                <a:spcPts val="359"/>
              </a:spcBef>
            </a:pPr>
            <a:r>
              <a:rPr sz="1600" b="1" spc="-5" dirty="0">
                <a:solidFill>
                  <a:srgbClr val="595959"/>
                </a:solidFill>
                <a:latin typeface="Times New Roman"/>
                <a:cs typeface="Times New Roman"/>
              </a:rPr>
              <a:t>MarSt</a:t>
            </a:r>
            <a:endParaRPr sz="1600">
              <a:latin typeface="Times New Roman"/>
              <a:cs typeface="Times New Roman"/>
            </a:endParaRPr>
          </a:p>
        </p:txBody>
      </p:sp>
      <p:sp>
        <p:nvSpPr>
          <p:cNvPr id="10" name="object 10"/>
          <p:cNvSpPr txBox="1"/>
          <p:nvPr/>
        </p:nvSpPr>
        <p:spPr>
          <a:xfrm>
            <a:off x="6210300" y="3136900"/>
            <a:ext cx="927100" cy="342900"/>
          </a:xfrm>
          <a:prstGeom prst="rect">
            <a:avLst/>
          </a:prstGeom>
          <a:solidFill>
            <a:srgbClr val="FACAB4"/>
          </a:solidFill>
        </p:spPr>
        <p:txBody>
          <a:bodyPr vert="horz" wrap="square" lIns="0" tIns="36194" rIns="0" bIns="0" rtlCol="0">
            <a:spAutoFit/>
          </a:bodyPr>
          <a:lstStyle/>
          <a:p>
            <a:pPr marL="139700">
              <a:lnSpc>
                <a:spcPct val="100000"/>
              </a:lnSpc>
              <a:spcBef>
                <a:spcPts val="284"/>
              </a:spcBef>
            </a:pPr>
            <a:r>
              <a:rPr sz="1600" b="1" spc="-5" dirty="0">
                <a:solidFill>
                  <a:srgbClr val="595959"/>
                </a:solidFill>
                <a:latin typeface="Times New Roman"/>
                <a:cs typeface="Times New Roman"/>
              </a:rPr>
              <a:t>Refund</a:t>
            </a:r>
            <a:endParaRPr sz="1600">
              <a:latin typeface="Times New Roman"/>
              <a:cs typeface="Times New Roman"/>
            </a:endParaRPr>
          </a:p>
        </p:txBody>
      </p:sp>
      <p:sp>
        <p:nvSpPr>
          <p:cNvPr id="11" name="object 11"/>
          <p:cNvSpPr txBox="1"/>
          <p:nvPr/>
        </p:nvSpPr>
        <p:spPr>
          <a:xfrm>
            <a:off x="7124700" y="3924300"/>
            <a:ext cx="965200" cy="342900"/>
          </a:xfrm>
          <a:prstGeom prst="rect">
            <a:avLst/>
          </a:prstGeom>
          <a:solidFill>
            <a:srgbClr val="FACAB4"/>
          </a:solidFill>
        </p:spPr>
        <p:txBody>
          <a:bodyPr vert="horz" wrap="square" lIns="0" tIns="36194" rIns="0" bIns="0" rtlCol="0">
            <a:spAutoFit/>
          </a:bodyPr>
          <a:lstStyle/>
          <a:p>
            <a:pPr marL="176530">
              <a:lnSpc>
                <a:spcPct val="100000"/>
              </a:lnSpc>
              <a:spcBef>
                <a:spcPts val="284"/>
              </a:spcBef>
            </a:pPr>
            <a:r>
              <a:rPr sz="1600" b="1" spc="-30" dirty="0">
                <a:solidFill>
                  <a:srgbClr val="595959"/>
                </a:solidFill>
                <a:latin typeface="Times New Roman"/>
                <a:cs typeface="Times New Roman"/>
              </a:rPr>
              <a:t>TaxInc</a:t>
            </a:r>
            <a:endParaRPr sz="1600">
              <a:latin typeface="Times New Roman"/>
              <a:cs typeface="Times New Roman"/>
            </a:endParaRPr>
          </a:p>
        </p:txBody>
      </p:sp>
      <p:sp>
        <p:nvSpPr>
          <p:cNvPr id="12" name="object 12"/>
          <p:cNvSpPr/>
          <p:nvPr/>
        </p:nvSpPr>
        <p:spPr>
          <a:xfrm>
            <a:off x="7912100" y="4711700"/>
            <a:ext cx="635000" cy="368300"/>
          </a:xfrm>
          <a:custGeom>
            <a:avLst/>
            <a:gdLst/>
            <a:ahLst/>
            <a:cxnLst/>
            <a:rect l="l" t="t" r="r" b="b"/>
            <a:pathLst>
              <a:path w="635000" h="368300">
                <a:moveTo>
                  <a:pt x="573239" y="0"/>
                </a:moveTo>
                <a:lnTo>
                  <a:pt x="61760" y="0"/>
                </a:lnTo>
                <a:lnTo>
                  <a:pt x="37720" y="4853"/>
                </a:lnTo>
                <a:lnTo>
                  <a:pt x="18088" y="18088"/>
                </a:lnTo>
                <a:lnTo>
                  <a:pt x="4853" y="37720"/>
                </a:lnTo>
                <a:lnTo>
                  <a:pt x="0" y="61760"/>
                </a:lnTo>
                <a:lnTo>
                  <a:pt x="0" y="306539"/>
                </a:lnTo>
                <a:lnTo>
                  <a:pt x="4853" y="330579"/>
                </a:lnTo>
                <a:lnTo>
                  <a:pt x="18088" y="350211"/>
                </a:lnTo>
                <a:lnTo>
                  <a:pt x="37720" y="363446"/>
                </a:lnTo>
                <a:lnTo>
                  <a:pt x="61760" y="368300"/>
                </a:lnTo>
                <a:lnTo>
                  <a:pt x="573239" y="368300"/>
                </a:lnTo>
                <a:lnTo>
                  <a:pt x="597279" y="363446"/>
                </a:lnTo>
                <a:lnTo>
                  <a:pt x="616911" y="350211"/>
                </a:lnTo>
                <a:lnTo>
                  <a:pt x="630146" y="330579"/>
                </a:lnTo>
                <a:lnTo>
                  <a:pt x="635000" y="306539"/>
                </a:lnTo>
                <a:lnTo>
                  <a:pt x="635000" y="61760"/>
                </a:lnTo>
                <a:lnTo>
                  <a:pt x="630146" y="37720"/>
                </a:lnTo>
                <a:lnTo>
                  <a:pt x="616911" y="18088"/>
                </a:lnTo>
                <a:lnTo>
                  <a:pt x="597279" y="4853"/>
                </a:lnTo>
                <a:lnTo>
                  <a:pt x="573239" y="0"/>
                </a:lnTo>
                <a:close/>
              </a:path>
            </a:pathLst>
          </a:custGeom>
          <a:solidFill>
            <a:srgbClr val="2683C6"/>
          </a:solidFill>
        </p:spPr>
        <p:txBody>
          <a:bodyPr wrap="square" lIns="0" tIns="0" rIns="0" bIns="0" rtlCol="0"/>
          <a:lstStyle/>
          <a:p>
            <a:endParaRPr/>
          </a:p>
        </p:txBody>
      </p:sp>
      <p:sp>
        <p:nvSpPr>
          <p:cNvPr id="13" name="object 13"/>
          <p:cNvSpPr txBox="1"/>
          <p:nvPr/>
        </p:nvSpPr>
        <p:spPr>
          <a:xfrm>
            <a:off x="8069901" y="4752414"/>
            <a:ext cx="318770" cy="269240"/>
          </a:xfrm>
          <a:prstGeom prst="rect">
            <a:avLst/>
          </a:prstGeom>
        </p:spPr>
        <p:txBody>
          <a:bodyPr vert="horz" wrap="square" lIns="0" tIns="12700" rIns="0" bIns="0" rtlCol="0">
            <a:spAutoFit/>
          </a:bodyPr>
          <a:lstStyle/>
          <a:p>
            <a:pPr marL="12700">
              <a:lnSpc>
                <a:spcPct val="100000"/>
              </a:lnSpc>
              <a:spcBef>
                <a:spcPts val="100"/>
              </a:spcBef>
            </a:pPr>
            <a:r>
              <a:rPr sz="1600" b="1" spc="-185" dirty="0">
                <a:solidFill>
                  <a:srgbClr val="FFFFFF"/>
                </a:solidFill>
                <a:latin typeface="Times New Roman"/>
                <a:cs typeface="Times New Roman"/>
              </a:rPr>
              <a:t>Y</a:t>
            </a:r>
            <a:r>
              <a:rPr sz="1600" b="1" dirty="0">
                <a:solidFill>
                  <a:srgbClr val="FFFFFF"/>
                </a:solidFill>
                <a:latin typeface="Times New Roman"/>
                <a:cs typeface="Times New Roman"/>
              </a:rPr>
              <a:t>es</a:t>
            </a:r>
            <a:endParaRPr sz="1600">
              <a:latin typeface="Times New Roman"/>
              <a:cs typeface="Times New Roman"/>
            </a:endParaRPr>
          </a:p>
        </p:txBody>
      </p:sp>
      <p:sp>
        <p:nvSpPr>
          <p:cNvPr id="14" name="object 14"/>
          <p:cNvSpPr/>
          <p:nvPr/>
        </p:nvSpPr>
        <p:spPr>
          <a:xfrm>
            <a:off x="6553200" y="4724400"/>
            <a:ext cx="660400" cy="355600"/>
          </a:xfrm>
          <a:custGeom>
            <a:avLst/>
            <a:gdLst/>
            <a:ahLst/>
            <a:cxnLst/>
            <a:rect l="l" t="t" r="r" b="b"/>
            <a:pathLst>
              <a:path w="660400" h="355600">
                <a:moveTo>
                  <a:pt x="601132" y="0"/>
                </a:moveTo>
                <a:lnTo>
                  <a:pt x="59267" y="0"/>
                </a:lnTo>
                <a:lnTo>
                  <a:pt x="36197" y="4657"/>
                </a:lnTo>
                <a:lnTo>
                  <a:pt x="17359" y="17359"/>
                </a:lnTo>
                <a:lnTo>
                  <a:pt x="4657" y="36197"/>
                </a:lnTo>
                <a:lnTo>
                  <a:pt x="0" y="59267"/>
                </a:lnTo>
                <a:lnTo>
                  <a:pt x="0" y="296332"/>
                </a:lnTo>
                <a:lnTo>
                  <a:pt x="4657" y="319402"/>
                </a:lnTo>
                <a:lnTo>
                  <a:pt x="17359" y="338240"/>
                </a:lnTo>
                <a:lnTo>
                  <a:pt x="36197" y="350942"/>
                </a:lnTo>
                <a:lnTo>
                  <a:pt x="59267" y="355600"/>
                </a:lnTo>
                <a:lnTo>
                  <a:pt x="601132" y="355600"/>
                </a:lnTo>
                <a:lnTo>
                  <a:pt x="624202" y="350942"/>
                </a:lnTo>
                <a:lnTo>
                  <a:pt x="643040" y="338240"/>
                </a:lnTo>
                <a:lnTo>
                  <a:pt x="655742" y="319402"/>
                </a:lnTo>
                <a:lnTo>
                  <a:pt x="660400" y="296332"/>
                </a:lnTo>
                <a:lnTo>
                  <a:pt x="660400" y="59267"/>
                </a:lnTo>
                <a:lnTo>
                  <a:pt x="655742" y="36197"/>
                </a:lnTo>
                <a:lnTo>
                  <a:pt x="643040" y="17359"/>
                </a:lnTo>
                <a:lnTo>
                  <a:pt x="624202" y="4657"/>
                </a:lnTo>
                <a:lnTo>
                  <a:pt x="601132" y="0"/>
                </a:lnTo>
                <a:close/>
              </a:path>
            </a:pathLst>
          </a:custGeom>
          <a:solidFill>
            <a:srgbClr val="2683C6"/>
          </a:solidFill>
        </p:spPr>
        <p:txBody>
          <a:bodyPr wrap="square" lIns="0" tIns="0" rIns="0" bIns="0" rtlCol="0"/>
          <a:lstStyle/>
          <a:p>
            <a:endParaRPr/>
          </a:p>
        </p:txBody>
      </p:sp>
      <p:sp>
        <p:nvSpPr>
          <p:cNvPr id="15" name="object 15"/>
          <p:cNvSpPr txBox="1"/>
          <p:nvPr/>
        </p:nvSpPr>
        <p:spPr>
          <a:xfrm>
            <a:off x="6743700" y="4753564"/>
            <a:ext cx="27241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FFFFFF"/>
                </a:solidFill>
                <a:latin typeface="Times New Roman"/>
                <a:cs typeface="Times New Roman"/>
              </a:rPr>
              <a:t>No</a:t>
            </a:r>
            <a:endParaRPr sz="1600">
              <a:latin typeface="Times New Roman"/>
              <a:cs typeface="Times New Roman"/>
            </a:endParaRPr>
          </a:p>
        </p:txBody>
      </p:sp>
      <p:sp>
        <p:nvSpPr>
          <p:cNvPr id="16" name="object 16"/>
          <p:cNvSpPr/>
          <p:nvPr/>
        </p:nvSpPr>
        <p:spPr>
          <a:xfrm>
            <a:off x="4343400" y="3136900"/>
            <a:ext cx="685800" cy="355600"/>
          </a:xfrm>
          <a:custGeom>
            <a:avLst/>
            <a:gdLst/>
            <a:ahLst/>
            <a:cxnLst/>
            <a:rect l="l" t="t" r="r" b="b"/>
            <a:pathLst>
              <a:path w="685800" h="355600">
                <a:moveTo>
                  <a:pt x="626531" y="0"/>
                </a:moveTo>
                <a:lnTo>
                  <a:pt x="59268" y="0"/>
                </a:lnTo>
                <a:lnTo>
                  <a:pt x="36198" y="4657"/>
                </a:lnTo>
                <a:lnTo>
                  <a:pt x="17359" y="17359"/>
                </a:lnTo>
                <a:lnTo>
                  <a:pt x="4657" y="36198"/>
                </a:lnTo>
                <a:lnTo>
                  <a:pt x="0" y="59268"/>
                </a:lnTo>
                <a:lnTo>
                  <a:pt x="0" y="296331"/>
                </a:lnTo>
                <a:lnTo>
                  <a:pt x="4657" y="319401"/>
                </a:lnTo>
                <a:lnTo>
                  <a:pt x="17359" y="338240"/>
                </a:lnTo>
                <a:lnTo>
                  <a:pt x="36198" y="350942"/>
                </a:lnTo>
                <a:lnTo>
                  <a:pt x="59268" y="355600"/>
                </a:lnTo>
                <a:lnTo>
                  <a:pt x="626531" y="355600"/>
                </a:lnTo>
                <a:lnTo>
                  <a:pt x="649601" y="350942"/>
                </a:lnTo>
                <a:lnTo>
                  <a:pt x="668440" y="338240"/>
                </a:lnTo>
                <a:lnTo>
                  <a:pt x="681142" y="319401"/>
                </a:lnTo>
                <a:lnTo>
                  <a:pt x="685800" y="296331"/>
                </a:lnTo>
                <a:lnTo>
                  <a:pt x="685800" y="59268"/>
                </a:lnTo>
                <a:lnTo>
                  <a:pt x="681142" y="36198"/>
                </a:lnTo>
                <a:lnTo>
                  <a:pt x="668440" y="17359"/>
                </a:lnTo>
                <a:lnTo>
                  <a:pt x="649601" y="4657"/>
                </a:lnTo>
                <a:lnTo>
                  <a:pt x="626531" y="0"/>
                </a:lnTo>
                <a:close/>
              </a:path>
            </a:pathLst>
          </a:custGeom>
          <a:solidFill>
            <a:srgbClr val="2683C6"/>
          </a:solidFill>
        </p:spPr>
        <p:txBody>
          <a:bodyPr wrap="square" lIns="0" tIns="0" rIns="0" bIns="0" rtlCol="0"/>
          <a:lstStyle/>
          <a:p>
            <a:endParaRPr/>
          </a:p>
        </p:txBody>
      </p:sp>
      <p:sp>
        <p:nvSpPr>
          <p:cNvPr id="17" name="object 17"/>
          <p:cNvSpPr txBox="1"/>
          <p:nvPr/>
        </p:nvSpPr>
        <p:spPr>
          <a:xfrm>
            <a:off x="4554537" y="3166064"/>
            <a:ext cx="27241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FFFFFF"/>
                </a:solidFill>
                <a:latin typeface="Times New Roman"/>
                <a:cs typeface="Times New Roman"/>
              </a:rPr>
              <a:t>No</a:t>
            </a:r>
            <a:endParaRPr sz="1600">
              <a:latin typeface="Times New Roman"/>
              <a:cs typeface="Times New Roman"/>
            </a:endParaRPr>
          </a:p>
        </p:txBody>
      </p:sp>
      <p:sp>
        <p:nvSpPr>
          <p:cNvPr id="18" name="object 18"/>
          <p:cNvSpPr/>
          <p:nvPr/>
        </p:nvSpPr>
        <p:spPr>
          <a:xfrm>
            <a:off x="5562600" y="3937000"/>
            <a:ext cx="685800" cy="381000"/>
          </a:xfrm>
          <a:custGeom>
            <a:avLst/>
            <a:gdLst/>
            <a:ahLst/>
            <a:cxnLst/>
            <a:rect l="l" t="t" r="r" b="b"/>
            <a:pathLst>
              <a:path w="685800" h="381000">
                <a:moveTo>
                  <a:pt x="622298" y="0"/>
                </a:moveTo>
                <a:lnTo>
                  <a:pt x="63501" y="0"/>
                </a:lnTo>
                <a:lnTo>
                  <a:pt x="38783" y="4990"/>
                </a:lnTo>
                <a:lnTo>
                  <a:pt x="18598" y="18598"/>
                </a:lnTo>
                <a:lnTo>
                  <a:pt x="4990" y="38783"/>
                </a:lnTo>
                <a:lnTo>
                  <a:pt x="0" y="63501"/>
                </a:lnTo>
                <a:lnTo>
                  <a:pt x="0" y="317498"/>
                </a:lnTo>
                <a:lnTo>
                  <a:pt x="4990" y="342216"/>
                </a:lnTo>
                <a:lnTo>
                  <a:pt x="18598" y="362401"/>
                </a:lnTo>
                <a:lnTo>
                  <a:pt x="38783" y="376009"/>
                </a:lnTo>
                <a:lnTo>
                  <a:pt x="63501" y="381000"/>
                </a:lnTo>
                <a:lnTo>
                  <a:pt x="622298" y="381000"/>
                </a:lnTo>
                <a:lnTo>
                  <a:pt x="647016" y="376009"/>
                </a:lnTo>
                <a:lnTo>
                  <a:pt x="667201" y="362401"/>
                </a:lnTo>
                <a:lnTo>
                  <a:pt x="680809" y="342216"/>
                </a:lnTo>
                <a:lnTo>
                  <a:pt x="685800" y="317498"/>
                </a:lnTo>
                <a:lnTo>
                  <a:pt x="685800" y="63501"/>
                </a:lnTo>
                <a:lnTo>
                  <a:pt x="680809" y="38783"/>
                </a:lnTo>
                <a:lnTo>
                  <a:pt x="667201" y="18598"/>
                </a:lnTo>
                <a:lnTo>
                  <a:pt x="647016" y="4990"/>
                </a:lnTo>
                <a:lnTo>
                  <a:pt x="622298" y="0"/>
                </a:lnTo>
                <a:close/>
              </a:path>
            </a:pathLst>
          </a:custGeom>
          <a:solidFill>
            <a:srgbClr val="2683C6"/>
          </a:solidFill>
        </p:spPr>
        <p:txBody>
          <a:bodyPr wrap="square" lIns="0" tIns="0" rIns="0" bIns="0" rtlCol="0"/>
          <a:lstStyle/>
          <a:p>
            <a:endParaRPr/>
          </a:p>
        </p:txBody>
      </p:sp>
      <p:sp>
        <p:nvSpPr>
          <p:cNvPr id="19" name="object 19"/>
          <p:cNvSpPr txBox="1"/>
          <p:nvPr/>
        </p:nvSpPr>
        <p:spPr>
          <a:xfrm>
            <a:off x="5762625" y="3975689"/>
            <a:ext cx="27241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FFFFFF"/>
                </a:solidFill>
                <a:latin typeface="Times New Roman"/>
                <a:cs typeface="Times New Roman"/>
              </a:rPr>
              <a:t>No</a:t>
            </a:r>
            <a:endParaRPr sz="1600">
              <a:latin typeface="Times New Roman"/>
              <a:cs typeface="Times New Roman"/>
            </a:endParaRPr>
          </a:p>
        </p:txBody>
      </p:sp>
      <p:sp>
        <p:nvSpPr>
          <p:cNvPr id="20" name="object 20"/>
          <p:cNvSpPr txBox="1"/>
          <p:nvPr/>
        </p:nvSpPr>
        <p:spPr>
          <a:xfrm>
            <a:off x="5650547" y="3458164"/>
            <a:ext cx="321310" cy="269240"/>
          </a:xfrm>
          <a:prstGeom prst="rect">
            <a:avLst/>
          </a:prstGeom>
        </p:spPr>
        <p:txBody>
          <a:bodyPr vert="horz" wrap="square" lIns="0" tIns="12700" rIns="0" bIns="0" rtlCol="0">
            <a:spAutoFit/>
          </a:bodyPr>
          <a:lstStyle/>
          <a:p>
            <a:pPr marL="12700">
              <a:lnSpc>
                <a:spcPct val="100000"/>
              </a:lnSpc>
              <a:spcBef>
                <a:spcPts val="100"/>
              </a:spcBef>
            </a:pPr>
            <a:r>
              <a:rPr sz="1600" spc="-170" dirty="0">
                <a:solidFill>
                  <a:srgbClr val="595959"/>
                </a:solidFill>
                <a:latin typeface="Times New Roman"/>
                <a:cs typeface="Times New Roman"/>
              </a:rPr>
              <a:t>Y</a:t>
            </a:r>
            <a:r>
              <a:rPr sz="1600" dirty="0">
                <a:solidFill>
                  <a:srgbClr val="595959"/>
                </a:solidFill>
                <a:latin typeface="Times New Roman"/>
                <a:cs typeface="Times New Roman"/>
              </a:rPr>
              <a:t>es</a:t>
            </a:r>
            <a:endParaRPr sz="1600">
              <a:latin typeface="Times New Roman"/>
              <a:cs typeface="Times New Roman"/>
            </a:endParaRPr>
          </a:p>
        </p:txBody>
      </p:sp>
      <p:sp>
        <p:nvSpPr>
          <p:cNvPr id="21" name="object 21"/>
          <p:cNvSpPr txBox="1"/>
          <p:nvPr/>
        </p:nvSpPr>
        <p:spPr>
          <a:xfrm>
            <a:off x="7360602" y="3381964"/>
            <a:ext cx="272415"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No</a:t>
            </a:r>
            <a:endParaRPr sz="1600">
              <a:latin typeface="Times New Roman"/>
              <a:cs typeface="Times New Roman"/>
            </a:endParaRPr>
          </a:p>
        </p:txBody>
      </p:sp>
      <p:sp>
        <p:nvSpPr>
          <p:cNvPr id="22" name="object 22"/>
          <p:cNvSpPr txBox="1"/>
          <p:nvPr/>
        </p:nvSpPr>
        <p:spPr>
          <a:xfrm>
            <a:off x="4263390" y="2619964"/>
            <a:ext cx="68262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Marr</a:t>
            </a:r>
            <a:r>
              <a:rPr sz="1600" spc="5" dirty="0">
                <a:solidFill>
                  <a:srgbClr val="595959"/>
                </a:solidFill>
                <a:latin typeface="Times New Roman"/>
                <a:cs typeface="Times New Roman"/>
              </a:rPr>
              <a:t>i</a:t>
            </a:r>
            <a:r>
              <a:rPr sz="1600" dirty="0">
                <a:solidFill>
                  <a:srgbClr val="595959"/>
                </a:solidFill>
                <a:latin typeface="Times New Roman"/>
                <a:cs typeface="Times New Roman"/>
              </a:rPr>
              <a:t>ed</a:t>
            </a:r>
            <a:endParaRPr sz="1600">
              <a:latin typeface="Times New Roman"/>
              <a:cs typeface="Times New Roman"/>
            </a:endParaRPr>
          </a:p>
        </p:txBody>
      </p:sp>
      <p:sp>
        <p:nvSpPr>
          <p:cNvPr id="23" name="object 23"/>
          <p:cNvSpPr txBox="1"/>
          <p:nvPr/>
        </p:nvSpPr>
        <p:spPr>
          <a:xfrm>
            <a:off x="6295390" y="2254204"/>
            <a:ext cx="782955" cy="609600"/>
          </a:xfrm>
          <a:prstGeom prst="rect">
            <a:avLst/>
          </a:prstGeom>
        </p:spPr>
        <p:txBody>
          <a:bodyPr vert="horz" wrap="square" lIns="0" tIns="12700" rIns="0" bIns="0" rtlCol="0">
            <a:spAutoFit/>
          </a:bodyPr>
          <a:lstStyle/>
          <a:p>
            <a:pPr marL="12700" marR="5080" indent="185420">
              <a:lnSpc>
                <a:spcPct val="119800"/>
              </a:lnSpc>
              <a:spcBef>
                <a:spcPts val="100"/>
              </a:spcBef>
            </a:pPr>
            <a:r>
              <a:rPr sz="1600" spc="-5" dirty="0">
                <a:solidFill>
                  <a:srgbClr val="595959"/>
                </a:solidFill>
                <a:latin typeface="Times New Roman"/>
                <a:cs typeface="Times New Roman"/>
              </a:rPr>
              <a:t>S</a:t>
            </a:r>
            <a:r>
              <a:rPr sz="1600" spc="5" dirty="0">
                <a:solidFill>
                  <a:srgbClr val="595959"/>
                </a:solidFill>
                <a:latin typeface="Times New Roman"/>
                <a:cs typeface="Times New Roman"/>
              </a:rPr>
              <a:t>i</a:t>
            </a:r>
            <a:r>
              <a:rPr sz="1600" dirty="0">
                <a:solidFill>
                  <a:srgbClr val="595959"/>
                </a:solidFill>
                <a:latin typeface="Times New Roman"/>
                <a:cs typeface="Times New Roman"/>
              </a:rPr>
              <a:t>ng</a:t>
            </a:r>
            <a:r>
              <a:rPr sz="1600" spc="5" dirty="0">
                <a:solidFill>
                  <a:srgbClr val="595959"/>
                </a:solidFill>
                <a:latin typeface="Times New Roman"/>
                <a:cs typeface="Times New Roman"/>
              </a:rPr>
              <a:t>l</a:t>
            </a:r>
            <a:r>
              <a:rPr sz="1600" dirty="0">
                <a:solidFill>
                  <a:srgbClr val="595959"/>
                </a:solidFill>
                <a:latin typeface="Times New Roman"/>
                <a:cs typeface="Times New Roman"/>
              </a:rPr>
              <a:t>e,  </a:t>
            </a:r>
            <a:r>
              <a:rPr sz="1600" spc="-10" dirty="0">
                <a:solidFill>
                  <a:srgbClr val="595959"/>
                </a:solidFill>
                <a:latin typeface="Times New Roman"/>
                <a:cs typeface="Times New Roman"/>
              </a:rPr>
              <a:t>D</a:t>
            </a:r>
            <a:r>
              <a:rPr sz="1600" spc="5" dirty="0">
                <a:solidFill>
                  <a:srgbClr val="595959"/>
                </a:solidFill>
                <a:latin typeface="Times New Roman"/>
                <a:cs typeface="Times New Roman"/>
              </a:rPr>
              <a:t>i</a:t>
            </a:r>
            <a:r>
              <a:rPr sz="1600" dirty="0">
                <a:solidFill>
                  <a:srgbClr val="595959"/>
                </a:solidFill>
                <a:latin typeface="Times New Roman"/>
                <a:cs typeface="Times New Roman"/>
              </a:rPr>
              <a:t>vorced</a:t>
            </a:r>
            <a:endParaRPr sz="1600">
              <a:latin typeface="Times New Roman"/>
              <a:cs typeface="Times New Roman"/>
            </a:endParaRPr>
          </a:p>
        </p:txBody>
      </p:sp>
      <p:sp>
        <p:nvSpPr>
          <p:cNvPr id="24" name="object 24"/>
          <p:cNvSpPr txBox="1"/>
          <p:nvPr/>
        </p:nvSpPr>
        <p:spPr>
          <a:xfrm>
            <a:off x="6504940" y="4264614"/>
            <a:ext cx="4902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&lt;</a:t>
            </a:r>
            <a:r>
              <a:rPr sz="1600" dirty="0">
                <a:solidFill>
                  <a:srgbClr val="595959"/>
                </a:solidFill>
                <a:latin typeface="Times New Roman"/>
                <a:cs typeface="Times New Roman"/>
              </a:rPr>
              <a:t>80K</a:t>
            </a:r>
            <a:endParaRPr sz="1600">
              <a:latin typeface="Times New Roman"/>
              <a:cs typeface="Times New Roman"/>
            </a:endParaRPr>
          </a:p>
        </p:txBody>
      </p:sp>
      <p:sp>
        <p:nvSpPr>
          <p:cNvPr id="25" name="object 25"/>
          <p:cNvSpPr txBox="1"/>
          <p:nvPr/>
        </p:nvSpPr>
        <p:spPr>
          <a:xfrm>
            <a:off x="8227513" y="3765730"/>
            <a:ext cx="4902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&gt;</a:t>
            </a:r>
            <a:r>
              <a:rPr sz="1600" dirty="0">
                <a:solidFill>
                  <a:srgbClr val="595959"/>
                </a:solidFill>
                <a:latin typeface="Times New Roman"/>
                <a:cs typeface="Times New Roman"/>
              </a:rPr>
              <a:t>80K</a:t>
            </a:r>
            <a:endParaRPr sz="1600">
              <a:latin typeface="Times New Roman"/>
              <a:cs typeface="Times New Roman"/>
            </a:endParaRPr>
          </a:p>
        </p:txBody>
      </p:sp>
      <p:sp>
        <p:nvSpPr>
          <p:cNvPr id="26" name="object 26"/>
          <p:cNvSpPr txBox="1"/>
          <p:nvPr/>
        </p:nvSpPr>
        <p:spPr>
          <a:xfrm>
            <a:off x="4327683" y="5391739"/>
            <a:ext cx="4191635" cy="579120"/>
          </a:xfrm>
          <a:prstGeom prst="rect">
            <a:avLst/>
          </a:prstGeom>
        </p:spPr>
        <p:txBody>
          <a:bodyPr vert="horz" wrap="square" lIns="0" tIns="6985" rIns="0" bIns="0" rtlCol="0">
            <a:spAutoFit/>
          </a:bodyPr>
          <a:lstStyle/>
          <a:p>
            <a:pPr marL="12700" marR="5080">
              <a:lnSpc>
                <a:spcPct val="101899"/>
              </a:lnSpc>
              <a:spcBef>
                <a:spcPts val="55"/>
              </a:spcBef>
            </a:pPr>
            <a:r>
              <a:rPr sz="1800" b="1" spc="-10" dirty="0">
                <a:solidFill>
                  <a:srgbClr val="CC0000"/>
                </a:solidFill>
                <a:latin typeface="Times New Roman"/>
                <a:cs typeface="Times New Roman"/>
              </a:rPr>
              <a:t>There</a:t>
            </a:r>
            <a:r>
              <a:rPr sz="1800" b="1" spc="-5" dirty="0">
                <a:solidFill>
                  <a:srgbClr val="CC0000"/>
                </a:solidFill>
                <a:latin typeface="Times New Roman"/>
                <a:cs typeface="Times New Roman"/>
              </a:rPr>
              <a:t> could be</a:t>
            </a:r>
            <a:r>
              <a:rPr sz="1800" b="1" dirty="0">
                <a:solidFill>
                  <a:srgbClr val="CC0000"/>
                </a:solidFill>
                <a:latin typeface="Times New Roman"/>
                <a:cs typeface="Times New Roman"/>
              </a:rPr>
              <a:t> </a:t>
            </a:r>
            <a:r>
              <a:rPr sz="1800" b="1" spc="-10" dirty="0">
                <a:solidFill>
                  <a:srgbClr val="CC0000"/>
                </a:solidFill>
                <a:latin typeface="Times New Roman"/>
                <a:cs typeface="Times New Roman"/>
              </a:rPr>
              <a:t>more</a:t>
            </a:r>
            <a:r>
              <a:rPr sz="1800" b="1" dirty="0">
                <a:solidFill>
                  <a:srgbClr val="CC0000"/>
                </a:solidFill>
                <a:latin typeface="Times New Roman"/>
                <a:cs typeface="Times New Roman"/>
              </a:rPr>
              <a:t> </a:t>
            </a:r>
            <a:r>
              <a:rPr sz="1800" b="1" spc="-5" dirty="0">
                <a:solidFill>
                  <a:srgbClr val="CC0000"/>
                </a:solidFill>
                <a:latin typeface="Times New Roman"/>
                <a:cs typeface="Times New Roman"/>
              </a:rPr>
              <a:t>than</a:t>
            </a:r>
            <a:r>
              <a:rPr sz="1800" b="1" spc="-10" dirty="0">
                <a:solidFill>
                  <a:srgbClr val="CC0000"/>
                </a:solidFill>
                <a:latin typeface="Times New Roman"/>
                <a:cs typeface="Times New Roman"/>
              </a:rPr>
              <a:t> </a:t>
            </a:r>
            <a:r>
              <a:rPr sz="1800" b="1" spc="-5" dirty="0">
                <a:solidFill>
                  <a:srgbClr val="CC0000"/>
                </a:solidFill>
                <a:latin typeface="Times New Roman"/>
                <a:cs typeface="Times New Roman"/>
              </a:rPr>
              <a:t>one</a:t>
            </a:r>
            <a:r>
              <a:rPr sz="1800" b="1" dirty="0">
                <a:solidFill>
                  <a:srgbClr val="CC0000"/>
                </a:solidFill>
                <a:latin typeface="Times New Roman"/>
                <a:cs typeface="Times New Roman"/>
              </a:rPr>
              <a:t> </a:t>
            </a:r>
            <a:r>
              <a:rPr sz="1800" b="1" spc="-10" dirty="0">
                <a:solidFill>
                  <a:srgbClr val="CC0000"/>
                </a:solidFill>
                <a:latin typeface="Times New Roman"/>
                <a:cs typeface="Times New Roman"/>
              </a:rPr>
              <a:t>tree</a:t>
            </a:r>
            <a:r>
              <a:rPr sz="1800" b="1" dirty="0">
                <a:solidFill>
                  <a:srgbClr val="CC0000"/>
                </a:solidFill>
                <a:latin typeface="Times New Roman"/>
                <a:cs typeface="Times New Roman"/>
              </a:rPr>
              <a:t> </a:t>
            </a:r>
            <a:r>
              <a:rPr sz="1800" b="1" spc="-5" dirty="0">
                <a:solidFill>
                  <a:srgbClr val="CC0000"/>
                </a:solidFill>
                <a:latin typeface="Times New Roman"/>
                <a:cs typeface="Times New Roman"/>
              </a:rPr>
              <a:t>that</a:t>
            </a:r>
            <a:r>
              <a:rPr sz="1800" b="1" dirty="0">
                <a:solidFill>
                  <a:srgbClr val="CC0000"/>
                </a:solidFill>
                <a:latin typeface="Times New Roman"/>
                <a:cs typeface="Times New Roman"/>
              </a:rPr>
              <a:t> </a:t>
            </a:r>
            <a:r>
              <a:rPr sz="1800" b="1" spc="-5" dirty="0">
                <a:solidFill>
                  <a:srgbClr val="CC0000"/>
                </a:solidFill>
                <a:latin typeface="Times New Roman"/>
                <a:cs typeface="Times New Roman"/>
              </a:rPr>
              <a:t>fits </a:t>
            </a:r>
            <a:r>
              <a:rPr sz="1800" b="1" spc="-434" dirty="0">
                <a:solidFill>
                  <a:srgbClr val="CC0000"/>
                </a:solidFill>
                <a:latin typeface="Times New Roman"/>
                <a:cs typeface="Times New Roman"/>
              </a:rPr>
              <a:t> </a:t>
            </a:r>
            <a:r>
              <a:rPr sz="1800" b="1" spc="-5" dirty="0">
                <a:solidFill>
                  <a:srgbClr val="CC0000"/>
                </a:solidFill>
                <a:latin typeface="Times New Roman"/>
                <a:cs typeface="Times New Roman"/>
              </a:rPr>
              <a:t>the same</a:t>
            </a:r>
            <a:r>
              <a:rPr sz="1800" b="1" dirty="0">
                <a:solidFill>
                  <a:srgbClr val="CC0000"/>
                </a:solidFill>
                <a:latin typeface="Times New Roman"/>
                <a:cs typeface="Times New Roman"/>
              </a:rPr>
              <a:t> </a:t>
            </a:r>
            <a:r>
              <a:rPr sz="1800" b="1" spc="-5" dirty="0">
                <a:solidFill>
                  <a:srgbClr val="CC0000"/>
                </a:solidFill>
                <a:latin typeface="Times New Roman"/>
                <a:cs typeface="Times New Roman"/>
              </a:rPr>
              <a:t>data!</a:t>
            </a:r>
            <a:endParaRPr sz="1800">
              <a:latin typeface="Times New Roman"/>
              <a:cs typeface="Times New Roman"/>
            </a:endParaRPr>
          </a:p>
        </p:txBody>
      </p:sp>
      <p:sp>
        <p:nvSpPr>
          <p:cNvPr id="27" name="object 27"/>
          <p:cNvSpPr/>
          <p:nvPr/>
        </p:nvSpPr>
        <p:spPr>
          <a:xfrm>
            <a:off x="1337393" y="2041735"/>
            <a:ext cx="461009" cy="377190"/>
          </a:xfrm>
          <a:custGeom>
            <a:avLst/>
            <a:gdLst/>
            <a:ahLst/>
            <a:cxnLst/>
            <a:rect l="l" t="t" r="r" b="b"/>
            <a:pathLst>
              <a:path w="461010" h="377189">
                <a:moveTo>
                  <a:pt x="46184" y="297179"/>
                </a:moveTo>
                <a:lnTo>
                  <a:pt x="13268" y="297179"/>
                </a:lnTo>
                <a:lnTo>
                  <a:pt x="16118" y="298450"/>
                </a:lnTo>
                <a:lnTo>
                  <a:pt x="18595" y="300989"/>
                </a:lnTo>
                <a:lnTo>
                  <a:pt x="67988" y="359410"/>
                </a:lnTo>
                <a:lnTo>
                  <a:pt x="69946" y="361950"/>
                </a:lnTo>
                <a:lnTo>
                  <a:pt x="70721" y="365760"/>
                </a:lnTo>
                <a:lnTo>
                  <a:pt x="70561" y="367029"/>
                </a:lnTo>
                <a:lnTo>
                  <a:pt x="69147" y="370839"/>
                </a:lnTo>
                <a:lnTo>
                  <a:pt x="67015" y="372110"/>
                </a:lnTo>
                <a:lnTo>
                  <a:pt x="63458" y="375919"/>
                </a:lnTo>
                <a:lnTo>
                  <a:pt x="65238" y="377189"/>
                </a:lnTo>
                <a:lnTo>
                  <a:pt x="101343" y="346710"/>
                </a:lnTo>
                <a:lnTo>
                  <a:pt x="88548" y="346710"/>
                </a:lnTo>
                <a:lnTo>
                  <a:pt x="86720" y="345439"/>
                </a:lnTo>
                <a:lnTo>
                  <a:pt x="84989" y="342900"/>
                </a:lnTo>
                <a:lnTo>
                  <a:pt x="82640" y="340360"/>
                </a:lnTo>
                <a:lnTo>
                  <a:pt x="61711" y="316229"/>
                </a:lnTo>
                <a:lnTo>
                  <a:pt x="67471" y="311150"/>
                </a:lnTo>
                <a:lnTo>
                  <a:pt x="57960" y="311150"/>
                </a:lnTo>
                <a:lnTo>
                  <a:pt x="46184" y="297179"/>
                </a:lnTo>
                <a:close/>
              </a:path>
              <a:path w="461010" h="377189">
                <a:moveTo>
                  <a:pt x="123862" y="304800"/>
                </a:moveTo>
                <a:lnTo>
                  <a:pt x="84023" y="304800"/>
                </a:lnTo>
                <a:lnTo>
                  <a:pt x="92195" y="307339"/>
                </a:lnTo>
                <a:lnTo>
                  <a:pt x="95763" y="309879"/>
                </a:lnTo>
                <a:lnTo>
                  <a:pt x="101471" y="317500"/>
                </a:lnTo>
                <a:lnTo>
                  <a:pt x="103204" y="320039"/>
                </a:lnTo>
                <a:lnTo>
                  <a:pt x="104809" y="327660"/>
                </a:lnTo>
                <a:lnTo>
                  <a:pt x="104503" y="331469"/>
                </a:lnTo>
                <a:lnTo>
                  <a:pt x="101671" y="339089"/>
                </a:lnTo>
                <a:lnTo>
                  <a:pt x="99448" y="341629"/>
                </a:lnTo>
                <a:lnTo>
                  <a:pt x="94377" y="345439"/>
                </a:lnTo>
                <a:lnTo>
                  <a:pt x="92393" y="346710"/>
                </a:lnTo>
                <a:lnTo>
                  <a:pt x="101343" y="346710"/>
                </a:lnTo>
                <a:lnTo>
                  <a:pt x="124900" y="308610"/>
                </a:lnTo>
                <a:lnTo>
                  <a:pt x="123862" y="304800"/>
                </a:lnTo>
                <a:close/>
              </a:path>
              <a:path w="461010" h="377189">
                <a:moveTo>
                  <a:pt x="88503" y="271779"/>
                </a:moveTo>
                <a:lnTo>
                  <a:pt x="52482" y="271779"/>
                </a:lnTo>
                <a:lnTo>
                  <a:pt x="58858" y="273050"/>
                </a:lnTo>
                <a:lnTo>
                  <a:pt x="61895" y="275589"/>
                </a:lnTo>
                <a:lnTo>
                  <a:pt x="67669" y="281939"/>
                </a:lnTo>
                <a:lnTo>
                  <a:pt x="69361" y="285750"/>
                </a:lnTo>
                <a:lnTo>
                  <a:pt x="70356" y="292100"/>
                </a:lnTo>
                <a:lnTo>
                  <a:pt x="69842" y="295910"/>
                </a:lnTo>
                <a:lnTo>
                  <a:pt x="66785" y="302260"/>
                </a:lnTo>
                <a:lnTo>
                  <a:pt x="63333" y="306069"/>
                </a:lnTo>
                <a:lnTo>
                  <a:pt x="57960" y="311150"/>
                </a:lnTo>
                <a:lnTo>
                  <a:pt x="67471" y="311150"/>
                </a:lnTo>
                <a:lnTo>
                  <a:pt x="72288" y="307339"/>
                </a:lnTo>
                <a:lnTo>
                  <a:pt x="80040" y="304800"/>
                </a:lnTo>
                <a:lnTo>
                  <a:pt x="123862" y="304800"/>
                </a:lnTo>
                <a:lnTo>
                  <a:pt x="123170" y="302260"/>
                </a:lnTo>
                <a:lnTo>
                  <a:pt x="116798" y="294639"/>
                </a:lnTo>
                <a:lnTo>
                  <a:pt x="79922" y="294639"/>
                </a:lnTo>
                <a:lnTo>
                  <a:pt x="85253" y="288289"/>
                </a:lnTo>
                <a:lnTo>
                  <a:pt x="88036" y="281939"/>
                </a:lnTo>
                <a:lnTo>
                  <a:pt x="88503" y="271779"/>
                </a:lnTo>
                <a:close/>
              </a:path>
              <a:path w="461010" h="377189">
                <a:moveTo>
                  <a:pt x="67517" y="254000"/>
                </a:moveTo>
                <a:lnTo>
                  <a:pt x="62633" y="254000"/>
                </a:lnTo>
                <a:lnTo>
                  <a:pt x="52628" y="257810"/>
                </a:lnTo>
                <a:lnTo>
                  <a:pt x="45718" y="261619"/>
                </a:lnTo>
                <a:lnTo>
                  <a:pt x="0" y="300989"/>
                </a:lnTo>
                <a:lnTo>
                  <a:pt x="1780" y="303529"/>
                </a:lnTo>
                <a:lnTo>
                  <a:pt x="5299" y="299719"/>
                </a:lnTo>
                <a:lnTo>
                  <a:pt x="7975" y="298450"/>
                </a:lnTo>
                <a:lnTo>
                  <a:pt x="11639" y="297179"/>
                </a:lnTo>
                <a:lnTo>
                  <a:pt x="46184" y="297179"/>
                </a:lnTo>
                <a:lnTo>
                  <a:pt x="32268" y="280669"/>
                </a:lnTo>
                <a:lnTo>
                  <a:pt x="37762" y="275589"/>
                </a:lnTo>
                <a:lnTo>
                  <a:pt x="42238" y="273050"/>
                </a:lnTo>
                <a:lnTo>
                  <a:pt x="49159" y="271779"/>
                </a:lnTo>
                <a:lnTo>
                  <a:pt x="88503" y="271779"/>
                </a:lnTo>
                <a:lnTo>
                  <a:pt x="87048" y="266700"/>
                </a:lnTo>
                <a:lnTo>
                  <a:pt x="80923" y="259079"/>
                </a:lnTo>
                <a:lnTo>
                  <a:pt x="77048" y="256539"/>
                </a:lnTo>
                <a:lnTo>
                  <a:pt x="67517" y="254000"/>
                </a:lnTo>
                <a:close/>
              </a:path>
              <a:path w="461010" h="377189">
                <a:moveTo>
                  <a:pt x="144840" y="226060"/>
                </a:moveTo>
                <a:lnTo>
                  <a:pt x="112450" y="251460"/>
                </a:lnTo>
                <a:lnTo>
                  <a:pt x="111983" y="259079"/>
                </a:lnTo>
                <a:lnTo>
                  <a:pt x="112841" y="265429"/>
                </a:lnTo>
                <a:lnTo>
                  <a:pt x="138673" y="295910"/>
                </a:lnTo>
                <a:lnTo>
                  <a:pt x="145206" y="298450"/>
                </a:lnTo>
                <a:lnTo>
                  <a:pt x="158395" y="298450"/>
                </a:lnTo>
                <a:lnTo>
                  <a:pt x="164686" y="295910"/>
                </a:lnTo>
                <a:lnTo>
                  <a:pt x="170776" y="290829"/>
                </a:lnTo>
                <a:lnTo>
                  <a:pt x="172098" y="289560"/>
                </a:lnTo>
                <a:lnTo>
                  <a:pt x="158302" y="289560"/>
                </a:lnTo>
                <a:lnTo>
                  <a:pt x="155681" y="287019"/>
                </a:lnTo>
                <a:lnTo>
                  <a:pt x="124839" y="251460"/>
                </a:lnTo>
                <a:lnTo>
                  <a:pt x="123310" y="247650"/>
                </a:lnTo>
                <a:lnTo>
                  <a:pt x="123604" y="242569"/>
                </a:lnTo>
                <a:lnTo>
                  <a:pt x="124641" y="240029"/>
                </a:lnTo>
                <a:lnTo>
                  <a:pt x="126572" y="238760"/>
                </a:lnTo>
                <a:lnTo>
                  <a:pt x="129785" y="236219"/>
                </a:lnTo>
                <a:lnTo>
                  <a:pt x="167401" y="236219"/>
                </a:lnTo>
                <a:lnTo>
                  <a:pt x="162297" y="232410"/>
                </a:lnTo>
                <a:lnTo>
                  <a:pt x="150729" y="227329"/>
                </a:lnTo>
                <a:lnTo>
                  <a:pt x="144840" y="226060"/>
                </a:lnTo>
                <a:close/>
              </a:path>
              <a:path w="461010" h="377189">
                <a:moveTo>
                  <a:pt x="107708" y="288289"/>
                </a:moveTo>
                <a:lnTo>
                  <a:pt x="95547" y="288289"/>
                </a:lnTo>
                <a:lnTo>
                  <a:pt x="88670" y="290829"/>
                </a:lnTo>
                <a:lnTo>
                  <a:pt x="79922" y="294639"/>
                </a:lnTo>
                <a:lnTo>
                  <a:pt x="116798" y="294639"/>
                </a:lnTo>
                <a:lnTo>
                  <a:pt x="113612" y="290829"/>
                </a:lnTo>
                <a:lnTo>
                  <a:pt x="107708" y="288289"/>
                </a:lnTo>
                <a:close/>
              </a:path>
              <a:path w="461010" h="377189">
                <a:moveTo>
                  <a:pt x="167401" y="236219"/>
                </a:moveTo>
                <a:lnTo>
                  <a:pt x="133772" y="236219"/>
                </a:lnTo>
                <a:lnTo>
                  <a:pt x="136316" y="237489"/>
                </a:lnTo>
                <a:lnTo>
                  <a:pt x="141827" y="241300"/>
                </a:lnTo>
                <a:lnTo>
                  <a:pt x="166351" y="270510"/>
                </a:lnTo>
                <a:lnTo>
                  <a:pt x="170727" y="279400"/>
                </a:lnTo>
                <a:lnTo>
                  <a:pt x="170342" y="281939"/>
                </a:lnTo>
                <a:lnTo>
                  <a:pt x="170008" y="284479"/>
                </a:lnTo>
                <a:lnTo>
                  <a:pt x="168990" y="285750"/>
                </a:lnTo>
                <a:lnTo>
                  <a:pt x="165545" y="288289"/>
                </a:lnTo>
                <a:lnTo>
                  <a:pt x="163400" y="289560"/>
                </a:lnTo>
                <a:lnTo>
                  <a:pt x="172098" y="289560"/>
                </a:lnTo>
                <a:lnTo>
                  <a:pt x="176062" y="285750"/>
                </a:lnTo>
                <a:lnTo>
                  <a:pt x="179714" y="279400"/>
                </a:lnTo>
                <a:lnTo>
                  <a:pt x="181731" y="273050"/>
                </a:lnTo>
                <a:lnTo>
                  <a:pt x="182114" y="265429"/>
                </a:lnTo>
                <a:lnTo>
                  <a:pt x="181204" y="259079"/>
                </a:lnTo>
                <a:lnTo>
                  <a:pt x="179186" y="254000"/>
                </a:lnTo>
                <a:lnTo>
                  <a:pt x="176060" y="247650"/>
                </a:lnTo>
                <a:lnTo>
                  <a:pt x="171827" y="242569"/>
                </a:lnTo>
                <a:lnTo>
                  <a:pt x="167401" y="236219"/>
                </a:lnTo>
                <a:close/>
              </a:path>
              <a:path w="461010" h="377189">
                <a:moveTo>
                  <a:pt x="208862" y="177800"/>
                </a:moveTo>
                <a:lnTo>
                  <a:pt x="202973" y="177800"/>
                </a:lnTo>
                <a:lnTo>
                  <a:pt x="190985" y="179069"/>
                </a:lnTo>
                <a:lnTo>
                  <a:pt x="170116" y="209550"/>
                </a:lnTo>
                <a:lnTo>
                  <a:pt x="170973" y="215900"/>
                </a:lnTo>
                <a:lnTo>
                  <a:pt x="196805" y="247650"/>
                </a:lnTo>
                <a:lnTo>
                  <a:pt x="210033" y="250189"/>
                </a:lnTo>
                <a:lnTo>
                  <a:pt x="216527" y="248919"/>
                </a:lnTo>
                <a:lnTo>
                  <a:pt x="222819" y="246379"/>
                </a:lnTo>
                <a:lnTo>
                  <a:pt x="228909" y="241300"/>
                </a:lnTo>
                <a:lnTo>
                  <a:pt x="230231" y="240029"/>
                </a:lnTo>
                <a:lnTo>
                  <a:pt x="216434" y="240029"/>
                </a:lnTo>
                <a:lnTo>
                  <a:pt x="213813" y="238760"/>
                </a:lnTo>
                <a:lnTo>
                  <a:pt x="207606" y="232410"/>
                </a:lnTo>
                <a:lnTo>
                  <a:pt x="204134" y="229869"/>
                </a:lnTo>
                <a:lnTo>
                  <a:pt x="194224" y="217169"/>
                </a:lnTo>
                <a:lnTo>
                  <a:pt x="189382" y="212089"/>
                </a:lnTo>
                <a:lnTo>
                  <a:pt x="182971" y="201929"/>
                </a:lnTo>
                <a:lnTo>
                  <a:pt x="181442" y="198119"/>
                </a:lnTo>
                <a:lnTo>
                  <a:pt x="181735" y="193039"/>
                </a:lnTo>
                <a:lnTo>
                  <a:pt x="182774" y="191769"/>
                </a:lnTo>
                <a:lnTo>
                  <a:pt x="184704" y="189229"/>
                </a:lnTo>
                <a:lnTo>
                  <a:pt x="186293" y="187960"/>
                </a:lnTo>
                <a:lnTo>
                  <a:pt x="225534" y="187960"/>
                </a:lnTo>
                <a:lnTo>
                  <a:pt x="220428" y="184150"/>
                </a:lnTo>
                <a:lnTo>
                  <a:pt x="208862" y="177800"/>
                </a:lnTo>
                <a:close/>
              </a:path>
              <a:path w="461010" h="377189">
                <a:moveTo>
                  <a:pt x="225534" y="187960"/>
                </a:moveTo>
                <a:lnTo>
                  <a:pt x="194448" y="187960"/>
                </a:lnTo>
                <a:lnTo>
                  <a:pt x="199960" y="191769"/>
                </a:lnTo>
                <a:lnTo>
                  <a:pt x="204064" y="195579"/>
                </a:lnTo>
                <a:lnTo>
                  <a:pt x="228320" y="227329"/>
                </a:lnTo>
                <a:lnTo>
                  <a:pt x="228860" y="231139"/>
                </a:lnTo>
                <a:lnTo>
                  <a:pt x="228474" y="233679"/>
                </a:lnTo>
                <a:lnTo>
                  <a:pt x="228140" y="234950"/>
                </a:lnTo>
                <a:lnTo>
                  <a:pt x="227122" y="236219"/>
                </a:lnTo>
                <a:lnTo>
                  <a:pt x="223678" y="240029"/>
                </a:lnTo>
                <a:lnTo>
                  <a:pt x="230231" y="240029"/>
                </a:lnTo>
                <a:lnTo>
                  <a:pt x="234195" y="236219"/>
                </a:lnTo>
                <a:lnTo>
                  <a:pt x="237846" y="229869"/>
                </a:lnTo>
                <a:lnTo>
                  <a:pt x="239863" y="223519"/>
                </a:lnTo>
                <a:lnTo>
                  <a:pt x="240247" y="215900"/>
                </a:lnTo>
                <a:lnTo>
                  <a:pt x="239336" y="210819"/>
                </a:lnTo>
                <a:lnTo>
                  <a:pt x="237318" y="204469"/>
                </a:lnTo>
                <a:lnTo>
                  <a:pt x="234193" y="198119"/>
                </a:lnTo>
                <a:lnTo>
                  <a:pt x="229960" y="193039"/>
                </a:lnTo>
                <a:lnTo>
                  <a:pt x="225534" y="187960"/>
                </a:lnTo>
                <a:close/>
              </a:path>
              <a:path w="461010" h="377189">
                <a:moveTo>
                  <a:pt x="231066" y="135889"/>
                </a:moveTo>
                <a:lnTo>
                  <a:pt x="200370" y="135889"/>
                </a:lnTo>
                <a:lnTo>
                  <a:pt x="203875" y="137160"/>
                </a:lnTo>
                <a:lnTo>
                  <a:pt x="206322" y="138429"/>
                </a:lnTo>
                <a:lnTo>
                  <a:pt x="259213" y="200660"/>
                </a:lnTo>
                <a:lnTo>
                  <a:pt x="260790" y="203200"/>
                </a:lnTo>
                <a:lnTo>
                  <a:pt x="260727" y="207010"/>
                </a:lnTo>
                <a:lnTo>
                  <a:pt x="259562" y="209550"/>
                </a:lnTo>
                <a:lnTo>
                  <a:pt x="257280" y="212089"/>
                </a:lnTo>
                <a:lnTo>
                  <a:pt x="259012" y="213360"/>
                </a:lnTo>
                <a:lnTo>
                  <a:pt x="286172" y="190500"/>
                </a:lnTo>
                <a:lnTo>
                  <a:pt x="281077" y="190500"/>
                </a:lnTo>
                <a:lnTo>
                  <a:pt x="277572" y="189229"/>
                </a:lnTo>
                <a:lnTo>
                  <a:pt x="275108" y="187960"/>
                </a:lnTo>
                <a:lnTo>
                  <a:pt x="231066" y="135889"/>
                </a:lnTo>
                <a:close/>
              </a:path>
              <a:path w="461010" h="377189">
                <a:moveTo>
                  <a:pt x="285949" y="186689"/>
                </a:moveTo>
                <a:lnTo>
                  <a:pt x="283286" y="189229"/>
                </a:lnTo>
                <a:lnTo>
                  <a:pt x="281077" y="190500"/>
                </a:lnTo>
                <a:lnTo>
                  <a:pt x="286172" y="190500"/>
                </a:lnTo>
                <a:lnTo>
                  <a:pt x="287681" y="189229"/>
                </a:lnTo>
                <a:lnTo>
                  <a:pt x="285949" y="186689"/>
                </a:lnTo>
                <a:close/>
              </a:path>
              <a:path w="461010" h="377189">
                <a:moveTo>
                  <a:pt x="283345" y="102869"/>
                </a:moveTo>
                <a:lnTo>
                  <a:pt x="261350" y="132079"/>
                </a:lnTo>
                <a:lnTo>
                  <a:pt x="261747" y="138429"/>
                </a:lnTo>
                <a:lnTo>
                  <a:pt x="284895" y="170179"/>
                </a:lnTo>
                <a:lnTo>
                  <a:pt x="299050" y="173989"/>
                </a:lnTo>
                <a:lnTo>
                  <a:pt x="305568" y="172719"/>
                </a:lnTo>
                <a:lnTo>
                  <a:pt x="325797" y="156210"/>
                </a:lnTo>
                <a:lnTo>
                  <a:pt x="309962" y="156210"/>
                </a:lnTo>
                <a:lnTo>
                  <a:pt x="297818" y="153669"/>
                </a:lnTo>
                <a:lnTo>
                  <a:pt x="291230" y="149860"/>
                </a:lnTo>
                <a:lnTo>
                  <a:pt x="284923" y="142239"/>
                </a:lnTo>
                <a:lnTo>
                  <a:pt x="287988" y="139700"/>
                </a:lnTo>
                <a:lnTo>
                  <a:pt x="281416" y="139700"/>
                </a:lnTo>
                <a:lnTo>
                  <a:pt x="274760" y="130810"/>
                </a:lnTo>
                <a:lnTo>
                  <a:pt x="271964" y="125729"/>
                </a:lnTo>
                <a:lnTo>
                  <a:pt x="271343" y="120650"/>
                </a:lnTo>
                <a:lnTo>
                  <a:pt x="270955" y="118110"/>
                </a:lnTo>
                <a:lnTo>
                  <a:pt x="271746" y="115569"/>
                </a:lnTo>
                <a:lnTo>
                  <a:pt x="275038" y="113029"/>
                </a:lnTo>
                <a:lnTo>
                  <a:pt x="276387" y="111760"/>
                </a:lnTo>
                <a:lnTo>
                  <a:pt x="306866" y="111760"/>
                </a:lnTo>
                <a:lnTo>
                  <a:pt x="302558" y="107950"/>
                </a:lnTo>
                <a:lnTo>
                  <a:pt x="296802" y="105410"/>
                </a:lnTo>
                <a:lnTo>
                  <a:pt x="291038" y="104139"/>
                </a:lnTo>
                <a:lnTo>
                  <a:pt x="283345" y="102869"/>
                </a:lnTo>
                <a:close/>
              </a:path>
              <a:path w="461010" h="377189">
                <a:moveTo>
                  <a:pt x="325833" y="132079"/>
                </a:moveTo>
                <a:lnTo>
                  <a:pt x="322845" y="132079"/>
                </a:lnTo>
                <a:lnTo>
                  <a:pt x="323348" y="135889"/>
                </a:lnTo>
                <a:lnTo>
                  <a:pt x="323461" y="140969"/>
                </a:lnTo>
                <a:lnTo>
                  <a:pt x="321901" y="147319"/>
                </a:lnTo>
                <a:lnTo>
                  <a:pt x="320376" y="149860"/>
                </a:lnTo>
                <a:lnTo>
                  <a:pt x="314434" y="154939"/>
                </a:lnTo>
                <a:lnTo>
                  <a:pt x="309962" y="156210"/>
                </a:lnTo>
                <a:lnTo>
                  <a:pt x="325797" y="156210"/>
                </a:lnTo>
                <a:lnTo>
                  <a:pt x="328269" y="147319"/>
                </a:lnTo>
                <a:lnTo>
                  <a:pt x="327929" y="139700"/>
                </a:lnTo>
                <a:lnTo>
                  <a:pt x="325833" y="132079"/>
                </a:lnTo>
                <a:close/>
              </a:path>
              <a:path w="461010" h="377189">
                <a:moveTo>
                  <a:pt x="306866" y="111760"/>
                </a:moveTo>
                <a:lnTo>
                  <a:pt x="280154" y="111760"/>
                </a:lnTo>
                <a:lnTo>
                  <a:pt x="282644" y="113029"/>
                </a:lnTo>
                <a:lnTo>
                  <a:pt x="287818" y="115569"/>
                </a:lnTo>
                <a:lnTo>
                  <a:pt x="291693" y="120650"/>
                </a:lnTo>
                <a:lnTo>
                  <a:pt x="296857" y="125729"/>
                </a:lnTo>
                <a:lnTo>
                  <a:pt x="281416" y="139700"/>
                </a:lnTo>
                <a:lnTo>
                  <a:pt x="287988" y="139700"/>
                </a:lnTo>
                <a:lnTo>
                  <a:pt x="314046" y="118110"/>
                </a:lnTo>
                <a:lnTo>
                  <a:pt x="306866" y="111760"/>
                </a:lnTo>
                <a:close/>
              </a:path>
              <a:path w="461010" h="377189">
                <a:moveTo>
                  <a:pt x="216028" y="118110"/>
                </a:moveTo>
                <a:lnTo>
                  <a:pt x="193775" y="137160"/>
                </a:lnTo>
                <a:lnTo>
                  <a:pt x="195554" y="138429"/>
                </a:lnTo>
                <a:lnTo>
                  <a:pt x="198180" y="137160"/>
                </a:lnTo>
                <a:lnTo>
                  <a:pt x="200370" y="135889"/>
                </a:lnTo>
                <a:lnTo>
                  <a:pt x="231066" y="135889"/>
                </a:lnTo>
                <a:lnTo>
                  <a:pt x="216028" y="118110"/>
                </a:lnTo>
                <a:close/>
              </a:path>
              <a:path w="461010" h="377189">
                <a:moveTo>
                  <a:pt x="361549" y="68579"/>
                </a:moveTo>
                <a:lnTo>
                  <a:pt x="333209" y="68579"/>
                </a:lnTo>
                <a:lnTo>
                  <a:pt x="335843" y="69850"/>
                </a:lnTo>
                <a:lnTo>
                  <a:pt x="338203" y="72389"/>
                </a:lnTo>
                <a:lnTo>
                  <a:pt x="346124" y="82550"/>
                </a:lnTo>
                <a:lnTo>
                  <a:pt x="341369" y="92710"/>
                </a:lnTo>
                <a:lnTo>
                  <a:pt x="337814" y="101600"/>
                </a:lnTo>
                <a:lnTo>
                  <a:pt x="335460" y="109219"/>
                </a:lnTo>
                <a:lnTo>
                  <a:pt x="334305" y="114300"/>
                </a:lnTo>
                <a:lnTo>
                  <a:pt x="333565" y="120650"/>
                </a:lnTo>
                <a:lnTo>
                  <a:pt x="334911" y="125729"/>
                </a:lnTo>
                <a:lnTo>
                  <a:pt x="340878" y="132079"/>
                </a:lnTo>
                <a:lnTo>
                  <a:pt x="343989" y="134619"/>
                </a:lnTo>
                <a:lnTo>
                  <a:pt x="351369" y="134619"/>
                </a:lnTo>
                <a:lnTo>
                  <a:pt x="366626" y="114300"/>
                </a:lnTo>
                <a:lnTo>
                  <a:pt x="352872" y="114300"/>
                </a:lnTo>
                <a:lnTo>
                  <a:pt x="350947" y="113029"/>
                </a:lnTo>
                <a:lnTo>
                  <a:pt x="347708" y="109219"/>
                </a:lnTo>
                <a:lnTo>
                  <a:pt x="346698" y="106679"/>
                </a:lnTo>
                <a:lnTo>
                  <a:pt x="346077" y="97789"/>
                </a:lnTo>
                <a:lnTo>
                  <a:pt x="347046" y="92710"/>
                </a:lnTo>
                <a:lnTo>
                  <a:pt x="349349" y="86360"/>
                </a:lnTo>
                <a:lnTo>
                  <a:pt x="377052" y="86360"/>
                </a:lnTo>
                <a:lnTo>
                  <a:pt x="361549" y="68579"/>
                </a:lnTo>
                <a:close/>
              </a:path>
              <a:path w="461010" h="377189">
                <a:moveTo>
                  <a:pt x="377052" y="86360"/>
                </a:moveTo>
                <a:lnTo>
                  <a:pt x="349349" y="86360"/>
                </a:lnTo>
                <a:lnTo>
                  <a:pt x="364407" y="104139"/>
                </a:lnTo>
                <a:lnTo>
                  <a:pt x="363705" y="107950"/>
                </a:lnTo>
                <a:lnTo>
                  <a:pt x="362408" y="110489"/>
                </a:lnTo>
                <a:lnTo>
                  <a:pt x="358813" y="114300"/>
                </a:lnTo>
                <a:lnTo>
                  <a:pt x="366626" y="114300"/>
                </a:lnTo>
                <a:lnTo>
                  <a:pt x="367919" y="107950"/>
                </a:lnTo>
                <a:lnTo>
                  <a:pt x="385175" y="107950"/>
                </a:lnTo>
                <a:lnTo>
                  <a:pt x="387976" y="105410"/>
                </a:lnTo>
                <a:lnTo>
                  <a:pt x="389737" y="102869"/>
                </a:lnTo>
                <a:lnTo>
                  <a:pt x="391638" y="96519"/>
                </a:lnTo>
                <a:lnTo>
                  <a:pt x="391795" y="93979"/>
                </a:lnTo>
                <a:lnTo>
                  <a:pt x="384303" y="93979"/>
                </a:lnTo>
                <a:lnTo>
                  <a:pt x="382866" y="92710"/>
                </a:lnTo>
                <a:lnTo>
                  <a:pt x="381481" y="91439"/>
                </a:lnTo>
                <a:lnTo>
                  <a:pt x="377052" y="86360"/>
                </a:lnTo>
                <a:close/>
              </a:path>
              <a:path w="461010" h="377189">
                <a:moveTo>
                  <a:pt x="385175" y="107950"/>
                </a:moveTo>
                <a:lnTo>
                  <a:pt x="367919" y="107950"/>
                </a:lnTo>
                <a:lnTo>
                  <a:pt x="370735" y="110489"/>
                </a:lnTo>
                <a:lnTo>
                  <a:pt x="373595" y="111760"/>
                </a:lnTo>
                <a:lnTo>
                  <a:pt x="379407" y="111760"/>
                </a:lnTo>
                <a:lnTo>
                  <a:pt x="382375" y="110489"/>
                </a:lnTo>
                <a:lnTo>
                  <a:pt x="385175" y="107950"/>
                </a:lnTo>
                <a:close/>
              </a:path>
              <a:path w="461010" h="377189">
                <a:moveTo>
                  <a:pt x="345029" y="55879"/>
                </a:moveTo>
                <a:lnTo>
                  <a:pt x="312527" y="80010"/>
                </a:lnTo>
                <a:lnTo>
                  <a:pt x="311017" y="92710"/>
                </a:lnTo>
                <a:lnTo>
                  <a:pt x="312144" y="96519"/>
                </a:lnTo>
                <a:lnTo>
                  <a:pt x="316089" y="101600"/>
                </a:lnTo>
                <a:lnTo>
                  <a:pt x="318320" y="102869"/>
                </a:lnTo>
                <a:lnTo>
                  <a:pt x="323975" y="102869"/>
                </a:lnTo>
                <a:lnTo>
                  <a:pt x="322577" y="83819"/>
                </a:lnTo>
                <a:lnTo>
                  <a:pt x="321213" y="82550"/>
                </a:lnTo>
                <a:lnTo>
                  <a:pt x="319770" y="81279"/>
                </a:lnTo>
                <a:lnTo>
                  <a:pt x="319589" y="80010"/>
                </a:lnTo>
                <a:lnTo>
                  <a:pt x="320654" y="76200"/>
                </a:lnTo>
                <a:lnTo>
                  <a:pt x="322214" y="73660"/>
                </a:lnTo>
                <a:lnTo>
                  <a:pt x="326188" y="69850"/>
                </a:lnTo>
                <a:lnTo>
                  <a:pt x="327879" y="69850"/>
                </a:lnTo>
                <a:lnTo>
                  <a:pt x="331617" y="68579"/>
                </a:lnTo>
                <a:lnTo>
                  <a:pt x="361549" y="68579"/>
                </a:lnTo>
                <a:lnTo>
                  <a:pt x="357120" y="63500"/>
                </a:lnTo>
                <a:lnTo>
                  <a:pt x="353761" y="59689"/>
                </a:lnTo>
                <a:lnTo>
                  <a:pt x="351883" y="58419"/>
                </a:lnTo>
                <a:lnTo>
                  <a:pt x="348896" y="57150"/>
                </a:lnTo>
                <a:lnTo>
                  <a:pt x="345029" y="55879"/>
                </a:lnTo>
                <a:close/>
              </a:path>
              <a:path w="461010" h="377189">
                <a:moveTo>
                  <a:pt x="391392" y="88900"/>
                </a:moveTo>
                <a:lnTo>
                  <a:pt x="388534" y="88900"/>
                </a:lnTo>
                <a:lnTo>
                  <a:pt x="388698" y="91439"/>
                </a:lnTo>
                <a:lnTo>
                  <a:pt x="388289" y="92710"/>
                </a:lnTo>
                <a:lnTo>
                  <a:pt x="386814" y="93979"/>
                </a:lnTo>
                <a:lnTo>
                  <a:pt x="391795" y="93979"/>
                </a:lnTo>
                <a:lnTo>
                  <a:pt x="391873" y="92710"/>
                </a:lnTo>
                <a:lnTo>
                  <a:pt x="391392" y="88900"/>
                </a:lnTo>
                <a:close/>
              </a:path>
              <a:path w="461010" h="377189">
                <a:moveTo>
                  <a:pt x="395561" y="38100"/>
                </a:moveTo>
                <a:lnTo>
                  <a:pt x="368085" y="38100"/>
                </a:lnTo>
                <a:lnTo>
                  <a:pt x="370572" y="40639"/>
                </a:lnTo>
                <a:lnTo>
                  <a:pt x="402837" y="78739"/>
                </a:lnTo>
                <a:lnTo>
                  <a:pt x="404600" y="81279"/>
                </a:lnTo>
                <a:lnTo>
                  <a:pt x="404742" y="85089"/>
                </a:lnTo>
                <a:lnTo>
                  <a:pt x="403763" y="87629"/>
                </a:lnTo>
                <a:lnTo>
                  <a:pt x="401722" y="88900"/>
                </a:lnTo>
                <a:lnTo>
                  <a:pt x="403454" y="91439"/>
                </a:lnTo>
                <a:lnTo>
                  <a:pt x="430306" y="68579"/>
                </a:lnTo>
                <a:lnTo>
                  <a:pt x="424411" y="68579"/>
                </a:lnTo>
                <a:lnTo>
                  <a:pt x="421138" y="67310"/>
                </a:lnTo>
                <a:lnTo>
                  <a:pt x="418636" y="64769"/>
                </a:lnTo>
                <a:lnTo>
                  <a:pt x="395561" y="38100"/>
                </a:lnTo>
                <a:close/>
              </a:path>
              <a:path w="461010" h="377189">
                <a:moveTo>
                  <a:pt x="428574" y="66039"/>
                </a:moveTo>
                <a:lnTo>
                  <a:pt x="426344" y="67310"/>
                </a:lnTo>
                <a:lnTo>
                  <a:pt x="424411" y="68579"/>
                </a:lnTo>
                <a:lnTo>
                  <a:pt x="430306" y="68579"/>
                </a:lnTo>
                <a:lnTo>
                  <a:pt x="428574" y="66039"/>
                </a:lnTo>
                <a:close/>
              </a:path>
              <a:path w="461010" h="377189">
                <a:moveTo>
                  <a:pt x="428759" y="16510"/>
                </a:moveTo>
                <a:lnTo>
                  <a:pt x="400486" y="16510"/>
                </a:lnTo>
                <a:lnTo>
                  <a:pt x="403092" y="19050"/>
                </a:lnTo>
                <a:lnTo>
                  <a:pt x="405588" y="21589"/>
                </a:lnTo>
                <a:lnTo>
                  <a:pt x="432466" y="53339"/>
                </a:lnTo>
                <a:lnTo>
                  <a:pt x="434152" y="55879"/>
                </a:lnTo>
                <a:lnTo>
                  <a:pt x="434665" y="59689"/>
                </a:lnTo>
                <a:lnTo>
                  <a:pt x="433932" y="60960"/>
                </a:lnTo>
                <a:lnTo>
                  <a:pt x="432150" y="63500"/>
                </a:lnTo>
                <a:lnTo>
                  <a:pt x="433882" y="66039"/>
                </a:lnTo>
                <a:lnTo>
                  <a:pt x="460735" y="43179"/>
                </a:lnTo>
                <a:lnTo>
                  <a:pt x="454352" y="43179"/>
                </a:lnTo>
                <a:lnTo>
                  <a:pt x="451176" y="41910"/>
                </a:lnTo>
                <a:lnTo>
                  <a:pt x="448650" y="40639"/>
                </a:lnTo>
                <a:lnTo>
                  <a:pt x="428759" y="16510"/>
                </a:lnTo>
                <a:close/>
              </a:path>
              <a:path w="461010" h="377189">
                <a:moveTo>
                  <a:pt x="459003" y="40639"/>
                </a:moveTo>
                <a:lnTo>
                  <a:pt x="456432" y="41910"/>
                </a:lnTo>
                <a:lnTo>
                  <a:pt x="454352" y="43179"/>
                </a:lnTo>
                <a:lnTo>
                  <a:pt x="460735" y="43179"/>
                </a:lnTo>
                <a:lnTo>
                  <a:pt x="459003" y="40639"/>
                </a:lnTo>
                <a:close/>
              </a:path>
              <a:path w="461010" h="377189">
                <a:moveTo>
                  <a:pt x="380100" y="20319"/>
                </a:moveTo>
                <a:lnTo>
                  <a:pt x="358471" y="38100"/>
                </a:lnTo>
                <a:lnTo>
                  <a:pt x="360250" y="40639"/>
                </a:lnTo>
                <a:lnTo>
                  <a:pt x="362854" y="38100"/>
                </a:lnTo>
                <a:lnTo>
                  <a:pt x="395561" y="38100"/>
                </a:lnTo>
                <a:lnTo>
                  <a:pt x="391166" y="33019"/>
                </a:lnTo>
                <a:lnTo>
                  <a:pt x="390212" y="26669"/>
                </a:lnTo>
                <a:lnTo>
                  <a:pt x="385921" y="26669"/>
                </a:lnTo>
                <a:lnTo>
                  <a:pt x="380100" y="20319"/>
                </a:lnTo>
                <a:close/>
              </a:path>
              <a:path w="461010" h="377189">
                <a:moveTo>
                  <a:pt x="409540" y="0"/>
                </a:moveTo>
                <a:lnTo>
                  <a:pt x="401760" y="0"/>
                </a:lnTo>
                <a:lnTo>
                  <a:pt x="398092" y="1269"/>
                </a:lnTo>
                <a:lnTo>
                  <a:pt x="385921" y="26669"/>
                </a:lnTo>
                <a:lnTo>
                  <a:pt x="390212" y="26669"/>
                </a:lnTo>
                <a:lnTo>
                  <a:pt x="390022" y="25400"/>
                </a:lnTo>
                <a:lnTo>
                  <a:pt x="391076" y="20319"/>
                </a:lnTo>
                <a:lnTo>
                  <a:pt x="395315" y="17779"/>
                </a:lnTo>
                <a:lnTo>
                  <a:pt x="396478" y="16510"/>
                </a:lnTo>
                <a:lnTo>
                  <a:pt x="428759" y="16510"/>
                </a:lnTo>
                <a:lnTo>
                  <a:pt x="422478" y="8889"/>
                </a:lnTo>
                <a:lnTo>
                  <a:pt x="418664" y="5079"/>
                </a:lnTo>
                <a:lnTo>
                  <a:pt x="416229" y="3810"/>
                </a:lnTo>
                <a:lnTo>
                  <a:pt x="413067" y="1269"/>
                </a:lnTo>
                <a:lnTo>
                  <a:pt x="409540" y="0"/>
                </a:lnTo>
                <a:close/>
              </a:path>
            </a:pathLst>
          </a:custGeom>
          <a:solidFill>
            <a:srgbClr val="6AA84F"/>
          </a:solidFill>
        </p:spPr>
        <p:txBody>
          <a:bodyPr wrap="square" lIns="0" tIns="0" rIns="0" bIns="0" rtlCol="0"/>
          <a:lstStyle/>
          <a:p>
            <a:endParaRPr/>
          </a:p>
        </p:txBody>
      </p:sp>
      <p:grpSp>
        <p:nvGrpSpPr>
          <p:cNvPr id="28" name="object 28"/>
          <p:cNvGrpSpPr/>
          <p:nvPr/>
        </p:nvGrpSpPr>
        <p:grpSpPr>
          <a:xfrm>
            <a:off x="2061635" y="1878181"/>
            <a:ext cx="1247775" cy="534670"/>
            <a:chOff x="2061635" y="1878181"/>
            <a:chExt cx="1247775" cy="534670"/>
          </a:xfrm>
        </p:grpSpPr>
        <p:pic>
          <p:nvPicPr>
            <p:cNvPr id="29" name="object 29"/>
            <p:cNvPicPr/>
            <p:nvPr/>
          </p:nvPicPr>
          <p:blipFill>
            <a:blip r:embed="rId2" cstate="print"/>
            <a:stretch>
              <a:fillRect/>
            </a:stretch>
          </p:blipFill>
          <p:spPr>
            <a:xfrm>
              <a:off x="2061635" y="1878181"/>
              <a:ext cx="614469" cy="534670"/>
            </a:xfrm>
            <a:prstGeom prst="rect">
              <a:avLst/>
            </a:prstGeom>
          </p:spPr>
        </p:pic>
        <p:pic>
          <p:nvPicPr>
            <p:cNvPr id="30" name="object 30"/>
            <p:cNvPicPr/>
            <p:nvPr/>
          </p:nvPicPr>
          <p:blipFill>
            <a:blip r:embed="rId3" cstate="print"/>
            <a:stretch>
              <a:fillRect/>
            </a:stretch>
          </p:blipFill>
          <p:spPr>
            <a:xfrm>
              <a:off x="2707479" y="1896171"/>
              <a:ext cx="601321" cy="510539"/>
            </a:xfrm>
            <a:prstGeom prst="rect">
              <a:avLst/>
            </a:prstGeom>
          </p:spPr>
        </p:pic>
      </p:grpSp>
      <p:sp>
        <p:nvSpPr>
          <p:cNvPr id="31" name="object 31"/>
          <p:cNvSpPr/>
          <p:nvPr/>
        </p:nvSpPr>
        <p:spPr>
          <a:xfrm>
            <a:off x="3401050" y="2178744"/>
            <a:ext cx="292735" cy="248920"/>
          </a:xfrm>
          <a:custGeom>
            <a:avLst/>
            <a:gdLst/>
            <a:ahLst/>
            <a:cxnLst/>
            <a:rect l="l" t="t" r="r" b="b"/>
            <a:pathLst>
              <a:path w="292735" h="248919">
                <a:moveTo>
                  <a:pt x="50453" y="128270"/>
                </a:moveTo>
                <a:lnTo>
                  <a:pt x="48240" y="129540"/>
                </a:lnTo>
                <a:lnTo>
                  <a:pt x="49610" y="132080"/>
                </a:lnTo>
                <a:lnTo>
                  <a:pt x="50227" y="133350"/>
                </a:lnTo>
                <a:lnTo>
                  <a:pt x="31691" y="146050"/>
                </a:lnTo>
                <a:lnTo>
                  <a:pt x="24982" y="149860"/>
                </a:lnTo>
                <a:lnTo>
                  <a:pt x="19571" y="153670"/>
                </a:lnTo>
                <a:lnTo>
                  <a:pt x="14429" y="158750"/>
                </a:lnTo>
                <a:lnTo>
                  <a:pt x="10017" y="165100"/>
                </a:lnTo>
                <a:lnTo>
                  <a:pt x="6335" y="170180"/>
                </a:lnTo>
                <a:lnTo>
                  <a:pt x="3383" y="176530"/>
                </a:lnTo>
                <a:lnTo>
                  <a:pt x="1282" y="184150"/>
                </a:lnTo>
                <a:lnTo>
                  <a:pt x="154" y="190500"/>
                </a:lnTo>
                <a:lnTo>
                  <a:pt x="0" y="198120"/>
                </a:lnTo>
                <a:lnTo>
                  <a:pt x="818" y="205740"/>
                </a:lnTo>
                <a:lnTo>
                  <a:pt x="22659" y="240030"/>
                </a:lnTo>
                <a:lnTo>
                  <a:pt x="41212" y="248920"/>
                </a:lnTo>
                <a:lnTo>
                  <a:pt x="61437" y="248920"/>
                </a:lnTo>
                <a:lnTo>
                  <a:pt x="68223" y="246380"/>
                </a:lnTo>
                <a:lnTo>
                  <a:pt x="74830" y="243840"/>
                </a:lnTo>
                <a:lnTo>
                  <a:pt x="81259" y="240030"/>
                </a:lnTo>
                <a:lnTo>
                  <a:pt x="87506" y="234950"/>
                </a:lnTo>
                <a:lnTo>
                  <a:pt x="62526" y="234950"/>
                </a:lnTo>
                <a:lnTo>
                  <a:pt x="56177" y="232410"/>
                </a:lnTo>
                <a:lnTo>
                  <a:pt x="43105" y="223520"/>
                </a:lnTo>
                <a:lnTo>
                  <a:pt x="36917" y="218440"/>
                </a:lnTo>
                <a:lnTo>
                  <a:pt x="31081" y="212090"/>
                </a:lnTo>
                <a:lnTo>
                  <a:pt x="26956" y="205740"/>
                </a:lnTo>
                <a:lnTo>
                  <a:pt x="23483" y="200660"/>
                </a:lnTo>
                <a:lnTo>
                  <a:pt x="20662" y="195580"/>
                </a:lnTo>
                <a:lnTo>
                  <a:pt x="18492" y="189230"/>
                </a:lnTo>
                <a:lnTo>
                  <a:pt x="16562" y="182880"/>
                </a:lnTo>
                <a:lnTo>
                  <a:pt x="16432" y="177800"/>
                </a:lnTo>
                <a:lnTo>
                  <a:pt x="19772" y="165100"/>
                </a:lnTo>
                <a:lnTo>
                  <a:pt x="23011" y="160020"/>
                </a:lnTo>
                <a:lnTo>
                  <a:pt x="33570" y="151130"/>
                </a:lnTo>
                <a:lnTo>
                  <a:pt x="40289" y="148590"/>
                </a:lnTo>
                <a:lnTo>
                  <a:pt x="67682" y="148590"/>
                </a:lnTo>
                <a:lnTo>
                  <a:pt x="50453" y="128270"/>
                </a:lnTo>
                <a:close/>
              </a:path>
              <a:path w="292735" h="248919">
                <a:moveTo>
                  <a:pt x="100866" y="190500"/>
                </a:moveTo>
                <a:lnTo>
                  <a:pt x="80885" y="231140"/>
                </a:lnTo>
                <a:lnTo>
                  <a:pt x="62526" y="234950"/>
                </a:lnTo>
                <a:lnTo>
                  <a:pt x="87506" y="234950"/>
                </a:lnTo>
                <a:lnTo>
                  <a:pt x="106496" y="196850"/>
                </a:lnTo>
                <a:lnTo>
                  <a:pt x="100866" y="190500"/>
                </a:lnTo>
                <a:close/>
              </a:path>
              <a:path w="292735" h="248919">
                <a:moveTo>
                  <a:pt x="97639" y="121920"/>
                </a:moveTo>
                <a:lnTo>
                  <a:pt x="70447" y="121920"/>
                </a:lnTo>
                <a:lnTo>
                  <a:pt x="72895" y="124460"/>
                </a:lnTo>
                <a:lnTo>
                  <a:pt x="125784" y="186690"/>
                </a:lnTo>
                <a:lnTo>
                  <a:pt x="127363" y="189230"/>
                </a:lnTo>
                <a:lnTo>
                  <a:pt x="127298" y="193040"/>
                </a:lnTo>
                <a:lnTo>
                  <a:pt x="126135" y="195580"/>
                </a:lnTo>
                <a:lnTo>
                  <a:pt x="123853" y="196850"/>
                </a:lnTo>
                <a:lnTo>
                  <a:pt x="125585" y="199390"/>
                </a:lnTo>
                <a:lnTo>
                  <a:pt x="152745" y="176530"/>
                </a:lnTo>
                <a:lnTo>
                  <a:pt x="147649" y="176530"/>
                </a:lnTo>
                <a:lnTo>
                  <a:pt x="144145" y="175260"/>
                </a:lnTo>
                <a:lnTo>
                  <a:pt x="141680" y="173990"/>
                </a:lnTo>
                <a:lnTo>
                  <a:pt x="97639" y="121920"/>
                </a:lnTo>
                <a:close/>
              </a:path>
              <a:path w="292735" h="248919">
                <a:moveTo>
                  <a:pt x="152522" y="172720"/>
                </a:moveTo>
                <a:lnTo>
                  <a:pt x="149857" y="175260"/>
                </a:lnTo>
                <a:lnTo>
                  <a:pt x="147649" y="176530"/>
                </a:lnTo>
                <a:lnTo>
                  <a:pt x="152745" y="176530"/>
                </a:lnTo>
                <a:lnTo>
                  <a:pt x="154254" y="175260"/>
                </a:lnTo>
                <a:lnTo>
                  <a:pt x="152522" y="172720"/>
                </a:lnTo>
                <a:close/>
              </a:path>
              <a:path w="292735" h="248919">
                <a:moveTo>
                  <a:pt x="176912" y="99060"/>
                </a:moveTo>
                <a:lnTo>
                  <a:pt x="147705" y="99060"/>
                </a:lnTo>
                <a:lnTo>
                  <a:pt x="150340" y="100330"/>
                </a:lnTo>
                <a:lnTo>
                  <a:pt x="152698" y="102870"/>
                </a:lnTo>
                <a:lnTo>
                  <a:pt x="160621" y="111760"/>
                </a:lnTo>
                <a:lnTo>
                  <a:pt x="155865" y="123190"/>
                </a:lnTo>
                <a:lnTo>
                  <a:pt x="152310" y="132080"/>
                </a:lnTo>
                <a:lnTo>
                  <a:pt x="149955" y="138430"/>
                </a:lnTo>
                <a:lnTo>
                  <a:pt x="148801" y="144780"/>
                </a:lnTo>
                <a:lnTo>
                  <a:pt x="148060" y="151130"/>
                </a:lnTo>
                <a:lnTo>
                  <a:pt x="149408" y="156210"/>
                </a:lnTo>
                <a:lnTo>
                  <a:pt x="155373" y="162560"/>
                </a:lnTo>
                <a:lnTo>
                  <a:pt x="158484" y="163830"/>
                </a:lnTo>
                <a:lnTo>
                  <a:pt x="165864" y="165100"/>
                </a:lnTo>
                <a:lnTo>
                  <a:pt x="169222" y="163830"/>
                </a:lnTo>
                <a:lnTo>
                  <a:pt x="181121" y="144780"/>
                </a:lnTo>
                <a:lnTo>
                  <a:pt x="171550" y="144780"/>
                </a:lnTo>
                <a:lnTo>
                  <a:pt x="167367" y="143510"/>
                </a:lnTo>
                <a:lnTo>
                  <a:pt x="165443" y="143510"/>
                </a:lnTo>
                <a:lnTo>
                  <a:pt x="162204" y="139700"/>
                </a:lnTo>
                <a:lnTo>
                  <a:pt x="161193" y="137160"/>
                </a:lnTo>
                <a:lnTo>
                  <a:pt x="160572" y="128270"/>
                </a:lnTo>
                <a:lnTo>
                  <a:pt x="161541" y="121920"/>
                </a:lnTo>
                <a:lnTo>
                  <a:pt x="163844" y="115570"/>
                </a:lnTo>
                <a:lnTo>
                  <a:pt x="190680" y="115570"/>
                </a:lnTo>
                <a:lnTo>
                  <a:pt x="176912" y="99060"/>
                </a:lnTo>
                <a:close/>
              </a:path>
              <a:path w="292735" h="248919">
                <a:moveTo>
                  <a:pt x="67682" y="148590"/>
                </a:moveTo>
                <a:lnTo>
                  <a:pt x="55659" y="148590"/>
                </a:lnTo>
                <a:lnTo>
                  <a:pt x="63284" y="151130"/>
                </a:lnTo>
                <a:lnTo>
                  <a:pt x="70851" y="156210"/>
                </a:lnTo>
                <a:lnTo>
                  <a:pt x="73065" y="154940"/>
                </a:lnTo>
                <a:lnTo>
                  <a:pt x="67682" y="148590"/>
                </a:lnTo>
                <a:close/>
              </a:path>
              <a:path w="292735" h="248919">
                <a:moveTo>
                  <a:pt x="190680" y="115570"/>
                </a:moveTo>
                <a:lnTo>
                  <a:pt x="163844" y="115570"/>
                </a:lnTo>
                <a:lnTo>
                  <a:pt x="178902" y="133350"/>
                </a:lnTo>
                <a:lnTo>
                  <a:pt x="178200" y="138430"/>
                </a:lnTo>
                <a:lnTo>
                  <a:pt x="176903" y="140970"/>
                </a:lnTo>
                <a:lnTo>
                  <a:pt x="173308" y="143510"/>
                </a:lnTo>
                <a:lnTo>
                  <a:pt x="171550" y="144780"/>
                </a:lnTo>
                <a:lnTo>
                  <a:pt x="181121" y="144780"/>
                </a:lnTo>
                <a:lnTo>
                  <a:pt x="182414" y="138430"/>
                </a:lnTo>
                <a:lnTo>
                  <a:pt x="199671" y="138430"/>
                </a:lnTo>
                <a:lnTo>
                  <a:pt x="202471" y="135890"/>
                </a:lnTo>
                <a:lnTo>
                  <a:pt x="204232" y="133350"/>
                </a:lnTo>
                <a:lnTo>
                  <a:pt x="206134" y="127000"/>
                </a:lnTo>
                <a:lnTo>
                  <a:pt x="206290" y="124460"/>
                </a:lnTo>
                <a:lnTo>
                  <a:pt x="198798" y="124460"/>
                </a:lnTo>
                <a:lnTo>
                  <a:pt x="197362" y="123190"/>
                </a:lnTo>
                <a:lnTo>
                  <a:pt x="195976" y="121920"/>
                </a:lnTo>
                <a:lnTo>
                  <a:pt x="190680" y="115570"/>
                </a:lnTo>
                <a:close/>
              </a:path>
              <a:path w="292735" h="248919">
                <a:moveTo>
                  <a:pt x="199671" y="138430"/>
                </a:moveTo>
                <a:lnTo>
                  <a:pt x="182414" y="138430"/>
                </a:lnTo>
                <a:lnTo>
                  <a:pt x="185231" y="140970"/>
                </a:lnTo>
                <a:lnTo>
                  <a:pt x="188091" y="142240"/>
                </a:lnTo>
                <a:lnTo>
                  <a:pt x="193903" y="142240"/>
                </a:lnTo>
                <a:lnTo>
                  <a:pt x="196870" y="140970"/>
                </a:lnTo>
                <a:lnTo>
                  <a:pt x="199671" y="138430"/>
                </a:lnTo>
                <a:close/>
              </a:path>
              <a:path w="292735" h="248919">
                <a:moveTo>
                  <a:pt x="163392" y="86360"/>
                </a:moveTo>
                <a:lnTo>
                  <a:pt x="150035" y="86360"/>
                </a:lnTo>
                <a:lnTo>
                  <a:pt x="145146" y="88900"/>
                </a:lnTo>
                <a:lnTo>
                  <a:pt x="125513" y="123190"/>
                </a:lnTo>
                <a:lnTo>
                  <a:pt x="126639" y="127000"/>
                </a:lnTo>
                <a:lnTo>
                  <a:pt x="130584" y="130810"/>
                </a:lnTo>
                <a:lnTo>
                  <a:pt x="132815" y="132080"/>
                </a:lnTo>
                <a:lnTo>
                  <a:pt x="141077" y="132080"/>
                </a:lnTo>
                <a:lnTo>
                  <a:pt x="145693" y="127000"/>
                </a:lnTo>
                <a:lnTo>
                  <a:pt x="146946" y="125730"/>
                </a:lnTo>
                <a:lnTo>
                  <a:pt x="147496" y="120650"/>
                </a:lnTo>
                <a:lnTo>
                  <a:pt x="146849" y="118110"/>
                </a:lnTo>
                <a:lnTo>
                  <a:pt x="143994" y="114300"/>
                </a:lnTo>
                <a:lnTo>
                  <a:pt x="141944" y="114300"/>
                </a:lnTo>
                <a:lnTo>
                  <a:pt x="137072" y="113030"/>
                </a:lnTo>
                <a:lnTo>
                  <a:pt x="135708" y="113030"/>
                </a:lnTo>
                <a:lnTo>
                  <a:pt x="134266" y="110490"/>
                </a:lnTo>
                <a:lnTo>
                  <a:pt x="134084" y="109220"/>
                </a:lnTo>
                <a:lnTo>
                  <a:pt x="135149" y="105410"/>
                </a:lnTo>
                <a:lnTo>
                  <a:pt x="136709" y="104140"/>
                </a:lnTo>
                <a:lnTo>
                  <a:pt x="140683" y="100330"/>
                </a:lnTo>
                <a:lnTo>
                  <a:pt x="142374" y="99060"/>
                </a:lnTo>
                <a:lnTo>
                  <a:pt x="176912" y="99060"/>
                </a:lnTo>
                <a:lnTo>
                  <a:pt x="171616" y="92710"/>
                </a:lnTo>
                <a:lnTo>
                  <a:pt x="168256" y="90170"/>
                </a:lnTo>
                <a:lnTo>
                  <a:pt x="166379" y="88900"/>
                </a:lnTo>
                <a:lnTo>
                  <a:pt x="163392" y="86360"/>
                </a:lnTo>
                <a:close/>
              </a:path>
              <a:path w="292735" h="248919">
                <a:moveTo>
                  <a:pt x="82601" y="104140"/>
                </a:moveTo>
                <a:lnTo>
                  <a:pt x="60346" y="121920"/>
                </a:lnTo>
                <a:lnTo>
                  <a:pt x="62127" y="124460"/>
                </a:lnTo>
                <a:lnTo>
                  <a:pt x="64753" y="123190"/>
                </a:lnTo>
                <a:lnTo>
                  <a:pt x="66943" y="121920"/>
                </a:lnTo>
                <a:lnTo>
                  <a:pt x="97639" y="121920"/>
                </a:lnTo>
                <a:lnTo>
                  <a:pt x="82601" y="104140"/>
                </a:lnTo>
                <a:close/>
              </a:path>
              <a:path w="292735" h="248919">
                <a:moveTo>
                  <a:pt x="205887" y="119380"/>
                </a:moveTo>
                <a:lnTo>
                  <a:pt x="203030" y="119380"/>
                </a:lnTo>
                <a:lnTo>
                  <a:pt x="203195" y="121920"/>
                </a:lnTo>
                <a:lnTo>
                  <a:pt x="202785" y="123190"/>
                </a:lnTo>
                <a:lnTo>
                  <a:pt x="201309" y="124460"/>
                </a:lnTo>
                <a:lnTo>
                  <a:pt x="206290" y="124460"/>
                </a:lnTo>
                <a:lnTo>
                  <a:pt x="206369" y="123190"/>
                </a:lnTo>
                <a:lnTo>
                  <a:pt x="205887" y="119380"/>
                </a:lnTo>
                <a:close/>
              </a:path>
              <a:path w="292735" h="248919">
                <a:moveTo>
                  <a:pt x="206280" y="100330"/>
                </a:moveTo>
                <a:lnTo>
                  <a:pt x="204349" y="102870"/>
                </a:lnTo>
                <a:lnTo>
                  <a:pt x="221423" y="120650"/>
                </a:lnTo>
                <a:lnTo>
                  <a:pt x="223296" y="119380"/>
                </a:lnTo>
                <a:lnTo>
                  <a:pt x="222525" y="116840"/>
                </a:lnTo>
                <a:lnTo>
                  <a:pt x="222764" y="114300"/>
                </a:lnTo>
                <a:lnTo>
                  <a:pt x="224429" y="113030"/>
                </a:lnTo>
                <a:lnTo>
                  <a:pt x="225382" y="113030"/>
                </a:lnTo>
                <a:lnTo>
                  <a:pt x="232456" y="110490"/>
                </a:lnTo>
                <a:lnTo>
                  <a:pt x="236517" y="107950"/>
                </a:lnTo>
                <a:lnTo>
                  <a:pt x="237965" y="106680"/>
                </a:lnTo>
                <a:lnTo>
                  <a:pt x="217729" y="106680"/>
                </a:lnTo>
                <a:lnTo>
                  <a:pt x="212217" y="104140"/>
                </a:lnTo>
                <a:lnTo>
                  <a:pt x="206280" y="100330"/>
                </a:lnTo>
                <a:close/>
              </a:path>
              <a:path w="292735" h="248919">
                <a:moveTo>
                  <a:pt x="247416" y="87630"/>
                </a:moveTo>
                <a:lnTo>
                  <a:pt x="227797" y="87630"/>
                </a:lnTo>
                <a:lnTo>
                  <a:pt x="232312" y="88900"/>
                </a:lnTo>
                <a:lnTo>
                  <a:pt x="234211" y="90170"/>
                </a:lnTo>
                <a:lnTo>
                  <a:pt x="237097" y="92710"/>
                </a:lnTo>
                <a:lnTo>
                  <a:pt x="237668" y="95250"/>
                </a:lnTo>
                <a:lnTo>
                  <a:pt x="237251" y="99060"/>
                </a:lnTo>
                <a:lnTo>
                  <a:pt x="236239" y="101600"/>
                </a:lnTo>
                <a:lnTo>
                  <a:pt x="231774" y="105410"/>
                </a:lnTo>
                <a:lnTo>
                  <a:pt x="227904" y="106680"/>
                </a:lnTo>
                <a:lnTo>
                  <a:pt x="237965" y="106680"/>
                </a:lnTo>
                <a:lnTo>
                  <a:pt x="242307" y="102870"/>
                </a:lnTo>
                <a:lnTo>
                  <a:pt x="244636" y="100330"/>
                </a:lnTo>
                <a:lnTo>
                  <a:pt x="247445" y="92710"/>
                </a:lnTo>
                <a:lnTo>
                  <a:pt x="247682" y="88900"/>
                </a:lnTo>
                <a:lnTo>
                  <a:pt x="247416" y="87630"/>
                </a:lnTo>
                <a:close/>
              </a:path>
              <a:path w="292735" h="248919">
                <a:moveTo>
                  <a:pt x="205209" y="38100"/>
                </a:moveTo>
                <a:lnTo>
                  <a:pt x="203279" y="39370"/>
                </a:lnTo>
                <a:lnTo>
                  <a:pt x="203386" y="40640"/>
                </a:lnTo>
                <a:lnTo>
                  <a:pt x="203512" y="43180"/>
                </a:lnTo>
                <a:lnTo>
                  <a:pt x="203162" y="44450"/>
                </a:lnTo>
                <a:lnTo>
                  <a:pt x="202732" y="45720"/>
                </a:lnTo>
                <a:lnTo>
                  <a:pt x="201408" y="46990"/>
                </a:lnTo>
                <a:lnTo>
                  <a:pt x="198832" y="46990"/>
                </a:lnTo>
                <a:lnTo>
                  <a:pt x="194958" y="48260"/>
                </a:lnTo>
                <a:lnTo>
                  <a:pt x="191583" y="49530"/>
                </a:lnTo>
                <a:lnTo>
                  <a:pt x="183370" y="57150"/>
                </a:lnTo>
                <a:lnTo>
                  <a:pt x="180695" y="62230"/>
                </a:lnTo>
                <a:lnTo>
                  <a:pt x="180669" y="73660"/>
                </a:lnTo>
                <a:lnTo>
                  <a:pt x="182395" y="77470"/>
                </a:lnTo>
                <a:lnTo>
                  <a:pt x="189034" y="86360"/>
                </a:lnTo>
                <a:lnTo>
                  <a:pt x="193186" y="87630"/>
                </a:lnTo>
                <a:lnTo>
                  <a:pt x="201813" y="90170"/>
                </a:lnTo>
                <a:lnTo>
                  <a:pt x="208158" y="90170"/>
                </a:lnTo>
                <a:lnTo>
                  <a:pt x="217348" y="88900"/>
                </a:lnTo>
                <a:lnTo>
                  <a:pt x="223562" y="87630"/>
                </a:lnTo>
                <a:lnTo>
                  <a:pt x="247416" y="87630"/>
                </a:lnTo>
                <a:lnTo>
                  <a:pt x="245824" y="80010"/>
                </a:lnTo>
                <a:lnTo>
                  <a:pt x="244108" y="76200"/>
                </a:lnTo>
                <a:lnTo>
                  <a:pt x="238847" y="71120"/>
                </a:lnTo>
                <a:lnTo>
                  <a:pt x="235474" y="68580"/>
                </a:lnTo>
                <a:lnTo>
                  <a:pt x="197974" y="68580"/>
                </a:lnTo>
                <a:lnTo>
                  <a:pt x="193889" y="67310"/>
                </a:lnTo>
                <a:lnTo>
                  <a:pt x="192677" y="66040"/>
                </a:lnTo>
                <a:lnTo>
                  <a:pt x="190656" y="64770"/>
                </a:lnTo>
                <a:lnTo>
                  <a:pt x="190186" y="62230"/>
                </a:lnTo>
                <a:lnTo>
                  <a:pt x="190618" y="58420"/>
                </a:lnTo>
                <a:lnTo>
                  <a:pt x="191501" y="57150"/>
                </a:lnTo>
                <a:lnTo>
                  <a:pt x="195513" y="53340"/>
                </a:lnTo>
                <a:lnTo>
                  <a:pt x="198816" y="52070"/>
                </a:lnTo>
                <a:lnTo>
                  <a:pt x="217937" y="52070"/>
                </a:lnTo>
                <a:lnTo>
                  <a:pt x="205209" y="38100"/>
                </a:lnTo>
                <a:close/>
              </a:path>
              <a:path w="292735" h="248919">
                <a:moveTo>
                  <a:pt x="251090" y="62230"/>
                </a:moveTo>
                <a:lnTo>
                  <a:pt x="249160" y="64770"/>
                </a:lnTo>
                <a:lnTo>
                  <a:pt x="266234" y="82550"/>
                </a:lnTo>
                <a:lnTo>
                  <a:pt x="268107" y="81280"/>
                </a:lnTo>
                <a:lnTo>
                  <a:pt x="267336" y="78740"/>
                </a:lnTo>
                <a:lnTo>
                  <a:pt x="267575" y="76200"/>
                </a:lnTo>
                <a:lnTo>
                  <a:pt x="269240" y="74930"/>
                </a:lnTo>
                <a:lnTo>
                  <a:pt x="270192" y="74930"/>
                </a:lnTo>
                <a:lnTo>
                  <a:pt x="277266" y="72390"/>
                </a:lnTo>
                <a:lnTo>
                  <a:pt x="281326" y="69850"/>
                </a:lnTo>
                <a:lnTo>
                  <a:pt x="282774" y="68580"/>
                </a:lnTo>
                <a:lnTo>
                  <a:pt x="262539" y="68580"/>
                </a:lnTo>
                <a:lnTo>
                  <a:pt x="257028" y="66040"/>
                </a:lnTo>
                <a:lnTo>
                  <a:pt x="251090" y="62230"/>
                </a:lnTo>
                <a:close/>
              </a:path>
              <a:path w="292735" h="248919">
                <a:moveTo>
                  <a:pt x="227496" y="66040"/>
                </a:moveTo>
                <a:lnTo>
                  <a:pt x="221125" y="66040"/>
                </a:lnTo>
                <a:lnTo>
                  <a:pt x="203614" y="67310"/>
                </a:lnTo>
                <a:lnTo>
                  <a:pt x="197974" y="68580"/>
                </a:lnTo>
                <a:lnTo>
                  <a:pt x="235474" y="68580"/>
                </a:lnTo>
                <a:lnTo>
                  <a:pt x="227496" y="66040"/>
                </a:lnTo>
                <a:close/>
              </a:path>
              <a:path w="292735" h="248919">
                <a:moveTo>
                  <a:pt x="292227" y="49530"/>
                </a:moveTo>
                <a:lnTo>
                  <a:pt x="272607" y="49530"/>
                </a:lnTo>
                <a:lnTo>
                  <a:pt x="277123" y="50800"/>
                </a:lnTo>
                <a:lnTo>
                  <a:pt x="279021" y="52070"/>
                </a:lnTo>
                <a:lnTo>
                  <a:pt x="281908" y="55880"/>
                </a:lnTo>
                <a:lnTo>
                  <a:pt x="282478" y="57150"/>
                </a:lnTo>
                <a:lnTo>
                  <a:pt x="282062" y="60960"/>
                </a:lnTo>
                <a:lnTo>
                  <a:pt x="281050" y="63500"/>
                </a:lnTo>
                <a:lnTo>
                  <a:pt x="276583" y="67310"/>
                </a:lnTo>
                <a:lnTo>
                  <a:pt x="272715" y="68580"/>
                </a:lnTo>
                <a:lnTo>
                  <a:pt x="282774" y="68580"/>
                </a:lnTo>
                <a:lnTo>
                  <a:pt x="287118" y="64770"/>
                </a:lnTo>
                <a:lnTo>
                  <a:pt x="289447" y="62230"/>
                </a:lnTo>
                <a:lnTo>
                  <a:pt x="292256" y="54610"/>
                </a:lnTo>
                <a:lnTo>
                  <a:pt x="292492" y="50800"/>
                </a:lnTo>
                <a:lnTo>
                  <a:pt x="292227" y="49530"/>
                </a:lnTo>
                <a:close/>
              </a:path>
              <a:path w="292735" h="248919">
                <a:moveTo>
                  <a:pt x="217937" y="52070"/>
                </a:moveTo>
                <a:lnTo>
                  <a:pt x="207110" y="52070"/>
                </a:lnTo>
                <a:lnTo>
                  <a:pt x="212614" y="53340"/>
                </a:lnTo>
                <a:lnTo>
                  <a:pt x="219479" y="57150"/>
                </a:lnTo>
                <a:lnTo>
                  <a:pt x="221408" y="55880"/>
                </a:lnTo>
                <a:lnTo>
                  <a:pt x="217937" y="52070"/>
                </a:lnTo>
                <a:close/>
              </a:path>
              <a:path w="292735" h="248919">
                <a:moveTo>
                  <a:pt x="250020" y="0"/>
                </a:moveTo>
                <a:lnTo>
                  <a:pt x="248089" y="2540"/>
                </a:lnTo>
                <a:lnTo>
                  <a:pt x="248304" y="3810"/>
                </a:lnTo>
                <a:lnTo>
                  <a:pt x="248323" y="5080"/>
                </a:lnTo>
                <a:lnTo>
                  <a:pt x="247971" y="6350"/>
                </a:lnTo>
                <a:lnTo>
                  <a:pt x="247543" y="7620"/>
                </a:lnTo>
                <a:lnTo>
                  <a:pt x="246219" y="8890"/>
                </a:lnTo>
                <a:lnTo>
                  <a:pt x="243642" y="8890"/>
                </a:lnTo>
                <a:lnTo>
                  <a:pt x="239768" y="10160"/>
                </a:lnTo>
                <a:lnTo>
                  <a:pt x="236394" y="11430"/>
                </a:lnTo>
                <a:lnTo>
                  <a:pt x="228181" y="19050"/>
                </a:lnTo>
                <a:lnTo>
                  <a:pt x="225506" y="24130"/>
                </a:lnTo>
                <a:lnTo>
                  <a:pt x="225479" y="35560"/>
                </a:lnTo>
                <a:lnTo>
                  <a:pt x="227205" y="40640"/>
                </a:lnTo>
                <a:lnTo>
                  <a:pt x="233844" y="48260"/>
                </a:lnTo>
                <a:lnTo>
                  <a:pt x="237997" y="50800"/>
                </a:lnTo>
                <a:lnTo>
                  <a:pt x="246622" y="52070"/>
                </a:lnTo>
                <a:lnTo>
                  <a:pt x="252967" y="52070"/>
                </a:lnTo>
                <a:lnTo>
                  <a:pt x="262158" y="50800"/>
                </a:lnTo>
                <a:lnTo>
                  <a:pt x="268371" y="50800"/>
                </a:lnTo>
                <a:lnTo>
                  <a:pt x="272607" y="49530"/>
                </a:lnTo>
                <a:lnTo>
                  <a:pt x="292227" y="49530"/>
                </a:lnTo>
                <a:lnTo>
                  <a:pt x="290634" y="41910"/>
                </a:lnTo>
                <a:lnTo>
                  <a:pt x="288919" y="39370"/>
                </a:lnTo>
                <a:lnTo>
                  <a:pt x="283658" y="33020"/>
                </a:lnTo>
                <a:lnTo>
                  <a:pt x="280284" y="30480"/>
                </a:lnTo>
                <a:lnTo>
                  <a:pt x="242784" y="30480"/>
                </a:lnTo>
                <a:lnTo>
                  <a:pt x="238699" y="29210"/>
                </a:lnTo>
                <a:lnTo>
                  <a:pt x="237487" y="29210"/>
                </a:lnTo>
                <a:lnTo>
                  <a:pt x="235467" y="26670"/>
                </a:lnTo>
                <a:lnTo>
                  <a:pt x="234997" y="24130"/>
                </a:lnTo>
                <a:lnTo>
                  <a:pt x="235427" y="20320"/>
                </a:lnTo>
                <a:lnTo>
                  <a:pt x="236311" y="19050"/>
                </a:lnTo>
                <a:lnTo>
                  <a:pt x="240323" y="15240"/>
                </a:lnTo>
                <a:lnTo>
                  <a:pt x="243626" y="13970"/>
                </a:lnTo>
                <a:lnTo>
                  <a:pt x="262747" y="13970"/>
                </a:lnTo>
                <a:lnTo>
                  <a:pt x="250020" y="0"/>
                </a:lnTo>
                <a:close/>
              </a:path>
              <a:path w="292735" h="248919">
                <a:moveTo>
                  <a:pt x="272307" y="27940"/>
                </a:moveTo>
                <a:lnTo>
                  <a:pt x="265934" y="27940"/>
                </a:lnTo>
                <a:lnTo>
                  <a:pt x="248425" y="30480"/>
                </a:lnTo>
                <a:lnTo>
                  <a:pt x="280284" y="30480"/>
                </a:lnTo>
                <a:lnTo>
                  <a:pt x="272307" y="27940"/>
                </a:lnTo>
                <a:close/>
              </a:path>
              <a:path w="292735" h="248919">
                <a:moveTo>
                  <a:pt x="262747" y="13970"/>
                </a:moveTo>
                <a:lnTo>
                  <a:pt x="251921" y="13970"/>
                </a:lnTo>
                <a:lnTo>
                  <a:pt x="257425" y="16510"/>
                </a:lnTo>
                <a:lnTo>
                  <a:pt x="264288" y="19050"/>
                </a:lnTo>
                <a:lnTo>
                  <a:pt x="266219" y="17780"/>
                </a:lnTo>
                <a:lnTo>
                  <a:pt x="262747" y="13970"/>
                </a:lnTo>
                <a:close/>
              </a:path>
            </a:pathLst>
          </a:custGeom>
          <a:solidFill>
            <a:srgbClr val="6AA84F"/>
          </a:solidFill>
        </p:spPr>
        <p:txBody>
          <a:bodyPr wrap="square" lIns="0" tIns="0" rIns="0" bIns="0" rtlCol="0"/>
          <a:lstStyle/>
          <a:p>
            <a:endParaRPr/>
          </a:p>
        </p:txBody>
      </p:sp>
      <p:graphicFrame>
        <p:nvGraphicFramePr>
          <p:cNvPr id="32" name="object 32"/>
          <p:cNvGraphicFramePr>
            <a:graphicFrameLocks noGrp="1"/>
          </p:cNvGraphicFramePr>
          <p:nvPr/>
        </p:nvGraphicFramePr>
        <p:xfrm>
          <a:off x="650123" y="2523393"/>
          <a:ext cx="3060065" cy="3424554"/>
        </p:xfrm>
        <a:graphic>
          <a:graphicData uri="http://schemas.openxmlformats.org/drawingml/2006/table">
            <a:tbl>
              <a:tblPr firstRow="1" bandRow="1">
                <a:tableStyleId>{2D5ABB26-0587-4C30-8999-92F81FD0307C}</a:tableStyleId>
              </a:tblPr>
              <a:tblGrid>
                <a:gridCol w="423545">
                  <a:extLst>
                    <a:ext uri="{9D8B030D-6E8A-4147-A177-3AD203B41FA5}">
                      <a16:colId xmlns:a16="http://schemas.microsoft.com/office/drawing/2014/main" val="20000"/>
                    </a:ext>
                  </a:extLst>
                </a:gridCol>
                <a:gridCol w="712470">
                  <a:extLst>
                    <a:ext uri="{9D8B030D-6E8A-4147-A177-3AD203B41FA5}">
                      <a16:colId xmlns:a16="http://schemas.microsoft.com/office/drawing/2014/main" val="20001"/>
                    </a:ext>
                  </a:extLst>
                </a:gridCol>
                <a:gridCol w="687704">
                  <a:extLst>
                    <a:ext uri="{9D8B030D-6E8A-4147-A177-3AD203B41FA5}">
                      <a16:colId xmlns:a16="http://schemas.microsoft.com/office/drawing/2014/main" val="20002"/>
                    </a:ext>
                  </a:extLst>
                </a:gridCol>
                <a:gridCol w="658494">
                  <a:extLst>
                    <a:ext uri="{9D8B030D-6E8A-4147-A177-3AD203B41FA5}">
                      <a16:colId xmlns:a16="http://schemas.microsoft.com/office/drawing/2014/main" val="20003"/>
                    </a:ext>
                  </a:extLst>
                </a:gridCol>
                <a:gridCol w="548639">
                  <a:extLst>
                    <a:ext uri="{9D8B030D-6E8A-4147-A177-3AD203B41FA5}">
                      <a16:colId xmlns:a16="http://schemas.microsoft.com/office/drawing/2014/main" val="20004"/>
                    </a:ext>
                  </a:extLst>
                </a:gridCol>
              </a:tblGrid>
              <a:tr h="396240">
                <a:tc>
                  <a:txBody>
                    <a:bodyPr/>
                    <a:lstStyle/>
                    <a:p>
                      <a:pPr marL="123189">
                        <a:lnSpc>
                          <a:spcPct val="100000"/>
                        </a:lnSpc>
                        <a:spcBef>
                          <a:spcPts val="960"/>
                        </a:spcBef>
                      </a:pPr>
                      <a:r>
                        <a:rPr sz="1000" b="1" i="1" spc="-5" dirty="0">
                          <a:solidFill>
                            <a:srgbClr val="FFFFFF"/>
                          </a:solidFill>
                          <a:latin typeface="Times New Roman"/>
                          <a:cs typeface="Times New Roman"/>
                        </a:rPr>
                        <a:t>Tid</a:t>
                      </a:r>
                      <a:endParaRPr sz="1000">
                        <a:latin typeface="Times New Roman"/>
                        <a:cs typeface="Times New Roman"/>
                      </a:endParaRPr>
                    </a:p>
                  </a:txBody>
                  <a:tcPr marL="0" marR="0" marT="1219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54940">
                        <a:lnSpc>
                          <a:spcPct val="100000"/>
                        </a:lnSpc>
                        <a:spcBef>
                          <a:spcPts val="960"/>
                        </a:spcBef>
                      </a:pPr>
                      <a:r>
                        <a:rPr sz="1000" b="1" spc="-5" dirty="0">
                          <a:solidFill>
                            <a:srgbClr val="FFFFFF"/>
                          </a:solidFill>
                          <a:latin typeface="Times New Roman"/>
                          <a:cs typeface="Times New Roman"/>
                        </a:rPr>
                        <a:t>Refund</a:t>
                      </a:r>
                      <a:endParaRPr sz="1000">
                        <a:latin typeface="Times New Roman"/>
                        <a:cs typeface="Times New Roman"/>
                      </a:endParaRPr>
                    </a:p>
                  </a:txBody>
                  <a:tcPr marL="0" marR="0" marT="1219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74625" marR="127000" indent="-40005">
                        <a:lnSpc>
                          <a:spcPct val="100000"/>
                        </a:lnSpc>
                        <a:spcBef>
                          <a:spcPts val="360"/>
                        </a:spcBef>
                      </a:pPr>
                      <a:r>
                        <a:rPr sz="1000" b="1" spc="5" dirty="0">
                          <a:solidFill>
                            <a:srgbClr val="FFFFFF"/>
                          </a:solidFill>
                          <a:latin typeface="Times New Roman"/>
                          <a:cs typeface="Times New Roman"/>
                        </a:rPr>
                        <a:t>M</a:t>
                      </a:r>
                      <a:r>
                        <a:rPr sz="1000" b="1" dirty="0">
                          <a:solidFill>
                            <a:srgbClr val="FFFFFF"/>
                          </a:solidFill>
                          <a:latin typeface="Times New Roman"/>
                          <a:cs typeface="Times New Roman"/>
                        </a:rPr>
                        <a:t>a</a:t>
                      </a:r>
                      <a:r>
                        <a:rPr sz="1000" b="1" spc="5" dirty="0">
                          <a:solidFill>
                            <a:srgbClr val="FFFFFF"/>
                          </a:solidFill>
                          <a:latin typeface="Times New Roman"/>
                          <a:cs typeface="Times New Roman"/>
                        </a:rPr>
                        <a:t>r</a:t>
                      </a:r>
                      <a:r>
                        <a:rPr sz="1000" b="1" spc="-5" dirty="0">
                          <a:solidFill>
                            <a:srgbClr val="FFFFFF"/>
                          </a:solidFill>
                          <a:latin typeface="Times New Roman"/>
                          <a:cs typeface="Times New Roman"/>
                        </a:rPr>
                        <a:t>i</a:t>
                      </a:r>
                      <a:r>
                        <a:rPr sz="1000" b="1" dirty="0">
                          <a:solidFill>
                            <a:srgbClr val="FFFFFF"/>
                          </a:solidFill>
                          <a:latin typeface="Times New Roman"/>
                          <a:cs typeface="Times New Roman"/>
                        </a:rPr>
                        <a:t>tal  </a:t>
                      </a:r>
                      <a:r>
                        <a:rPr sz="1000" b="1" spc="-5" dirty="0">
                          <a:solidFill>
                            <a:srgbClr val="FFFFFF"/>
                          </a:solidFill>
                          <a:latin typeface="Times New Roman"/>
                          <a:cs typeface="Times New Roman"/>
                        </a:rPr>
                        <a:t>Status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27000" marR="103505" indent="-17145">
                        <a:lnSpc>
                          <a:spcPct val="100000"/>
                        </a:lnSpc>
                        <a:spcBef>
                          <a:spcPts val="360"/>
                        </a:spcBef>
                      </a:pPr>
                      <a:r>
                        <a:rPr sz="1000" b="1" spc="-5" dirty="0">
                          <a:solidFill>
                            <a:srgbClr val="FFFFFF"/>
                          </a:solidFill>
                          <a:latin typeface="Times New Roman"/>
                          <a:cs typeface="Times New Roman"/>
                        </a:rPr>
                        <a:t>T</a:t>
                      </a:r>
                      <a:r>
                        <a:rPr sz="1000" b="1" dirty="0">
                          <a:solidFill>
                            <a:srgbClr val="FFFFFF"/>
                          </a:solidFill>
                          <a:latin typeface="Times New Roman"/>
                          <a:cs typeface="Times New Roman"/>
                        </a:rPr>
                        <a:t>axa</a:t>
                      </a:r>
                      <a:r>
                        <a:rPr sz="1000" b="1" spc="-10" dirty="0">
                          <a:solidFill>
                            <a:srgbClr val="FFFFFF"/>
                          </a:solidFill>
                          <a:latin typeface="Times New Roman"/>
                          <a:cs typeface="Times New Roman"/>
                        </a:rPr>
                        <a:t>b</a:t>
                      </a:r>
                      <a:r>
                        <a:rPr sz="1000" b="1" spc="-5" dirty="0">
                          <a:solidFill>
                            <a:srgbClr val="FFFFFF"/>
                          </a:solidFill>
                          <a:latin typeface="Times New Roman"/>
                          <a:cs typeface="Times New Roman"/>
                        </a:rPr>
                        <a:t>l</a:t>
                      </a:r>
                      <a:r>
                        <a:rPr sz="1000" b="1" dirty="0">
                          <a:solidFill>
                            <a:srgbClr val="FFFFFF"/>
                          </a:solidFill>
                          <a:latin typeface="Times New Roman"/>
                          <a:cs typeface="Times New Roman"/>
                        </a:rPr>
                        <a:t>e  </a:t>
                      </a:r>
                      <a:r>
                        <a:rPr sz="1000" b="1" spc="-5" dirty="0">
                          <a:solidFill>
                            <a:srgbClr val="FFFFFF"/>
                          </a:solidFill>
                          <a:latin typeface="Times New Roman"/>
                          <a:cs typeface="Times New Roman"/>
                        </a:rPr>
                        <a:t>Income</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11125">
                        <a:lnSpc>
                          <a:spcPct val="100000"/>
                        </a:lnSpc>
                        <a:spcBef>
                          <a:spcPts val="960"/>
                        </a:spcBef>
                      </a:pPr>
                      <a:r>
                        <a:rPr sz="1000" b="1" spc="-5" dirty="0">
                          <a:solidFill>
                            <a:srgbClr val="FFFFFF"/>
                          </a:solidFill>
                          <a:latin typeface="Times New Roman"/>
                          <a:cs typeface="Times New Roman"/>
                        </a:rPr>
                        <a:t>Cheat</a:t>
                      </a:r>
                      <a:endParaRPr sz="1000">
                        <a:latin typeface="Times New Roman"/>
                        <a:cs typeface="Times New Roman"/>
                      </a:endParaRPr>
                    </a:p>
                  </a:txBody>
                  <a:tcPr marL="0" marR="0" marT="1219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300891">
                <a:tc>
                  <a:txBody>
                    <a:bodyPr/>
                    <a:lstStyle/>
                    <a:p>
                      <a:pPr marL="90805">
                        <a:lnSpc>
                          <a:spcPct val="100000"/>
                        </a:lnSpc>
                        <a:spcBef>
                          <a:spcPts val="585"/>
                        </a:spcBef>
                      </a:pPr>
                      <a:r>
                        <a:rPr sz="1000" dirty="0">
                          <a:solidFill>
                            <a:srgbClr val="595959"/>
                          </a:solidFill>
                          <a:latin typeface="Times New Roman"/>
                          <a:cs typeface="Times New Roman"/>
                        </a:rPr>
                        <a:t>1</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484"/>
                        </a:spcBef>
                      </a:pPr>
                      <a:r>
                        <a:rPr sz="1000" dirty="0">
                          <a:solidFill>
                            <a:srgbClr val="595959"/>
                          </a:solidFill>
                          <a:latin typeface="Calibri"/>
                          <a:cs typeface="Calibri"/>
                        </a:rPr>
                        <a:t>Yes</a:t>
                      </a:r>
                      <a:endParaRPr sz="1000">
                        <a:latin typeface="Calibri"/>
                        <a:cs typeface="Calibri"/>
                      </a:endParaRPr>
                    </a:p>
                  </a:txBody>
                  <a:tcPr marL="0" marR="0" marT="61594"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spc="-5" dirty="0">
                          <a:solidFill>
                            <a:srgbClr val="595959"/>
                          </a:solidFill>
                          <a:latin typeface="Times New Roman"/>
                          <a:cs typeface="Times New Roman"/>
                        </a:rPr>
                        <a:t>Single</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125K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00890">
                <a:tc>
                  <a:txBody>
                    <a:bodyPr/>
                    <a:lstStyle/>
                    <a:p>
                      <a:pPr marL="90805">
                        <a:lnSpc>
                          <a:spcPct val="100000"/>
                        </a:lnSpc>
                        <a:spcBef>
                          <a:spcPts val="585"/>
                        </a:spcBef>
                      </a:pPr>
                      <a:r>
                        <a:rPr sz="1000" dirty="0">
                          <a:solidFill>
                            <a:srgbClr val="595959"/>
                          </a:solidFill>
                          <a:latin typeface="Times New Roman"/>
                          <a:cs typeface="Times New Roman"/>
                        </a:rPr>
                        <a:t>2</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Married</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100K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300891">
                <a:tc>
                  <a:txBody>
                    <a:bodyPr/>
                    <a:lstStyle/>
                    <a:p>
                      <a:pPr marL="90805">
                        <a:lnSpc>
                          <a:spcPct val="100000"/>
                        </a:lnSpc>
                        <a:spcBef>
                          <a:spcPts val="585"/>
                        </a:spcBef>
                      </a:pPr>
                      <a:r>
                        <a:rPr sz="1000" dirty="0">
                          <a:solidFill>
                            <a:srgbClr val="595959"/>
                          </a:solidFill>
                          <a:latin typeface="Times New Roman"/>
                          <a:cs typeface="Times New Roman"/>
                        </a:rPr>
                        <a:t>3</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spc="-5" dirty="0">
                          <a:solidFill>
                            <a:srgbClr val="595959"/>
                          </a:solidFill>
                          <a:latin typeface="Times New Roman"/>
                          <a:cs typeface="Times New Roman"/>
                        </a:rPr>
                        <a:t>Single</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70K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300891">
                <a:tc>
                  <a:txBody>
                    <a:bodyPr/>
                    <a:lstStyle/>
                    <a:p>
                      <a:pPr marL="90805">
                        <a:lnSpc>
                          <a:spcPct val="100000"/>
                        </a:lnSpc>
                        <a:spcBef>
                          <a:spcPts val="585"/>
                        </a:spcBef>
                      </a:pPr>
                      <a:r>
                        <a:rPr sz="1000" dirty="0">
                          <a:solidFill>
                            <a:srgbClr val="595959"/>
                          </a:solidFill>
                          <a:latin typeface="Times New Roman"/>
                          <a:cs typeface="Times New Roman"/>
                        </a:rPr>
                        <a:t>4</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Married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120K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300891">
                <a:tc>
                  <a:txBody>
                    <a:bodyPr/>
                    <a:lstStyle/>
                    <a:p>
                      <a:pPr marL="90805">
                        <a:lnSpc>
                          <a:spcPct val="100000"/>
                        </a:lnSpc>
                        <a:spcBef>
                          <a:spcPts val="585"/>
                        </a:spcBef>
                      </a:pPr>
                      <a:r>
                        <a:rPr sz="1000" dirty="0">
                          <a:solidFill>
                            <a:srgbClr val="595959"/>
                          </a:solidFill>
                          <a:latin typeface="Times New Roman"/>
                          <a:cs typeface="Times New Roman"/>
                        </a:rPr>
                        <a:t>5</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Divorced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95K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r h="300891">
                <a:tc>
                  <a:txBody>
                    <a:bodyPr/>
                    <a:lstStyle/>
                    <a:p>
                      <a:pPr marL="90805">
                        <a:lnSpc>
                          <a:spcPct val="100000"/>
                        </a:lnSpc>
                        <a:spcBef>
                          <a:spcPts val="585"/>
                        </a:spcBef>
                      </a:pPr>
                      <a:r>
                        <a:rPr sz="1000" dirty="0">
                          <a:solidFill>
                            <a:srgbClr val="595959"/>
                          </a:solidFill>
                          <a:latin typeface="Times New Roman"/>
                          <a:cs typeface="Times New Roman"/>
                        </a:rPr>
                        <a:t>6</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Married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60K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6"/>
                  </a:ext>
                </a:extLst>
              </a:tr>
              <a:tr h="300891">
                <a:tc>
                  <a:txBody>
                    <a:bodyPr/>
                    <a:lstStyle/>
                    <a:p>
                      <a:pPr marL="90805">
                        <a:lnSpc>
                          <a:spcPct val="100000"/>
                        </a:lnSpc>
                        <a:spcBef>
                          <a:spcPts val="585"/>
                        </a:spcBef>
                      </a:pPr>
                      <a:r>
                        <a:rPr sz="1000" dirty="0">
                          <a:solidFill>
                            <a:srgbClr val="595959"/>
                          </a:solidFill>
                          <a:latin typeface="Times New Roman"/>
                          <a:cs typeface="Times New Roman"/>
                        </a:rPr>
                        <a:t>7</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Divorced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220K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7"/>
                  </a:ext>
                </a:extLst>
              </a:tr>
              <a:tr h="300891">
                <a:tc>
                  <a:txBody>
                    <a:bodyPr/>
                    <a:lstStyle/>
                    <a:p>
                      <a:pPr marL="90805">
                        <a:lnSpc>
                          <a:spcPct val="100000"/>
                        </a:lnSpc>
                        <a:spcBef>
                          <a:spcPts val="585"/>
                        </a:spcBef>
                      </a:pPr>
                      <a:r>
                        <a:rPr sz="1000" dirty="0">
                          <a:solidFill>
                            <a:srgbClr val="595959"/>
                          </a:solidFill>
                          <a:latin typeface="Times New Roman"/>
                          <a:cs typeface="Times New Roman"/>
                        </a:rPr>
                        <a:t>8</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Single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85K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8"/>
                  </a:ext>
                </a:extLst>
              </a:tr>
              <a:tr h="300891">
                <a:tc>
                  <a:txBody>
                    <a:bodyPr/>
                    <a:lstStyle/>
                    <a:p>
                      <a:pPr marL="90805">
                        <a:lnSpc>
                          <a:spcPct val="100000"/>
                        </a:lnSpc>
                        <a:spcBef>
                          <a:spcPts val="585"/>
                        </a:spcBef>
                      </a:pPr>
                      <a:r>
                        <a:rPr sz="1000" dirty="0">
                          <a:solidFill>
                            <a:srgbClr val="595959"/>
                          </a:solidFill>
                          <a:latin typeface="Times New Roman"/>
                          <a:cs typeface="Times New Roman"/>
                        </a:rPr>
                        <a:t>9</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Married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75K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9"/>
                  </a:ext>
                </a:extLst>
              </a:tr>
              <a:tr h="300891">
                <a:tc>
                  <a:txBody>
                    <a:bodyPr/>
                    <a:lstStyle/>
                    <a:p>
                      <a:pPr marL="90805">
                        <a:lnSpc>
                          <a:spcPct val="100000"/>
                        </a:lnSpc>
                        <a:spcBef>
                          <a:spcPts val="585"/>
                        </a:spcBef>
                      </a:pPr>
                      <a:r>
                        <a:rPr sz="1000" dirty="0">
                          <a:solidFill>
                            <a:srgbClr val="595959"/>
                          </a:solidFill>
                          <a:latin typeface="Times New Roman"/>
                          <a:cs typeface="Times New Roman"/>
                        </a:rPr>
                        <a:t>10</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585"/>
                        </a:spcBef>
                      </a:pPr>
                      <a:r>
                        <a:rPr sz="1000" dirty="0">
                          <a:solidFill>
                            <a:srgbClr val="595959"/>
                          </a:solidFill>
                          <a:latin typeface="Times New Roman"/>
                          <a:cs typeface="Times New Roman"/>
                        </a:rPr>
                        <a:t>No</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Single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dirty="0">
                          <a:solidFill>
                            <a:srgbClr val="595959"/>
                          </a:solidFill>
                          <a:latin typeface="Times New Roman"/>
                          <a:cs typeface="Times New Roman"/>
                        </a:rPr>
                        <a:t>90K</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585"/>
                        </a:spcBef>
                      </a:pPr>
                      <a:r>
                        <a:rPr sz="1000" b="1" dirty="0">
                          <a:solidFill>
                            <a:srgbClr val="CC0000"/>
                          </a:solidFill>
                          <a:latin typeface="Times New Roman"/>
                          <a:cs typeface="Times New Roman"/>
                        </a:rPr>
                        <a:t>Yes</a:t>
                      </a:r>
                      <a:endParaRPr sz="1000">
                        <a:latin typeface="Times New Roman"/>
                        <a:cs typeface="Times New Roman"/>
                      </a:endParaRPr>
                    </a:p>
                  </a:txBody>
                  <a:tcPr marL="0" marR="0" marT="7429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10"/>
                  </a:ext>
                </a:extLst>
              </a:tr>
            </a:tbl>
          </a:graphicData>
        </a:graphic>
      </p:graphicFrame>
      <p:sp>
        <p:nvSpPr>
          <p:cNvPr id="33" name="object 33"/>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34" name="object 34"/>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8</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624955" cy="574040"/>
          </a:xfrm>
          <a:prstGeom prst="rect">
            <a:avLst/>
          </a:prstGeom>
        </p:spPr>
        <p:txBody>
          <a:bodyPr vert="horz" wrap="square" lIns="0" tIns="12700" rIns="0" bIns="0" rtlCol="0">
            <a:spAutoFit/>
          </a:bodyPr>
          <a:lstStyle/>
          <a:p>
            <a:pPr marL="12700">
              <a:lnSpc>
                <a:spcPct val="100000"/>
              </a:lnSpc>
              <a:spcBef>
                <a:spcPts val="100"/>
              </a:spcBef>
            </a:pPr>
            <a:r>
              <a:rPr sz="3600" spc="80" dirty="0"/>
              <a:t>Decision-Tree</a:t>
            </a:r>
            <a:r>
              <a:rPr sz="3600" spc="200" dirty="0"/>
              <a:t> </a:t>
            </a:r>
            <a:r>
              <a:rPr sz="3600" spc="85" dirty="0"/>
              <a:t>Classification</a:t>
            </a:r>
            <a:r>
              <a:rPr sz="3600" spc="135" dirty="0"/>
              <a:t> </a:t>
            </a:r>
            <a:r>
              <a:rPr sz="3600" spc="10" dirty="0"/>
              <a:t>Task</a:t>
            </a:r>
            <a:endParaRPr sz="3600"/>
          </a:p>
        </p:txBody>
      </p:sp>
      <p:sp>
        <p:nvSpPr>
          <p:cNvPr id="3" name="object 3"/>
          <p:cNvSpPr txBox="1"/>
          <p:nvPr/>
        </p:nvSpPr>
        <p:spPr>
          <a:xfrm>
            <a:off x="2965516" y="6532429"/>
            <a:ext cx="30022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BFBFBF"/>
                </a:solidFill>
                <a:latin typeface="Times New Roman"/>
                <a:cs typeface="Times New Roman"/>
              </a:rPr>
              <a:t>SCHOOL OF</a:t>
            </a:r>
            <a:r>
              <a:rPr sz="800" spc="10" dirty="0">
                <a:solidFill>
                  <a:srgbClr val="BFBFBF"/>
                </a:solidFill>
                <a:latin typeface="Times New Roman"/>
                <a:cs typeface="Times New Roman"/>
              </a:rPr>
              <a:t> </a:t>
            </a:r>
            <a:r>
              <a:rPr sz="800" spc="-5" dirty="0">
                <a:solidFill>
                  <a:srgbClr val="BFBFBF"/>
                </a:solidFill>
                <a:latin typeface="Times New Roman"/>
                <a:cs typeface="Times New Roman"/>
              </a:rPr>
              <a:t>INFORMATION STUDIES</a:t>
            </a:r>
            <a:r>
              <a:rPr sz="800" spc="10" dirty="0">
                <a:solidFill>
                  <a:srgbClr val="BFBFBF"/>
                </a:solidFill>
                <a:latin typeface="Times New Roman"/>
                <a:cs typeface="Times New Roman"/>
              </a:rPr>
              <a:t> </a:t>
            </a:r>
            <a:r>
              <a:rPr sz="800" dirty="0">
                <a:solidFill>
                  <a:srgbClr val="BFBFBF"/>
                </a:solidFill>
                <a:latin typeface="Times New Roman"/>
                <a:cs typeface="Times New Roman"/>
              </a:rPr>
              <a:t>| </a:t>
            </a:r>
            <a:r>
              <a:rPr sz="800" spc="-5" dirty="0">
                <a:solidFill>
                  <a:srgbClr val="BFBFBF"/>
                </a:solidFill>
                <a:latin typeface="Times New Roman"/>
                <a:cs typeface="Times New Roman"/>
              </a:rPr>
              <a:t>SYRACUSE</a:t>
            </a:r>
            <a:r>
              <a:rPr sz="800" dirty="0">
                <a:solidFill>
                  <a:srgbClr val="BFBFBF"/>
                </a:solidFill>
                <a:latin typeface="Times New Roman"/>
                <a:cs typeface="Times New Roman"/>
              </a:rPr>
              <a:t> </a:t>
            </a:r>
            <a:r>
              <a:rPr sz="800" spc="-5" dirty="0">
                <a:solidFill>
                  <a:srgbClr val="BFBFBF"/>
                </a:solidFill>
                <a:latin typeface="Times New Roman"/>
                <a:cs typeface="Times New Roman"/>
              </a:rPr>
              <a:t>UNIVERSITY</a:t>
            </a:r>
            <a:endParaRPr sz="800">
              <a:latin typeface="Times New Roman"/>
              <a:cs typeface="Times New Roman"/>
            </a:endParaRPr>
          </a:p>
        </p:txBody>
      </p:sp>
      <p:sp>
        <p:nvSpPr>
          <p:cNvPr id="4" name="object 4"/>
          <p:cNvSpPr txBox="1"/>
          <p:nvPr/>
        </p:nvSpPr>
        <p:spPr>
          <a:xfrm>
            <a:off x="6248115" y="6534204"/>
            <a:ext cx="76200" cy="147320"/>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BFBFBF"/>
                </a:solidFill>
                <a:latin typeface="Times New Roman"/>
                <a:cs typeface="Times New Roman"/>
              </a:rPr>
              <a:t>9</a:t>
            </a:r>
            <a:endParaRPr sz="800">
              <a:latin typeface="Times New Roman"/>
              <a:cs typeface="Times New Roman"/>
            </a:endParaRPr>
          </a:p>
        </p:txBody>
      </p:sp>
      <p:grpSp>
        <p:nvGrpSpPr>
          <p:cNvPr id="5" name="object 5"/>
          <p:cNvGrpSpPr/>
          <p:nvPr/>
        </p:nvGrpSpPr>
        <p:grpSpPr>
          <a:xfrm>
            <a:off x="4978400" y="2171700"/>
            <a:ext cx="1181100" cy="1397000"/>
            <a:chOff x="4978400" y="2171700"/>
            <a:chExt cx="1181100" cy="1397000"/>
          </a:xfrm>
        </p:grpSpPr>
        <p:sp>
          <p:nvSpPr>
            <p:cNvPr id="6" name="object 6"/>
            <p:cNvSpPr/>
            <p:nvPr/>
          </p:nvSpPr>
          <p:spPr>
            <a:xfrm>
              <a:off x="5499100" y="2984500"/>
              <a:ext cx="127000" cy="584200"/>
            </a:xfrm>
            <a:custGeom>
              <a:avLst/>
              <a:gdLst/>
              <a:ahLst/>
              <a:cxnLst/>
              <a:rect l="l" t="t" r="r" b="b"/>
              <a:pathLst>
                <a:path w="127000" h="584200">
                  <a:moveTo>
                    <a:pt x="95250" y="0"/>
                  </a:moveTo>
                  <a:lnTo>
                    <a:pt x="31750" y="0"/>
                  </a:lnTo>
                  <a:lnTo>
                    <a:pt x="31750" y="520700"/>
                  </a:lnTo>
                  <a:lnTo>
                    <a:pt x="0" y="520700"/>
                  </a:lnTo>
                  <a:lnTo>
                    <a:pt x="63500" y="584200"/>
                  </a:lnTo>
                  <a:lnTo>
                    <a:pt x="127000" y="520700"/>
                  </a:lnTo>
                  <a:lnTo>
                    <a:pt x="95250" y="520700"/>
                  </a:lnTo>
                  <a:lnTo>
                    <a:pt x="95250" y="0"/>
                  </a:lnTo>
                  <a:close/>
                </a:path>
              </a:pathLst>
            </a:custGeom>
            <a:solidFill>
              <a:srgbClr val="6AA84F"/>
            </a:solidFill>
          </p:spPr>
          <p:txBody>
            <a:bodyPr wrap="square" lIns="0" tIns="0" rIns="0" bIns="0" rtlCol="0"/>
            <a:lstStyle/>
            <a:p>
              <a:endParaRPr/>
            </a:p>
          </p:txBody>
        </p:sp>
        <p:sp>
          <p:nvSpPr>
            <p:cNvPr id="7" name="object 7"/>
            <p:cNvSpPr/>
            <p:nvPr/>
          </p:nvSpPr>
          <p:spPr>
            <a:xfrm>
              <a:off x="4984750" y="2178050"/>
              <a:ext cx="1168400" cy="812800"/>
            </a:xfrm>
            <a:custGeom>
              <a:avLst/>
              <a:gdLst/>
              <a:ahLst/>
              <a:cxnLst/>
              <a:rect l="l" t="t" r="r" b="b"/>
              <a:pathLst>
                <a:path w="1168400" h="812800">
                  <a:moveTo>
                    <a:pt x="1008758" y="0"/>
                  </a:moveTo>
                  <a:lnTo>
                    <a:pt x="159641" y="0"/>
                  </a:lnTo>
                  <a:lnTo>
                    <a:pt x="109182" y="8138"/>
                  </a:lnTo>
                  <a:lnTo>
                    <a:pt x="65359" y="30801"/>
                  </a:lnTo>
                  <a:lnTo>
                    <a:pt x="30801" y="65359"/>
                  </a:lnTo>
                  <a:lnTo>
                    <a:pt x="8138" y="109182"/>
                  </a:lnTo>
                  <a:lnTo>
                    <a:pt x="0" y="159641"/>
                  </a:lnTo>
                  <a:lnTo>
                    <a:pt x="0" y="653158"/>
                  </a:lnTo>
                  <a:lnTo>
                    <a:pt x="8138" y="703617"/>
                  </a:lnTo>
                  <a:lnTo>
                    <a:pt x="30801" y="747440"/>
                  </a:lnTo>
                  <a:lnTo>
                    <a:pt x="65359" y="781998"/>
                  </a:lnTo>
                  <a:lnTo>
                    <a:pt x="109182" y="804661"/>
                  </a:lnTo>
                  <a:lnTo>
                    <a:pt x="159641" y="812800"/>
                  </a:lnTo>
                  <a:lnTo>
                    <a:pt x="1008758" y="812800"/>
                  </a:lnTo>
                  <a:lnTo>
                    <a:pt x="1059217" y="804661"/>
                  </a:lnTo>
                  <a:lnTo>
                    <a:pt x="1103040" y="781998"/>
                  </a:lnTo>
                  <a:lnTo>
                    <a:pt x="1137598" y="747440"/>
                  </a:lnTo>
                  <a:lnTo>
                    <a:pt x="1160261" y="703617"/>
                  </a:lnTo>
                  <a:lnTo>
                    <a:pt x="1168400" y="653158"/>
                  </a:lnTo>
                  <a:lnTo>
                    <a:pt x="1168400" y="159641"/>
                  </a:lnTo>
                  <a:lnTo>
                    <a:pt x="1160261" y="109182"/>
                  </a:lnTo>
                  <a:lnTo>
                    <a:pt x="1137598" y="65359"/>
                  </a:lnTo>
                  <a:lnTo>
                    <a:pt x="1103040" y="30801"/>
                  </a:lnTo>
                  <a:lnTo>
                    <a:pt x="1059217" y="8138"/>
                  </a:lnTo>
                  <a:lnTo>
                    <a:pt x="1008758" y="0"/>
                  </a:lnTo>
                  <a:close/>
                </a:path>
              </a:pathLst>
            </a:custGeom>
            <a:solidFill>
              <a:srgbClr val="FBD3C1"/>
            </a:solidFill>
          </p:spPr>
          <p:txBody>
            <a:bodyPr wrap="square" lIns="0" tIns="0" rIns="0" bIns="0" rtlCol="0"/>
            <a:lstStyle/>
            <a:p>
              <a:endParaRPr/>
            </a:p>
          </p:txBody>
        </p:sp>
        <p:sp>
          <p:nvSpPr>
            <p:cNvPr id="8" name="object 8"/>
            <p:cNvSpPr/>
            <p:nvPr/>
          </p:nvSpPr>
          <p:spPr>
            <a:xfrm>
              <a:off x="4984750" y="2178050"/>
              <a:ext cx="1168400" cy="812800"/>
            </a:xfrm>
            <a:custGeom>
              <a:avLst/>
              <a:gdLst/>
              <a:ahLst/>
              <a:cxnLst/>
              <a:rect l="l" t="t" r="r" b="b"/>
              <a:pathLst>
                <a:path w="1168400" h="812800">
                  <a:moveTo>
                    <a:pt x="0" y="159641"/>
                  </a:moveTo>
                  <a:lnTo>
                    <a:pt x="8138" y="109182"/>
                  </a:lnTo>
                  <a:lnTo>
                    <a:pt x="30801" y="65359"/>
                  </a:lnTo>
                  <a:lnTo>
                    <a:pt x="65359" y="30801"/>
                  </a:lnTo>
                  <a:lnTo>
                    <a:pt x="109182" y="8138"/>
                  </a:lnTo>
                  <a:lnTo>
                    <a:pt x="159641" y="0"/>
                  </a:lnTo>
                  <a:lnTo>
                    <a:pt x="1008758" y="0"/>
                  </a:lnTo>
                  <a:lnTo>
                    <a:pt x="1059217" y="8138"/>
                  </a:lnTo>
                  <a:lnTo>
                    <a:pt x="1103040" y="30801"/>
                  </a:lnTo>
                  <a:lnTo>
                    <a:pt x="1137598" y="65359"/>
                  </a:lnTo>
                  <a:lnTo>
                    <a:pt x="1160261" y="109182"/>
                  </a:lnTo>
                  <a:lnTo>
                    <a:pt x="1168400" y="159641"/>
                  </a:lnTo>
                  <a:lnTo>
                    <a:pt x="1168400" y="653158"/>
                  </a:lnTo>
                  <a:lnTo>
                    <a:pt x="1160261" y="703617"/>
                  </a:lnTo>
                  <a:lnTo>
                    <a:pt x="1137598" y="747440"/>
                  </a:lnTo>
                  <a:lnTo>
                    <a:pt x="1103040" y="781998"/>
                  </a:lnTo>
                  <a:lnTo>
                    <a:pt x="1059217" y="804661"/>
                  </a:lnTo>
                  <a:lnTo>
                    <a:pt x="1008758" y="812800"/>
                  </a:lnTo>
                  <a:lnTo>
                    <a:pt x="159641" y="812800"/>
                  </a:lnTo>
                  <a:lnTo>
                    <a:pt x="109182" y="804661"/>
                  </a:lnTo>
                  <a:lnTo>
                    <a:pt x="65359" y="781998"/>
                  </a:lnTo>
                  <a:lnTo>
                    <a:pt x="30801" y="747440"/>
                  </a:lnTo>
                  <a:lnTo>
                    <a:pt x="8138" y="703617"/>
                  </a:lnTo>
                  <a:lnTo>
                    <a:pt x="0" y="653158"/>
                  </a:lnTo>
                  <a:lnTo>
                    <a:pt x="0" y="159641"/>
                  </a:lnTo>
                  <a:close/>
                </a:path>
              </a:pathLst>
            </a:custGeom>
            <a:ln w="12700">
              <a:solidFill>
                <a:srgbClr val="595959"/>
              </a:solidFill>
            </a:ln>
          </p:spPr>
          <p:txBody>
            <a:bodyPr wrap="square" lIns="0" tIns="0" rIns="0" bIns="0" rtlCol="0"/>
            <a:lstStyle/>
            <a:p>
              <a:endParaRPr/>
            </a:p>
          </p:txBody>
        </p:sp>
      </p:grpSp>
      <p:graphicFrame>
        <p:nvGraphicFramePr>
          <p:cNvPr id="9" name="object 9"/>
          <p:cNvGraphicFramePr>
            <a:graphicFrameLocks noGrp="1"/>
          </p:cNvGraphicFramePr>
          <p:nvPr/>
        </p:nvGraphicFramePr>
        <p:xfrm>
          <a:off x="641633" y="2031231"/>
          <a:ext cx="2887980" cy="2701290"/>
        </p:xfrm>
        <a:graphic>
          <a:graphicData uri="http://schemas.openxmlformats.org/drawingml/2006/table">
            <a:tbl>
              <a:tblPr firstRow="1" bandRow="1">
                <a:tableStyleId>{2D5ABB26-0587-4C30-8999-92F81FD0307C}</a:tableStyleId>
              </a:tblPr>
              <a:tblGrid>
                <a:gridCol w="374650">
                  <a:extLst>
                    <a:ext uri="{9D8B030D-6E8A-4147-A177-3AD203B41FA5}">
                      <a16:colId xmlns:a16="http://schemas.microsoft.com/office/drawing/2014/main" val="20000"/>
                    </a:ext>
                  </a:extLst>
                </a:gridCol>
                <a:gridCol w="603250">
                  <a:extLst>
                    <a:ext uri="{9D8B030D-6E8A-4147-A177-3AD203B41FA5}">
                      <a16:colId xmlns:a16="http://schemas.microsoft.com/office/drawing/2014/main" val="20001"/>
                    </a:ext>
                  </a:extLst>
                </a:gridCol>
                <a:gridCol w="687069">
                  <a:extLst>
                    <a:ext uri="{9D8B030D-6E8A-4147-A177-3AD203B41FA5}">
                      <a16:colId xmlns:a16="http://schemas.microsoft.com/office/drawing/2014/main" val="20002"/>
                    </a:ext>
                  </a:extLst>
                </a:gridCol>
                <a:gridCol w="633094">
                  <a:extLst>
                    <a:ext uri="{9D8B030D-6E8A-4147-A177-3AD203B41FA5}">
                      <a16:colId xmlns:a16="http://schemas.microsoft.com/office/drawing/2014/main" val="20003"/>
                    </a:ext>
                  </a:extLst>
                </a:gridCol>
                <a:gridCol w="559435">
                  <a:extLst>
                    <a:ext uri="{9D8B030D-6E8A-4147-A177-3AD203B41FA5}">
                      <a16:colId xmlns:a16="http://schemas.microsoft.com/office/drawing/2014/main" val="20004"/>
                    </a:ext>
                  </a:extLst>
                </a:gridCol>
              </a:tblGrid>
              <a:tr h="243840">
                <a:tc>
                  <a:txBody>
                    <a:bodyPr/>
                    <a:lstStyle/>
                    <a:p>
                      <a:pPr marL="99060">
                        <a:lnSpc>
                          <a:spcPct val="100000"/>
                        </a:lnSpc>
                        <a:spcBef>
                          <a:spcPts val="359"/>
                        </a:spcBef>
                      </a:pPr>
                      <a:r>
                        <a:rPr sz="1000" b="1" i="1" spc="-5" dirty="0">
                          <a:solidFill>
                            <a:srgbClr val="FFFFFF"/>
                          </a:solidFill>
                          <a:latin typeface="Times New Roman"/>
                          <a:cs typeface="Times New Roman"/>
                        </a:rPr>
                        <a:t>Tid</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99695">
                        <a:lnSpc>
                          <a:spcPct val="100000"/>
                        </a:lnSpc>
                        <a:spcBef>
                          <a:spcPts val="359"/>
                        </a:spcBef>
                      </a:pPr>
                      <a:r>
                        <a:rPr sz="1000" b="1" spc="-5" dirty="0">
                          <a:solidFill>
                            <a:srgbClr val="FFFFFF"/>
                          </a:solidFill>
                          <a:latin typeface="Times New Roman"/>
                          <a:cs typeface="Times New Roman"/>
                        </a:rPr>
                        <a:t>Attrib1</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41605">
                        <a:lnSpc>
                          <a:spcPct val="100000"/>
                        </a:lnSpc>
                        <a:spcBef>
                          <a:spcPts val="359"/>
                        </a:spcBef>
                      </a:pPr>
                      <a:r>
                        <a:rPr sz="1000" b="1" spc="-5" dirty="0">
                          <a:solidFill>
                            <a:srgbClr val="FFFFFF"/>
                          </a:solidFill>
                          <a:latin typeface="Times New Roman"/>
                          <a:cs typeface="Times New Roman"/>
                        </a:rPr>
                        <a:t>Attrib2</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14935">
                        <a:lnSpc>
                          <a:spcPct val="100000"/>
                        </a:lnSpc>
                        <a:spcBef>
                          <a:spcPts val="359"/>
                        </a:spcBef>
                      </a:pPr>
                      <a:r>
                        <a:rPr sz="1000" b="1" spc="-5" dirty="0">
                          <a:solidFill>
                            <a:srgbClr val="FFFFFF"/>
                          </a:solidFill>
                          <a:latin typeface="Times New Roman"/>
                          <a:cs typeface="Times New Roman"/>
                        </a:rPr>
                        <a:t>Attrib3</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35255">
                        <a:lnSpc>
                          <a:spcPct val="100000"/>
                        </a:lnSpc>
                        <a:spcBef>
                          <a:spcPts val="359"/>
                        </a:spcBef>
                      </a:pPr>
                      <a:r>
                        <a:rPr sz="1000" b="1" spc="-5" dirty="0">
                          <a:solidFill>
                            <a:srgbClr val="FFFFFF"/>
                          </a:solidFill>
                          <a:latin typeface="Times New Roman"/>
                          <a:cs typeface="Times New Roman"/>
                        </a:rPr>
                        <a:t>Class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243839">
                <a:tc>
                  <a:txBody>
                    <a:bodyPr/>
                    <a:lstStyle/>
                    <a:p>
                      <a:pPr marL="91440">
                        <a:lnSpc>
                          <a:spcPct val="100000"/>
                        </a:lnSpc>
                        <a:spcBef>
                          <a:spcPts val="359"/>
                        </a:spcBef>
                      </a:pPr>
                      <a:r>
                        <a:rPr sz="1000" dirty="0">
                          <a:solidFill>
                            <a:srgbClr val="595959"/>
                          </a:solidFill>
                          <a:latin typeface="Times New Roman"/>
                          <a:cs typeface="Times New Roman"/>
                        </a:rPr>
                        <a:t>1</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Yes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Large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125K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243840">
                <a:tc>
                  <a:txBody>
                    <a:bodyPr/>
                    <a:lstStyle/>
                    <a:p>
                      <a:pPr marL="91440">
                        <a:lnSpc>
                          <a:spcPct val="100000"/>
                        </a:lnSpc>
                        <a:spcBef>
                          <a:spcPts val="360"/>
                        </a:spcBef>
                      </a:pPr>
                      <a:r>
                        <a:rPr sz="1000" dirty="0">
                          <a:solidFill>
                            <a:srgbClr val="595959"/>
                          </a:solidFill>
                          <a:latin typeface="Times New Roman"/>
                          <a:cs typeface="Times New Roman"/>
                        </a:rPr>
                        <a:t>2</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100K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b="1" dirty="0">
                          <a:solidFill>
                            <a:srgbClr val="CC0000"/>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243839">
                <a:tc>
                  <a:txBody>
                    <a:bodyPr/>
                    <a:lstStyle/>
                    <a:p>
                      <a:pPr marL="91440">
                        <a:lnSpc>
                          <a:spcPct val="100000"/>
                        </a:lnSpc>
                        <a:spcBef>
                          <a:spcPts val="359"/>
                        </a:spcBef>
                      </a:pPr>
                      <a:r>
                        <a:rPr sz="1000" dirty="0">
                          <a:solidFill>
                            <a:srgbClr val="595959"/>
                          </a:solidFill>
                          <a:latin typeface="Times New Roman"/>
                          <a:cs typeface="Times New Roman"/>
                        </a:rPr>
                        <a:t>3</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70K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243840">
                <a:tc>
                  <a:txBody>
                    <a:bodyPr/>
                    <a:lstStyle/>
                    <a:p>
                      <a:pPr marL="91440">
                        <a:lnSpc>
                          <a:spcPct val="100000"/>
                        </a:lnSpc>
                        <a:spcBef>
                          <a:spcPts val="359"/>
                        </a:spcBef>
                      </a:pPr>
                      <a:r>
                        <a:rPr sz="1000" dirty="0">
                          <a:solidFill>
                            <a:srgbClr val="595959"/>
                          </a:solidFill>
                          <a:latin typeface="Times New Roman"/>
                          <a:cs typeface="Times New Roman"/>
                        </a:rPr>
                        <a:t>4</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Yes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120K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243840">
                <a:tc>
                  <a:txBody>
                    <a:bodyPr/>
                    <a:lstStyle/>
                    <a:p>
                      <a:pPr marL="91440">
                        <a:lnSpc>
                          <a:spcPct val="100000"/>
                        </a:lnSpc>
                        <a:spcBef>
                          <a:spcPts val="359"/>
                        </a:spcBef>
                      </a:pPr>
                      <a:r>
                        <a:rPr sz="1000" dirty="0">
                          <a:solidFill>
                            <a:srgbClr val="595959"/>
                          </a:solidFill>
                          <a:latin typeface="Times New Roman"/>
                          <a:cs typeface="Times New Roman"/>
                        </a:rPr>
                        <a:t>5</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Large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95K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b="1" dirty="0">
                          <a:solidFill>
                            <a:srgbClr val="CC0000"/>
                          </a:solidFill>
                          <a:latin typeface="Times New Roman"/>
                          <a:cs typeface="Times New Roman"/>
                        </a:rPr>
                        <a:t>Yes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r h="243840">
                <a:tc>
                  <a:txBody>
                    <a:bodyPr/>
                    <a:lstStyle/>
                    <a:p>
                      <a:pPr marL="91440">
                        <a:lnSpc>
                          <a:spcPct val="100000"/>
                        </a:lnSpc>
                        <a:spcBef>
                          <a:spcPts val="359"/>
                        </a:spcBef>
                      </a:pPr>
                      <a:r>
                        <a:rPr sz="1000" dirty="0">
                          <a:solidFill>
                            <a:srgbClr val="595959"/>
                          </a:solidFill>
                          <a:latin typeface="Times New Roman"/>
                          <a:cs typeface="Times New Roman"/>
                        </a:rPr>
                        <a:t>6</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60K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6"/>
                  </a:ext>
                </a:extLst>
              </a:tr>
              <a:tr h="243840">
                <a:tc>
                  <a:txBody>
                    <a:bodyPr/>
                    <a:lstStyle/>
                    <a:p>
                      <a:pPr marL="91440">
                        <a:lnSpc>
                          <a:spcPct val="100000"/>
                        </a:lnSpc>
                        <a:spcBef>
                          <a:spcPts val="359"/>
                        </a:spcBef>
                      </a:pPr>
                      <a:r>
                        <a:rPr sz="1000" dirty="0">
                          <a:solidFill>
                            <a:srgbClr val="595959"/>
                          </a:solidFill>
                          <a:latin typeface="Times New Roman"/>
                          <a:cs typeface="Times New Roman"/>
                        </a:rPr>
                        <a:t>7</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Yes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Large</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220K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7"/>
                  </a:ext>
                </a:extLst>
              </a:tr>
              <a:tr h="243840">
                <a:tc>
                  <a:txBody>
                    <a:bodyPr/>
                    <a:lstStyle/>
                    <a:p>
                      <a:pPr marL="91440">
                        <a:lnSpc>
                          <a:spcPct val="100000"/>
                        </a:lnSpc>
                        <a:spcBef>
                          <a:spcPts val="359"/>
                        </a:spcBef>
                      </a:pPr>
                      <a:r>
                        <a:rPr sz="1000" dirty="0">
                          <a:solidFill>
                            <a:srgbClr val="595959"/>
                          </a:solidFill>
                          <a:latin typeface="Times New Roman"/>
                          <a:cs typeface="Times New Roman"/>
                        </a:rPr>
                        <a:t>8</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85K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b="1" dirty="0">
                          <a:solidFill>
                            <a:srgbClr val="CC0000"/>
                          </a:solidFill>
                          <a:latin typeface="Times New Roman"/>
                          <a:cs typeface="Times New Roman"/>
                        </a:rPr>
                        <a:t>Yes</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8"/>
                  </a:ext>
                </a:extLst>
              </a:tr>
              <a:tr h="243840">
                <a:tc>
                  <a:txBody>
                    <a:bodyPr/>
                    <a:lstStyle/>
                    <a:p>
                      <a:pPr marL="91440">
                        <a:lnSpc>
                          <a:spcPct val="100000"/>
                        </a:lnSpc>
                        <a:spcBef>
                          <a:spcPts val="359"/>
                        </a:spcBef>
                      </a:pPr>
                      <a:r>
                        <a:rPr sz="1000" dirty="0">
                          <a:solidFill>
                            <a:srgbClr val="595959"/>
                          </a:solidFill>
                          <a:latin typeface="Times New Roman"/>
                          <a:cs typeface="Times New Roman"/>
                        </a:rPr>
                        <a:t>9</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59"/>
                        </a:spcBef>
                      </a:pPr>
                      <a:r>
                        <a:rPr sz="1000" dirty="0">
                          <a:solidFill>
                            <a:srgbClr val="595959"/>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dirty="0">
                          <a:solidFill>
                            <a:srgbClr val="595959"/>
                          </a:solidFill>
                          <a:latin typeface="Times New Roman"/>
                          <a:cs typeface="Times New Roman"/>
                        </a:rPr>
                        <a:t>75K</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59"/>
                        </a:spcBef>
                      </a:pPr>
                      <a:r>
                        <a:rPr sz="1000" b="1" dirty="0">
                          <a:solidFill>
                            <a:srgbClr val="CC0000"/>
                          </a:solidFill>
                          <a:latin typeface="Times New Roman"/>
                          <a:cs typeface="Times New Roman"/>
                        </a:rPr>
                        <a:t>No</a:t>
                      </a:r>
                      <a:endParaRPr sz="1000">
                        <a:latin typeface="Times New Roman"/>
                        <a:cs typeface="Times New Roman"/>
                      </a:endParaRPr>
                    </a:p>
                  </a:txBody>
                  <a:tcPr marL="0" marR="0" marT="457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9"/>
                  </a:ext>
                </a:extLst>
              </a:tr>
              <a:tr h="243840">
                <a:tc>
                  <a:txBody>
                    <a:bodyPr/>
                    <a:lstStyle/>
                    <a:p>
                      <a:pPr marL="91440">
                        <a:lnSpc>
                          <a:spcPct val="100000"/>
                        </a:lnSpc>
                        <a:spcBef>
                          <a:spcPts val="360"/>
                        </a:spcBef>
                      </a:pPr>
                      <a:r>
                        <a:rPr sz="1000" dirty="0">
                          <a:solidFill>
                            <a:srgbClr val="595959"/>
                          </a:solidFill>
                          <a:latin typeface="Times New Roman"/>
                          <a:cs typeface="Times New Roman"/>
                        </a:rPr>
                        <a:t>10</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90K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b="1" dirty="0">
                          <a:solidFill>
                            <a:srgbClr val="CC0000"/>
                          </a:solidFill>
                          <a:latin typeface="Times New Roman"/>
                          <a:cs typeface="Times New Roman"/>
                        </a:rPr>
                        <a:t>Yes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10"/>
                  </a:ext>
                </a:extLst>
              </a:tr>
            </a:tbl>
          </a:graphicData>
        </a:graphic>
      </p:graphicFrame>
      <p:graphicFrame>
        <p:nvGraphicFramePr>
          <p:cNvPr id="10" name="object 10"/>
          <p:cNvGraphicFramePr>
            <a:graphicFrameLocks noGrp="1"/>
          </p:cNvGraphicFramePr>
          <p:nvPr/>
        </p:nvGraphicFramePr>
        <p:xfrm>
          <a:off x="641633" y="5030599"/>
          <a:ext cx="2897505" cy="1482090"/>
        </p:xfrm>
        <a:graphic>
          <a:graphicData uri="http://schemas.openxmlformats.org/drawingml/2006/table">
            <a:tbl>
              <a:tblPr firstRow="1" bandRow="1">
                <a:tableStyleId>{2D5ABB26-0587-4C30-8999-92F81FD0307C}</a:tableStyleId>
              </a:tblPr>
              <a:tblGrid>
                <a:gridCol w="384175">
                  <a:extLst>
                    <a:ext uri="{9D8B030D-6E8A-4147-A177-3AD203B41FA5}">
                      <a16:colId xmlns:a16="http://schemas.microsoft.com/office/drawing/2014/main" val="20000"/>
                    </a:ext>
                  </a:extLst>
                </a:gridCol>
                <a:gridCol w="603885">
                  <a:extLst>
                    <a:ext uri="{9D8B030D-6E8A-4147-A177-3AD203B41FA5}">
                      <a16:colId xmlns:a16="http://schemas.microsoft.com/office/drawing/2014/main" val="20001"/>
                    </a:ext>
                  </a:extLst>
                </a:gridCol>
                <a:gridCol w="687704">
                  <a:extLst>
                    <a:ext uri="{9D8B030D-6E8A-4147-A177-3AD203B41FA5}">
                      <a16:colId xmlns:a16="http://schemas.microsoft.com/office/drawing/2014/main" val="20002"/>
                    </a:ext>
                  </a:extLst>
                </a:gridCol>
                <a:gridCol w="633730">
                  <a:extLst>
                    <a:ext uri="{9D8B030D-6E8A-4147-A177-3AD203B41FA5}">
                      <a16:colId xmlns:a16="http://schemas.microsoft.com/office/drawing/2014/main" val="20003"/>
                    </a:ext>
                  </a:extLst>
                </a:gridCol>
                <a:gridCol w="560069">
                  <a:extLst>
                    <a:ext uri="{9D8B030D-6E8A-4147-A177-3AD203B41FA5}">
                      <a16:colId xmlns:a16="http://schemas.microsoft.com/office/drawing/2014/main" val="20004"/>
                    </a:ext>
                  </a:extLst>
                </a:gridCol>
              </a:tblGrid>
              <a:tr h="243839">
                <a:tc>
                  <a:txBody>
                    <a:bodyPr/>
                    <a:lstStyle/>
                    <a:p>
                      <a:pPr marL="103505">
                        <a:lnSpc>
                          <a:spcPct val="100000"/>
                        </a:lnSpc>
                        <a:spcBef>
                          <a:spcPts val="360"/>
                        </a:spcBef>
                      </a:pPr>
                      <a:r>
                        <a:rPr sz="1000" b="1" i="1" spc="-5" dirty="0">
                          <a:solidFill>
                            <a:srgbClr val="FFFFFF"/>
                          </a:solidFill>
                          <a:latin typeface="Times New Roman"/>
                          <a:cs typeface="Times New Roman"/>
                        </a:rPr>
                        <a:t>Tid</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99695">
                        <a:lnSpc>
                          <a:spcPct val="100000"/>
                        </a:lnSpc>
                        <a:spcBef>
                          <a:spcPts val="360"/>
                        </a:spcBef>
                      </a:pPr>
                      <a:r>
                        <a:rPr sz="1000" b="1" spc="-5" dirty="0">
                          <a:solidFill>
                            <a:srgbClr val="FFFFFF"/>
                          </a:solidFill>
                          <a:latin typeface="Times New Roman"/>
                          <a:cs typeface="Times New Roman"/>
                        </a:rPr>
                        <a:t>Attrib1</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41605">
                        <a:lnSpc>
                          <a:spcPct val="100000"/>
                        </a:lnSpc>
                        <a:spcBef>
                          <a:spcPts val="360"/>
                        </a:spcBef>
                      </a:pPr>
                      <a:r>
                        <a:rPr sz="1000" b="1" spc="-5" dirty="0">
                          <a:solidFill>
                            <a:srgbClr val="FFFFFF"/>
                          </a:solidFill>
                          <a:latin typeface="Times New Roman"/>
                          <a:cs typeface="Times New Roman"/>
                        </a:rPr>
                        <a:t>Attrib2</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14935">
                        <a:lnSpc>
                          <a:spcPct val="100000"/>
                        </a:lnSpc>
                        <a:spcBef>
                          <a:spcPts val="360"/>
                        </a:spcBef>
                      </a:pPr>
                      <a:r>
                        <a:rPr sz="1000" b="1" spc="-5" dirty="0">
                          <a:solidFill>
                            <a:srgbClr val="FFFFFF"/>
                          </a:solidFill>
                          <a:latin typeface="Times New Roman"/>
                          <a:cs typeface="Times New Roman"/>
                        </a:rPr>
                        <a:t>Attrib3</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35255">
                        <a:lnSpc>
                          <a:spcPct val="100000"/>
                        </a:lnSpc>
                        <a:spcBef>
                          <a:spcPts val="360"/>
                        </a:spcBef>
                      </a:pPr>
                      <a:r>
                        <a:rPr sz="1000" b="1" spc="-5" dirty="0">
                          <a:solidFill>
                            <a:srgbClr val="FFFFFF"/>
                          </a:solidFill>
                          <a:latin typeface="Times New Roman"/>
                          <a:cs typeface="Times New Roman"/>
                        </a:rPr>
                        <a:t>Class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243840">
                <a:tc>
                  <a:txBody>
                    <a:bodyPr/>
                    <a:lstStyle/>
                    <a:p>
                      <a:pPr marL="91440">
                        <a:lnSpc>
                          <a:spcPct val="100000"/>
                        </a:lnSpc>
                        <a:spcBef>
                          <a:spcPts val="360"/>
                        </a:spcBef>
                      </a:pPr>
                      <a:r>
                        <a:rPr sz="1000" dirty="0">
                          <a:solidFill>
                            <a:srgbClr val="595959"/>
                          </a:solidFill>
                          <a:latin typeface="Times New Roman"/>
                          <a:cs typeface="Times New Roman"/>
                        </a:rPr>
                        <a:t>11</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55K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243840">
                <a:tc>
                  <a:txBody>
                    <a:bodyPr/>
                    <a:lstStyle/>
                    <a:p>
                      <a:pPr marL="91440">
                        <a:lnSpc>
                          <a:spcPct val="100000"/>
                        </a:lnSpc>
                        <a:spcBef>
                          <a:spcPts val="360"/>
                        </a:spcBef>
                      </a:pPr>
                      <a:r>
                        <a:rPr sz="1000" dirty="0">
                          <a:solidFill>
                            <a:srgbClr val="595959"/>
                          </a:solidFill>
                          <a:latin typeface="Times New Roman"/>
                          <a:cs typeface="Times New Roman"/>
                        </a:rPr>
                        <a:t>12</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Yes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Medium</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80K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243840">
                <a:tc>
                  <a:txBody>
                    <a:bodyPr/>
                    <a:lstStyle/>
                    <a:p>
                      <a:pPr marL="91440">
                        <a:lnSpc>
                          <a:spcPct val="100000"/>
                        </a:lnSpc>
                        <a:spcBef>
                          <a:spcPts val="360"/>
                        </a:spcBef>
                      </a:pPr>
                      <a:r>
                        <a:rPr sz="1000" dirty="0">
                          <a:solidFill>
                            <a:srgbClr val="595959"/>
                          </a:solidFill>
                          <a:latin typeface="Times New Roman"/>
                          <a:cs typeface="Times New Roman"/>
                        </a:rPr>
                        <a:t>13</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Yes</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Large</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110K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r h="243840">
                <a:tc>
                  <a:txBody>
                    <a:bodyPr/>
                    <a:lstStyle/>
                    <a:p>
                      <a:pPr marL="91440">
                        <a:lnSpc>
                          <a:spcPct val="100000"/>
                        </a:lnSpc>
                        <a:spcBef>
                          <a:spcPts val="360"/>
                        </a:spcBef>
                      </a:pPr>
                      <a:r>
                        <a:rPr sz="1000" dirty="0">
                          <a:solidFill>
                            <a:srgbClr val="595959"/>
                          </a:solidFill>
                          <a:latin typeface="Times New Roman"/>
                          <a:cs typeface="Times New Roman"/>
                        </a:rPr>
                        <a:t>14</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spc="-5" dirty="0">
                          <a:solidFill>
                            <a:srgbClr val="595959"/>
                          </a:solidFill>
                          <a:latin typeface="Times New Roman"/>
                          <a:cs typeface="Times New Roman"/>
                        </a:rPr>
                        <a:t>Small</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95K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4"/>
                  </a:ext>
                </a:extLst>
              </a:tr>
              <a:tr h="243840">
                <a:tc>
                  <a:txBody>
                    <a:bodyPr/>
                    <a:lstStyle/>
                    <a:p>
                      <a:pPr marL="91440">
                        <a:lnSpc>
                          <a:spcPct val="100000"/>
                        </a:lnSpc>
                        <a:spcBef>
                          <a:spcPts val="360"/>
                        </a:spcBef>
                      </a:pPr>
                      <a:r>
                        <a:rPr sz="1000" dirty="0">
                          <a:solidFill>
                            <a:srgbClr val="595959"/>
                          </a:solidFill>
                          <a:latin typeface="Times New Roman"/>
                          <a:cs typeface="Times New Roman"/>
                        </a:rPr>
                        <a:t>15</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No</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000" dirty="0">
                          <a:solidFill>
                            <a:srgbClr val="595959"/>
                          </a:solidFill>
                          <a:latin typeface="Times New Roman"/>
                          <a:cs typeface="Times New Roman"/>
                        </a:rPr>
                        <a:t>Large</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dirty="0">
                          <a:solidFill>
                            <a:srgbClr val="595959"/>
                          </a:solidFill>
                          <a:latin typeface="Times New Roman"/>
                          <a:cs typeface="Times New Roman"/>
                        </a:rPr>
                        <a:t>67K</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360"/>
                        </a:spcBef>
                      </a:pPr>
                      <a:r>
                        <a:rPr sz="1000" b="1" dirty="0">
                          <a:solidFill>
                            <a:srgbClr val="CC0000"/>
                          </a:solidFill>
                          <a:latin typeface="Times New Roman"/>
                          <a:cs typeface="Times New Roman"/>
                        </a:rPr>
                        <a:t>?</a:t>
                      </a:r>
                      <a:endParaRPr sz="10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5"/>
                  </a:ext>
                </a:extLst>
              </a:tr>
            </a:tbl>
          </a:graphicData>
        </a:graphic>
      </p:graphicFrame>
      <p:sp>
        <p:nvSpPr>
          <p:cNvPr id="11" name="object 11"/>
          <p:cNvSpPr/>
          <p:nvPr/>
        </p:nvSpPr>
        <p:spPr>
          <a:xfrm>
            <a:off x="7080250" y="4108450"/>
            <a:ext cx="965200" cy="457200"/>
          </a:xfrm>
          <a:custGeom>
            <a:avLst/>
            <a:gdLst/>
            <a:ahLst/>
            <a:cxnLst/>
            <a:rect l="l" t="t" r="r" b="b"/>
            <a:pathLst>
              <a:path w="965200" h="457200">
                <a:moveTo>
                  <a:pt x="965200" y="76201"/>
                </a:moveTo>
                <a:lnTo>
                  <a:pt x="959211" y="46540"/>
                </a:lnTo>
                <a:lnTo>
                  <a:pt x="942881" y="22318"/>
                </a:lnTo>
                <a:lnTo>
                  <a:pt x="918659" y="5988"/>
                </a:lnTo>
                <a:lnTo>
                  <a:pt x="888998" y="0"/>
                </a:lnTo>
                <a:lnTo>
                  <a:pt x="76201" y="0"/>
                </a:lnTo>
                <a:lnTo>
                  <a:pt x="46540" y="5988"/>
                </a:lnTo>
                <a:lnTo>
                  <a:pt x="22318" y="22318"/>
                </a:lnTo>
                <a:lnTo>
                  <a:pt x="5988" y="46540"/>
                </a:lnTo>
                <a:lnTo>
                  <a:pt x="0" y="76201"/>
                </a:lnTo>
                <a:lnTo>
                  <a:pt x="0" y="380998"/>
                </a:lnTo>
                <a:lnTo>
                  <a:pt x="5988" y="410659"/>
                </a:lnTo>
                <a:lnTo>
                  <a:pt x="22318" y="434881"/>
                </a:lnTo>
                <a:lnTo>
                  <a:pt x="46540" y="451211"/>
                </a:lnTo>
                <a:lnTo>
                  <a:pt x="76201" y="457200"/>
                </a:lnTo>
                <a:lnTo>
                  <a:pt x="888998" y="457200"/>
                </a:lnTo>
                <a:lnTo>
                  <a:pt x="918659" y="451211"/>
                </a:lnTo>
                <a:lnTo>
                  <a:pt x="942881" y="434881"/>
                </a:lnTo>
                <a:lnTo>
                  <a:pt x="959211" y="410659"/>
                </a:lnTo>
                <a:lnTo>
                  <a:pt x="965200" y="380998"/>
                </a:lnTo>
                <a:lnTo>
                  <a:pt x="965200" y="76201"/>
                </a:lnTo>
                <a:close/>
              </a:path>
            </a:pathLst>
          </a:custGeom>
          <a:ln w="12700">
            <a:solidFill>
              <a:srgbClr val="000000"/>
            </a:solidFill>
          </a:ln>
        </p:spPr>
        <p:txBody>
          <a:bodyPr wrap="square" lIns="0" tIns="0" rIns="0" bIns="0" rtlCol="0"/>
          <a:lstStyle/>
          <a:p>
            <a:endParaRPr/>
          </a:p>
        </p:txBody>
      </p:sp>
      <p:sp>
        <p:nvSpPr>
          <p:cNvPr id="12" name="object 12"/>
          <p:cNvSpPr txBox="1"/>
          <p:nvPr/>
        </p:nvSpPr>
        <p:spPr>
          <a:xfrm>
            <a:off x="7250141" y="4169309"/>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M</a:t>
            </a:r>
            <a:r>
              <a:rPr sz="1800" dirty="0">
                <a:latin typeface="Times New Roman"/>
                <a:cs typeface="Times New Roman"/>
              </a:rPr>
              <a:t>odel</a:t>
            </a:r>
            <a:endParaRPr sz="1800">
              <a:latin typeface="Times New Roman"/>
              <a:cs typeface="Times New Roman"/>
            </a:endParaRPr>
          </a:p>
        </p:txBody>
      </p:sp>
      <p:grpSp>
        <p:nvGrpSpPr>
          <p:cNvPr id="13" name="object 13"/>
          <p:cNvGrpSpPr/>
          <p:nvPr/>
        </p:nvGrpSpPr>
        <p:grpSpPr>
          <a:xfrm>
            <a:off x="6921500" y="4241800"/>
            <a:ext cx="977900" cy="469900"/>
            <a:chOff x="6921500" y="4241800"/>
            <a:chExt cx="977900" cy="469900"/>
          </a:xfrm>
        </p:grpSpPr>
        <p:sp>
          <p:nvSpPr>
            <p:cNvPr id="14" name="object 14"/>
            <p:cNvSpPr/>
            <p:nvPr/>
          </p:nvSpPr>
          <p:spPr>
            <a:xfrm>
              <a:off x="6927850" y="4248150"/>
              <a:ext cx="965200" cy="457200"/>
            </a:xfrm>
            <a:custGeom>
              <a:avLst/>
              <a:gdLst/>
              <a:ahLst/>
              <a:cxnLst/>
              <a:rect l="l" t="t" r="r" b="b"/>
              <a:pathLst>
                <a:path w="965200" h="457200">
                  <a:moveTo>
                    <a:pt x="888998" y="0"/>
                  </a:moveTo>
                  <a:lnTo>
                    <a:pt x="76201" y="0"/>
                  </a:lnTo>
                  <a:lnTo>
                    <a:pt x="46540" y="5988"/>
                  </a:lnTo>
                  <a:lnTo>
                    <a:pt x="22318" y="22319"/>
                  </a:lnTo>
                  <a:lnTo>
                    <a:pt x="5988" y="46540"/>
                  </a:lnTo>
                  <a:lnTo>
                    <a:pt x="0" y="76201"/>
                  </a:lnTo>
                  <a:lnTo>
                    <a:pt x="0" y="380998"/>
                  </a:lnTo>
                  <a:lnTo>
                    <a:pt x="5988" y="410659"/>
                  </a:lnTo>
                  <a:lnTo>
                    <a:pt x="22318" y="434880"/>
                  </a:lnTo>
                  <a:lnTo>
                    <a:pt x="46540" y="451211"/>
                  </a:lnTo>
                  <a:lnTo>
                    <a:pt x="76201" y="457200"/>
                  </a:lnTo>
                  <a:lnTo>
                    <a:pt x="888998" y="457200"/>
                  </a:lnTo>
                  <a:lnTo>
                    <a:pt x="918659" y="451211"/>
                  </a:lnTo>
                  <a:lnTo>
                    <a:pt x="942881" y="434880"/>
                  </a:lnTo>
                  <a:lnTo>
                    <a:pt x="959211" y="410659"/>
                  </a:lnTo>
                  <a:lnTo>
                    <a:pt x="965200" y="380998"/>
                  </a:lnTo>
                  <a:lnTo>
                    <a:pt x="965200" y="76201"/>
                  </a:lnTo>
                  <a:lnTo>
                    <a:pt x="959211" y="46540"/>
                  </a:lnTo>
                  <a:lnTo>
                    <a:pt x="942881" y="22319"/>
                  </a:lnTo>
                  <a:lnTo>
                    <a:pt x="918659" y="5988"/>
                  </a:lnTo>
                  <a:lnTo>
                    <a:pt x="888998" y="0"/>
                  </a:lnTo>
                  <a:close/>
                </a:path>
              </a:pathLst>
            </a:custGeom>
            <a:solidFill>
              <a:srgbClr val="FFFFFF"/>
            </a:solidFill>
          </p:spPr>
          <p:txBody>
            <a:bodyPr wrap="square" lIns="0" tIns="0" rIns="0" bIns="0" rtlCol="0"/>
            <a:lstStyle/>
            <a:p>
              <a:endParaRPr/>
            </a:p>
          </p:txBody>
        </p:sp>
        <p:sp>
          <p:nvSpPr>
            <p:cNvPr id="15" name="object 15"/>
            <p:cNvSpPr/>
            <p:nvPr/>
          </p:nvSpPr>
          <p:spPr>
            <a:xfrm>
              <a:off x="6927850" y="4248150"/>
              <a:ext cx="965200" cy="457200"/>
            </a:xfrm>
            <a:custGeom>
              <a:avLst/>
              <a:gdLst/>
              <a:ahLst/>
              <a:cxnLst/>
              <a:rect l="l" t="t" r="r" b="b"/>
              <a:pathLst>
                <a:path w="965200" h="457200">
                  <a:moveTo>
                    <a:pt x="965200" y="76201"/>
                  </a:moveTo>
                  <a:lnTo>
                    <a:pt x="959211" y="46540"/>
                  </a:lnTo>
                  <a:lnTo>
                    <a:pt x="942881" y="22318"/>
                  </a:lnTo>
                  <a:lnTo>
                    <a:pt x="918659" y="5988"/>
                  </a:lnTo>
                  <a:lnTo>
                    <a:pt x="888998" y="0"/>
                  </a:lnTo>
                  <a:lnTo>
                    <a:pt x="76201" y="0"/>
                  </a:lnTo>
                  <a:lnTo>
                    <a:pt x="46540" y="5988"/>
                  </a:lnTo>
                  <a:lnTo>
                    <a:pt x="22318" y="22318"/>
                  </a:lnTo>
                  <a:lnTo>
                    <a:pt x="5988" y="46540"/>
                  </a:lnTo>
                  <a:lnTo>
                    <a:pt x="0" y="76201"/>
                  </a:lnTo>
                  <a:lnTo>
                    <a:pt x="0" y="380998"/>
                  </a:lnTo>
                  <a:lnTo>
                    <a:pt x="5988" y="410659"/>
                  </a:lnTo>
                  <a:lnTo>
                    <a:pt x="22318" y="434881"/>
                  </a:lnTo>
                  <a:lnTo>
                    <a:pt x="46540" y="451211"/>
                  </a:lnTo>
                  <a:lnTo>
                    <a:pt x="76201" y="457200"/>
                  </a:lnTo>
                  <a:lnTo>
                    <a:pt x="888998" y="457200"/>
                  </a:lnTo>
                  <a:lnTo>
                    <a:pt x="918659" y="451211"/>
                  </a:lnTo>
                  <a:lnTo>
                    <a:pt x="942881" y="434881"/>
                  </a:lnTo>
                  <a:lnTo>
                    <a:pt x="959211" y="410659"/>
                  </a:lnTo>
                  <a:lnTo>
                    <a:pt x="965200" y="380998"/>
                  </a:lnTo>
                  <a:lnTo>
                    <a:pt x="965200" y="76201"/>
                  </a:lnTo>
                  <a:close/>
                </a:path>
              </a:pathLst>
            </a:custGeom>
            <a:ln w="12700">
              <a:solidFill>
                <a:srgbClr val="000000"/>
              </a:solidFill>
            </a:ln>
          </p:spPr>
          <p:txBody>
            <a:bodyPr wrap="square" lIns="0" tIns="0" rIns="0" bIns="0" rtlCol="0"/>
            <a:lstStyle/>
            <a:p>
              <a:endParaRPr/>
            </a:p>
          </p:txBody>
        </p:sp>
      </p:grpSp>
      <p:sp>
        <p:nvSpPr>
          <p:cNvPr id="16" name="object 16"/>
          <p:cNvSpPr txBox="1"/>
          <p:nvPr/>
        </p:nvSpPr>
        <p:spPr>
          <a:xfrm>
            <a:off x="7093218" y="4308997"/>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M</a:t>
            </a:r>
            <a:r>
              <a:rPr sz="1800" dirty="0">
                <a:latin typeface="Times New Roman"/>
                <a:cs typeface="Times New Roman"/>
              </a:rPr>
              <a:t>odel</a:t>
            </a:r>
            <a:endParaRPr sz="1800">
              <a:latin typeface="Times New Roman"/>
              <a:cs typeface="Times New Roman"/>
            </a:endParaRPr>
          </a:p>
        </p:txBody>
      </p:sp>
      <p:grpSp>
        <p:nvGrpSpPr>
          <p:cNvPr id="17" name="object 17"/>
          <p:cNvGrpSpPr/>
          <p:nvPr/>
        </p:nvGrpSpPr>
        <p:grpSpPr>
          <a:xfrm>
            <a:off x="6769100" y="4381500"/>
            <a:ext cx="977900" cy="469900"/>
            <a:chOff x="6769100" y="4381500"/>
            <a:chExt cx="977900" cy="469900"/>
          </a:xfrm>
        </p:grpSpPr>
        <p:sp>
          <p:nvSpPr>
            <p:cNvPr id="18" name="object 18"/>
            <p:cNvSpPr/>
            <p:nvPr/>
          </p:nvSpPr>
          <p:spPr>
            <a:xfrm>
              <a:off x="6775450" y="4387850"/>
              <a:ext cx="965200" cy="457200"/>
            </a:xfrm>
            <a:custGeom>
              <a:avLst/>
              <a:gdLst/>
              <a:ahLst/>
              <a:cxnLst/>
              <a:rect l="l" t="t" r="r" b="b"/>
              <a:pathLst>
                <a:path w="965200" h="457200">
                  <a:moveTo>
                    <a:pt x="888998" y="0"/>
                  </a:moveTo>
                  <a:lnTo>
                    <a:pt x="76201" y="0"/>
                  </a:lnTo>
                  <a:lnTo>
                    <a:pt x="46540" y="5988"/>
                  </a:lnTo>
                  <a:lnTo>
                    <a:pt x="22318" y="22319"/>
                  </a:lnTo>
                  <a:lnTo>
                    <a:pt x="5988" y="46540"/>
                  </a:lnTo>
                  <a:lnTo>
                    <a:pt x="0" y="76201"/>
                  </a:lnTo>
                  <a:lnTo>
                    <a:pt x="0" y="380998"/>
                  </a:lnTo>
                  <a:lnTo>
                    <a:pt x="5988" y="410659"/>
                  </a:lnTo>
                  <a:lnTo>
                    <a:pt x="22318" y="434880"/>
                  </a:lnTo>
                  <a:lnTo>
                    <a:pt x="46540" y="451211"/>
                  </a:lnTo>
                  <a:lnTo>
                    <a:pt x="76201" y="457200"/>
                  </a:lnTo>
                  <a:lnTo>
                    <a:pt x="888998" y="457200"/>
                  </a:lnTo>
                  <a:lnTo>
                    <a:pt x="918659" y="451211"/>
                  </a:lnTo>
                  <a:lnTo>
                    <a:pt x="942881" y="434880"/>
                  </a:lnTo>
                  <a:lnTo>
                    <a:pt x="959211" y="410659"/>
                  </a:lnTo>
                  <a:lnTo>
                    <a:pt x="965200" y="380998"/>
                  </a:lnTo>
                  <a:lnTo>
                    <a:pt x="965200" y="76201"/>
                  </a:lnTo>
                  <a:lnTo>
                    <a:pt x="959211" y="46540"/>
                  </a:lnTo>
                  <a:lnTo>
                    <a:pt x="942881" y="22319"/>
                  </a:lnTo>
                  <a:lnTo>
                    <a:pt x="918659" y="5988"/>
                  </a:lnTo>
                  <a:lnTo>
                    <a:pt x="888998" y="0"/>
                  </a:lnTo>
                  <a:close/>
                </a:path>
              </a:pathLst>
            </a:custGeom>
            <a:solidFill>
              <a:srgbClr val="FFFFFF"/>
            </a:solidFill>
          </p:spPr>
          <p:txBody>
            <a:bodyPr wrap="square" lIns="0" tIns="0" rIns="0" bIns="0" rtlCol="0"/>
            <a:lstStyle/>
            <a:p>
              <a:endParaRPr/>
            </a:p>
          </p:txBody>
        </p:sp>
        <p:sp>
          <p:nvSpPr>
            <p:cNvPr id="19" name="object 19"/>
            <p:cNvSpPr/>
            <p:nvPr/>
          </p:nvSpPr>
          <p:spPr>
            <a:xfrm>
              <a:off x="6775450" y="4387850"/>
              <a:ext cx="965200" cy="457200"/>
            </a:xfrm>
            <a:custGeom>
              <a:avLst/>
              <a:gdLst/>
              <a:ahLst/>
              <a:cxnLst/>
              <a:rect l="l" t="t" r="r" b="b"/>
              <a:pathLst>
                <a:path w="965200" h="457200">
                  <a:moveTo>
                    <a:pt x="965200" y="76201"/>
                  </a:moveTo>
                  <a:lnTo>
                    <a:pt x="959211" y="46540"/>
                  </a:lnTo>
                  <a:lnTo>
                    <a:pt x="942881" y="22318"/>
                  </a:lnTo>
                  <a:lnTo>
                    <a:pt x="918659" y="5988"/>
                  </a:lnTo>
                  <a:lnTo>
                    <a:pt x="888998" y="0"/>
                  </a:lnTo>
                  <a:lnTo>
                    <a:pt x="76201" y="0"/>
                  </a:lnTo>
                  <a:lnTo>
                    <a:pt x="46540" y="5988"/>
                  </a:lnTo>
                  <a:lnTo>
                    <a:pt x="22318" y="22318"/>
                  </a:lnTo>
                  <a:lnTo>
                    <a:pt x="5988" y="46540"/>
                  </a:lnTo>
                  <a:lnTo>
                    <a:pt x="0" y="76201"/>
                  </a:lnTo>
                  <a:lnTo>
                    <a:pt x="0" y="380998"/>
                  </a:lnTo>
                  <a:lnTo>
                    <a:pt x="5988" y="410659"/>
                  </a:lnTo>
                  <a:lnTo>
                    <a:pt x="22318" y="434881"/>
                  </a:lnTo>
                  <a:lnTo>
                    <a:pt x="46540" y="451211"/>
                  </a:lnTo>
                  <a:lnTo>
                    <a:pt x="76201" y="457200"/>
                  </a:lnTo>
                  <a:lnTo>
                    <a:pt x="888998" y="457200"/>
                  </a:lnTo>
                  <a:lnTo>
                    <a:pt x="918659" y="451211"/>
                  </a:lnTo>
                  <a:lnTo>
                    <a:pt x="942881" y="434881"/>
                  </a:lnTo>
                  <a:lnTo>
                    <a:pt x="959211" y="410659"/>
                  </a:lnTo>
                  <a:lnTo>
                    <a:pt x="965200" y="380998"/>
                  </a:lnTo>
                  <a:lnTo>
                    <a:pt x="965200" y="76201"/>
                  </a:lnTo>
                  <a:close/>
                </a:path>
              </a:pathLst>
            </a:custGeom>
            <a:ln w="12700">
              <a:solidFill>
                <a:srgbClr val="000000"/>
              </a:solidFill>
            </a:ln>
          </p:spPr>
          <p:txBody>
            <a:bodyPr wrap="square" lIns="0" tIns="0" rIns="0" bIns="0" rtlCol="0"/>
            <a:lstStyle/>
            <a:p>
              <a:endParaRPr/>
            </a:p>
          </p:txBody>
        </p:sp>
      </p:grpSp>
      <p:sp>
        <p:nvSpPr>
          <p:cNvPr id="20" name="object 20"/>
          <p:cNvSpPr txBox="1"/>
          <p:nvPr/>
        </p:nvSpPr>
        <p:spPr>
          <a:xfrm>
            <a:off x="6936295" y="4448684"/>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CC0000"/>
                </a:solidFill>
                <a:latin typeface="Times New Roman"/>
                <a:cs typeface="Times New Roman"/>
              </a:rPr>
              <a:t>M</a:t>
            </a:r>
            <a:r>
              <a:rPr sz="1800" dirty="0">
                <a:solidFill>
                  <a:srgbClr val="CC0000"/>
                </a:solidFill>
                <a:latin typeface="Times New Roman"/>
                <a:cs typeface="Times New Roman"/>
              </a:rPr>
              <a:t>odel</a:t>
            </a:r>
            <a:endParaRPr sz="1800">
              <a:latin typeface="Times New Roman"/>
              <a:cs typeface="Times New Roman"/>
            </a:endParaRPr>
          </a:p>
        </p:txBody>
      </p:sp>
      <p:sp>
        <p:nvSpPr>
          <p:cNvPr id="21" name="object 21"/>
          <p:cNvSpPr/>
          <p:nvPr/>
        </p:nvSpPr>
        <p:spPr>
          <a:xfrm>
            <a:off x="3779789" y="3180604"/>
            <a:ext cx="1111250" cy="558165"/>
          </a:xfrm>
          <a:custGeom>
            <a:avLst/>
            <a:gdLst/>
            <a:ahLst/>
            <a:cxnLst/>
            <a:rect l="l" t="t" r="r" b="b"/>
            <a:pathLst>
              <a:path w="1111250" h="558164">
                <a:moveTo>
                  <a:pt x="35976" y="0"/>
                </a:moveTo>
                <a:lnTo>
                  <a:pt x="0" y="84066"/>
                </a:lnTo>
                <a:lnTo>
                  <a:pt x="1008788" y="515773"/>
                </a:lnTo>
                <a:lnTo>
                  <a:pt x="990800" y="557806"/>
                </a:lnTo>
                <a:lnTo>
                  <a:pt x="1110841" y="509715"/>
                </a:lnTo>
                <a:lnTo>
                  <a:pt x="1062752" y="389675"/>
                </a:lnTo>
                <a:lnTo>
                  <a:pt x="1044764" y="431708"/>
                </a:lnTo>
                <a:lnTo>
                  <a:pt x="35976" y="0"/>
                </a:lnTo>
                <a:close/>
              </a:path>
            </a:pathLst>
          </a:custGeom>
          <a:solidFill>
            <a:srgbClr val="6AA84F"/>
          </a:solidFill>
        </p:spPr>
        <p:txBody>
          <a:bodyPr wrap="square" lIns="0" tIns="0" rIns="0" bIns="0" rtlCol="0"/>
          <a:lstStyle/>
          <a:p>
            <a:endParaRPr/>
          </a:p>
        </p:txBody>
      </p:sp>
      <p:sp>
        <p:nvSpPr>
          <p:cNvPr id="22" name="object 22"/>
          <p:cNvSpPr txBox="1"/>
          <p:nvPr/>
        </p:nvSpPr>
        <p:spPr>
          <a:xfrm>
            <a:off x="4291534" y="2186080"/>
            <a:ext cx="1679575" cy="1123315"/>
          </a:xfrm>
          <a:prstGeom prst="rect">
            <a:avLst/>
          </a:prstGeom>
        </p:spPr>
        <p:txBody>
          <a:bodyPr vert="horz" wrap="square" lIns="0" tIns="8890" rIns="0" bIns="0" rtlCol="0">
            <a:spAutoFit/>
          </a:bodyPr>
          <a:lstStyle/>
          <a:p>
            <a:pPr marL="873125" marR="5080" indent="179705">
              <a:lnSpc>
                <a:spcPct val="101600"/>
              </a:lnSpc>
              <a:spcBef>
                <a:spcPts val="70"/>
              </a:spcBef>
            </a:pPr>
            <a:r>
              <a:rPr sz="1600" spc="-15" dirty="0">
                <a:solidFill>
                  <a:srgbClr val="595959"/>
                </a:solidFill>
                <a:latin typeface="Times New Roman"/>
                <a:cs typeface="Times New Roman"/>
              </a:rPr>
              <a:t>Tree- </a:t>
            </a:r>
            <a:r>
              <a:rPr sz="1600" spc="-10" dirty="0">
                <a:solidFill>
                  <a:srgbClr val="595959"/>
                </a:solidFill>
                <a:latin typeface="Times New Roman"/>
                <a:cs typeface="Times New Roman"/>
              </a:rPr>
              <a:t> </a:t>
            </a:r>
            <a:r>
              <a:rPr sz="1600" dirty="0">
                <a:solidFill>
                  <a:srgbClr val="595959"/>
                </a:solidFill>
                <a:latin typeface="Times New Roman"/>
                <a:cs typeface="Times New Roman"/>
              </a:rPr>
              <a:t>induction </a:t>
            </a:r>
            <a:r>
              <a:rPr sz="1600" spc="-385" dirty="0">
                <a:solidFill>
                  <a:srgbClr val="595959"/>
                </a:solidFill>
                <a:latin typeface="Times New Roman"/>
                <a:cs typeface="Times New Roman"/>
              </a:rPr>
              <a:t> </a:t>
            </a:r>
            <a:r>
              <a:rPr sz="1600" dirty="0">
                <a:solidFill>
                  <a:srgbClr val="595959"/>
                </a:solidFill>
                <a:latin typeface="Times New Roman"/>
                <a:cs typeface="Times New Roman"/>
              </a:rPr>
              <a:t>a</a:t>
            </a:r>
            <a:r>
              <a:rPr sz="1600" spc="5" dirty="0">
                <a:solidFill>
                  <a:srgbClr val="595959"/>
                </a:solidFill>
                <a:latin typeface="Times New Roman"/>
                <a:cs typeface="Times New Roman"/>
              </a:rPr>
              <a:t>l</a:t>
            </a:r>
            <a:r>
              <a:rPr sz="1600" dirty="0">
                <a:solidFill>
                  <a:srgbClr val="595959"/>
                </a:solidFill>
                <a:latin typeface="Times New Roman"/>
                <a:cs typeface="Times New Roman"/>
              </a:rPr>
              <a:t>gor</a:t>
            </a:r>
            <a:r>
              <a:rPr sz="1600" spc="5" dirty="0">
                <a:solidFill>
                  <a:srgbClr val="595959"/>
                </a:solidFill>
                <a:latin typeface="Times New Roman"/>
                <a:cs typeface="Times New Roman"/>
              </a:rPr>
              <a:t>it</a:t>
            </a:r>
            <a:r>
              <a:rPr sz="1600" dirty="0">
                <a:solidFill>
                  <a:srgbClr val="595959"/>
                </a:solidFill>
                <a:latin typeface="Times New Roman"/>
                <a:cs typeface="Times New Roman"/>
              </a:rPr>
              <a:t>hm</a:t>
            </a:r>
            <a:endParaRPr sz="1600">
              <a:latin typeface="Times New Roman"/>
              <a:cs typeface="Times New Roman"/>
            </a:endParaRPr>
          </a:p>
          <a:p>
            <a:pPr marL="12700">
              <a:lnSpc>
                <a:spcPct val="100000"/>
              </a:lnSpc>
              <a:spcBef>
                <a:spcPts val="900"/>
              </a:spcBef>
            </a:pPr>
            <a:r>
              <a:rPr sz="1600" dirty="0">
                <a:solidFill>
                  <a:srgbClr val="595959"/>
                </a:solidFill>
                <a:latin typeface="Times New Roman"/>
                <a:cs typeface="Times New Roman"/>
              </a:rPr>
              <a:t>Induction</a:t>
            </a:r>
            <a:endParaRPr sz="1600">
              <a:latin typeface="Times New Roman"/>
              <a:cs typeface="Times New Roman"/>
            </a:endParaRPr>
          </a:p>
        </p:txBody>
      </p:sp>
      <p:sp>
        <p:nvSpPr>
          <p:cNvPr id="23" name="object 23"/>
          <p:cNvSpPr/>
          <p:nvPr/>
        </p:nvSpPr>
        <p:spPr>
          <a:xfrm>
            <a:off x="6145170" y="4031129"/>
            <a:ext cx="541020" cy="330200"/>
          </a:xfrm>
          <a:custGeom>
            <a:avLst/>
            <a:gdLst/>
            <a:ahLst/>
            <a:cxnLst/>
            <a:rect l="l" t="t" r="r" b="b"/>
            <a:pathLst>
              <a:path w="541020" h="330200">
                <a:moveTo>
                  <a:pt x="40251" y="0"/>
                </a:moveTo>
                <a:lnTo>
                  <a:pt x="0" y="88206"/>
                </a:lnTo>
                <a:lnTo>
                  <a:pt x="432536" y="285591"/>
                </a:lnTo>
                <a:lnTo>
                  <a:pt x="412410" y="329694"/>
                </a:lnTo>
                <a:lnTo>
                  <a:pt x="540868" y="281739"/>
                </a:lnTo>
                <a:lnTo>
                  <a:pt x="492914" y="153281"/>
                </a:lnTo>
                <a:lnTo>
                  <a:pt x="472789" y="197384"/>
                </a:lnTo>
                <a:lnTo>
                  <a:pt x="40251" y="0"/>
                </a:lnTo>
                <a:close/>
              </a:path>
            </a:pathLst>
          </a:custGeom>
          <a:solidFill>
            <a:srgbClr val="6AA84F"/>
          </a:solidFill>
        </p:spPr>
        <p:txBody>
          <a:bodyPr wrap="square" lIns="0" tIns="0" rIns="0" bIns="0" rtlCol="0"/>
          <a:lstStyle/>
          <a:p>
            <a:endParaRPr/>
          </a:p>
        </p:txBody>
      </p:sp>
      <p:sp>
        <p:nvSpPr>
          <p:cNvPr id="24" name="object 24"/>
          <p:cNvSpPr txBox="1"/>
          <p:nvPr/>
        </p:nvSpPr>
        <p:spPr>
          <a:xfrm>
            <a:off x="4246787" y="5663086"/>
            <a:ext cx="873125"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595959"/>
                </a:solidFill>
                <a:latin typeface="Times New Roman"/>
                <a:cs typeface="Times New Roman"/>
              </a:rPr>
              <a:t>D</a:t>
            </a:r>
            <a:r>
              <a:rPr sz="1600" dirty="0">
                <a:solidFill>
                  <a:srgbClr val="595959"/>
                </a:solidFill>
                <a:latin typeface="Times New Roman"/>
                <a:cs typeface="Times New Roman"/>
              </a:rPr>
              <a:t>educ</a:t>
            </a:r>
            <a:r>
              <a:rPr sz="1600" spc="5" dirty="0">
                <a:solidFill>
                  <a:srgbClr val="595959"/>
                </a:solidFill>
                <a:latin typeface="Times New Roman"/>
                <a:cs typeface="Times New Roman"/>
              </a:rPr>
              <a:t>ti</a:t>
            </a:r>
            <a:r>
              <a:rPr sz="1600" dirty="0">
                <a:solidFill>
                  <a:srgbClr val="595959"/>
                </a:solidFill>
                <a:latin typeface="Times New Roman"/>
                <a:cs typeface="Times New Roman"/>
              </a:rPr>
              <a:t>on</a:t>
            </a:r>
            <a:endParaRPr sz="1600">
              <a:latin typeface="Times New Roman"/>
              <a:cs typeface="Times New Roman"/>
            </a:endParaRPr>
          </a:p>
        </p:txBody>
      </p:sp>
      <p:sp>
        <p:nvSpPr>
          <p:cNvPr id="25" name="object 25"/>
          <p:cNvSpPr/>
          <p:nvPr/>
        </p:nvSpPr>
        <p:spPr>
          <a:xfrm>
            <a:off x="3805735" y="5274318"/>
            <a:ext cx="1111250" cy="558165"/>
          </a:xfrm>
          <a:custGeom>
            <a:avLst/>
            <a:gdLst/>
            <a:ahLst/>
            <a:cxnLst/>
            <a:rect l="l" t="t" r="r" b="b"/>
            <a:pathLst>
              <a:path w="1111250" h="558164">
                <a:moveTo>
                  <a:pt x="1074865" y="0"/>
                </a:moveTo>
                <a:lnTo>
                  <a:pt x="66078" y="431707"/>
                </a:lnTo>
                <a:lnTo>
                  <a:pt x="48089" y="389674"/>
                </a:lnTo>
                <a:lnTo>
                  <a:pt x="0" y="509715"/>
                </a:lnTo>
                <a:lnTo>
                  <a:pt x="120040" y="557805"/>
                </a:lnTo>
                <a:lnTo>
                  <a:pt x="102053" y="515773"/>
                </a:lnTo>
                <a:lnTo>
                  <a:pt x="1110841" y="84065"/>
                </a:lnTo>
                <a:lnTo>
                  <a:pt x="1074865" y="0"/>
                </a:lnTo>
                <a:close/>
              </a:path>
            </a:pathLst>
          </a:custGeom>
          <a:solidFill>
            <a:srgbClr val="6AA84F"/>
          </a:solidFill>
        </p:spPr>
        <p:txBody>
          <a:bodyPr wrap="square" lIns="0" tIns="0" rIns="0" bIns="0" rtlCol="0"/>
          <a:lstStyle/>
          <a:p>
            <a:endParaRPr/>
          </a:p>
        </p:txBody>
      </p:sp>
      <p:sp>
        <p:nvSpPr>
          <p:cNvPr id="26" name="object 26"/>
          <p:cNvSpPr txBox="1"/>
          <p:nvPr/>
        </p:nvSpPr>
        <p:spPr>
          <a:xfrm>
            <a:off x="5060950" y="3575050"/>
            <a:ext cx="1016000" cy="635000"/>
          </a:xfrm>
          <a:prstGeom prst="rect">
            <a:avLst/>
          </a:prstGeom>
          <a:solidFill>
            <a:srgbClr val="DFE3E5"/>
          </a:solidFill>
          <a:ln w="12700">
            <a:solidFill>
              <a:srgbClr val="595959"/>
            </a:solidFill>
          </a:ln>
        </p:spPr>
        <p:txBody>
          <a:bodyPr vert="horz" wrap="square" lIns="0" tIns="43180" rIns="0" bIns="0" rtlCol="0">
            <a:spAutoFit/>
          </a:bodyPr>
          <a:lstStyle/>
          <a:p>
            <a:pPr marL="234315" marR="241935" indent="635">
              <a:lnSpc>
                <a:spcPct val="104200"/>
              </a:lnSpc>
              <a:spcBef>
                <a:spcPts val="340"/>
              </a:spcBef>
            </a:pPr>
            <a:r>
              <a:rPr sz="1600" b="1" spc="-5" dirty="0">
                <a:solidFill>
                  <a:srgbClr val="595959"/>
                </a:solidFill>
                <a:latin typeface="Times New Roman"/>
                <a:cs typeface="Times New Roman"/>
              </a:rPr>
              <a:t>L</a:t>
            </a:r>
            <a:r>
              <a:rPr sz="1600" b="1" dirty="0">
                <a:solidFill>
                  <a:srgbClr val="595959"/>
                </a:solidFill>
                <a:latin typeface="Times New Roman"/>
                <a:cs typeface="Times New Roman"/>
              </a:rPr>
              <a:t>earn  mo</a:t>
            </a:r>
            <a:r>
              <a:rPr sz="1600" b="1" spc="-5" dirty="0">
                <a:solidFill>
                  <a:srgbClr val="595959"/>
                </a:solidFill>
                <a:latin typeface="Times New Roman"/>
                <a:cs typeface="Times New Roman"/>
              </a:rPr>
              <a:t>d</a:t>
            </a:r>
            <a:r>
              <a:rPr sz="1600" b="1" dirty="0">
                <a:solidFill>
                  <a:srgbClr val="595959"/>
                </a:solidFill>
                <a:latin typeface="Times New Roman"/>
                <a:cs typeface="Times New Roman"/>
              </a:rPr>
              <a:t>el</a:t>
            </a:r>
            <a:endParaRPr sz="1600">
              <a:latin typeface="Times New Roman"/>
              <a:cs typeface="Times New Roman"/>
            </a:endParaRPr>
          </a:p>
        </p:txBody>
      </p:sp>
      <p:sp>
        <p:nvSpPr>
          <p:cNvPr id="27" name="object 27"/>
          <p:cNvSpPr/>
          <p:nvPr/>
        </p:nvSpPr>
        <p:spPr>
          <a:xfrm>
            <a:off x="5060950" y="4781550"/>
            <a:ext cx="1016000" cy="635000"/>
          </a:xfrm>
          <a:custGeom>
            <a:avLst/>
            <a:gdLst/>
            <a:ahLst/>
            <a:cxnLst/>
            <a:rect l="l" t="t" r="r" b="b"/>
            <a:pathLst>
              <a:path w="1016000" h="635000">
                <a:moveTo>
                  <a:pt x="1016000" y="0"/>
                </a:moveTo>
                <a:lnTo>
                  <a:pt x="0" y="0"/>
                </a:lnTo>
                <a:lnTo>
                  <a:pt x="0" y="635000"/>
                </a:lnTo>
                <a:lnTo>
                  <a:pt x="1016000" y="635000"/>
                </a:lnTo>
                <a:lnTo>
                  <a:pt x="1016000" y="0"/>
                </a:lnTo>
                <a:close/>
              </a:path>
            </a:pathLst>
          </a:custGeom>
          <a:solidFill>
            <a:srgbClr val="DFE3E5"/>
          </a:solidFill>
        </p:spPr>
        <p:txBody>
          <a:bodyPr wrap="square" lIns="0" tIns="0" rIns="0" bIns="0" rtlCol="0"/>
          <a:lstStyle/>
          <a:p>
            <a:endParaRPr/>
          </a:p>
        </p:txBody>
      </p:sp>
      <p:sp>
        <p:nvSpPr>
          <p:cNvPr id="28" name="object 28"/>
          <p:cNvSpPr txBox="1"/>
          <p:nvPr/>
        </p:nvSpPr>
        <p:spPr>
          <a:xfrm>
            <a:off x="5067300" y="4787900"/>
            <a:ext cx="1003300" cy="635000"/>
          </a:xfrm>
          <a:prstGeom prst="rect">
            <a:avLst/>
          </a:prstGeom>
          <a:ln w="25400">
            <a:solidFill>
              <a:srgbClr val="CC0000"/>
            </a:solidFill>
          </a:ln>
        </p:spPr>
        <p:txBody>
          <a:bodyPr vert="horz" wrap="square" lIns="0" tIns="38100" rIns="0" bIns="0" rtlCol="0">
            <a:spAutoFit/>
          </a:bodyPr>
          <a:lstStyle/>
          <a:p>
            <a:pPr marL="227965" marR="235585" indent="635">
              <a:lnSpc>
                <a:spcPct val="104200"/>
              </a:lnSpc>
              <a:spcBef>
                <a:spcPts val="300"/>
              </a:spcBef>
            </a:pPr>
            <a:r>
              <a:rPr sz="1600" b="1" spc="-10" dirty="0">
                <a:solidFill>
                  <a:srgbClr val="595959"/>
                </a:solidFill>
                <a:latin typeface="Times New Roman"/>
                <a:cs typeface="Times New Roman"/>
              </a:rPr>
              <a:t>A</a:t>
            </a:r>
            <a:r>
              <a:rPr sz="1600" b="1" spc="-5" dirty="0">
                <a:solidFill>
                  <a:srgbClr val="595959"/>
                </a:solidFill>
                <a:latin typeface="Times New Roman"/>
                <a:cs typeface="Times New Roman"/>
              </a:rPr>
              <a:t>pp</a:t>
            </a:r>
            <a:r>
              <a:rPr sz="1600" b="1" spc="5" dirty="0">
                <a:solidFill>
                  <a:srgbClr val="595959"/>
                </a:solidFill>
                <a:latin typeface="Times New Roman"/>
                <a:cs typeface="Times New Roman"/>
              </a:rPr>
              <a:t>l</a:t>
            </a:r>
            <a:r>
              <a:rPr sz="1600" b="1" dirty="0">
                <a:solidFill>
                  <a:srgbClr val="595959"/>
                </a:solidFill>
                <a:latin typeface="Times New Roman"/>
                <a:cs typeface="Times New Roman"/>
              </a:rPr>
              <a:t>y  mo</a:t>
            </a:r>
            <a:r>
              <a:rPr sz="1600" b="1" spc="-5" dirty="0">
                <a:solidFill>
                  <a:srgbClr val="595959"/>
                </a:solidFill>
                <a:latin typeface="Times New Roman"/>
                <a:cs typeface="Times New Roman"/>
              </a:rPr>
              <a:t>d</a:t>
            </a:r>
            <a:r>
              <a:rPr sz="1600" b="1" dirty="0">
                <a:solidFill>
                  <a:srgbClr val="595959"/>
                </a:solidFill>
                <a:latin typeface="Times New Roman"/>
                <a:cs typeface="Times New Roman"/>
              </a:rPr>
              <a:t>el</a:t>
            </a:r>
            <a:endParaRPr sz="1600">
              <a:latin typeface="Times New Roman"/>
              <a:cs typeface="Times New Roman"/>
            </a:endParaRPr>
          </a:p>
        </p:txBody>
      </p:sp>
      <p:sp>
        <p:nvSpPr>
          <p:cNvPr id="29" name="object 29"/>
          <p:cNvSpPr/>
          <p:nvPr/>
        </p:nvSpPr>
        <p:spPr>
          <a:xfrm>
            <a:off x="6173921" y="4640840"/>
            <a:ext cx="541020" cy="330200"/>
          </a:xfrm>
          <a:custGeom>
            <a:avLst/>
            <a:gdLst/>
            <a:ahLst/>
            <a:cxnLst/>
            <a:rect l="l" t="t" r="r" b="b"/>
            <a:pathLst>
              <a:path w="541020" h="330200">
                <a:moveTo>
                  <a:pt x="500617" y="0"/>
                </a:moveTo>
                <a:lnTo>
                  <a:pt x="68079" y="197384"/>
                </a:lnTo>
                <a:lnTo>
                  <a:pt x="47953" y="153281"/>
                </a:lnTo>
                <a:lnTo>
                  <a:pt x="0" y="281739"/>
                </a:lnTo>
                <a:lnTo>
                  <a:pt x="128457" y="329693"/>
                </a:lnTo>
                <a:lnTo>
                  <a:pt x="108330" y="285589"/>
                </a:lnTo>
                <a:lnTo>
                  <a:pt x="540868" y="88206"/>
                </a:lnTo>
                <a:lnTo>
                  <a:pt x="500617" y="0"/>
                </a:lnTo>
                <a:close/>
              </a:path>
            </a:pathLst>
          </a:custGeom>
          <a:solidFill>
            <a:srgbClr val="6AA84F"/>
          </a:solidFill>
        </p:spPr>
        <p:txBody>
          <a:bodyPr wrap="square" lIns="0" tIns="0" rIns="0" bIns="0" rtlCol="0"/>
          <a:lstStyle/>
          <a:p>
            <a:endParaRPr/>
          </a:p>
        </p:txBody>
      </p:sp>
      <p:sp>
        <p:nvSpPr>
          <p:cNvPr id="30" name="object 30"/>
          <p:cNvSpPr txBox="1"/>
          <p:nvPr/>
        </p:nvSpPr>
        <p:spPr>
          <a:xfrm>
            <a:off x="1498382" y="4734354"/>
            <a:ext cx="902335" cy="238760"/>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595959"/>
                </a:solidFill>
                <a:latin typeface="Times New Roman"/>
                <a:cs typeface="Times New Roman"/>
              </a:rPr>
              <a:t>Training</a:t>
            </a:r>
            <a:r>
              <a:rPr sz="1400" spc="-60" dirty="0">
                <a:solidFill>
                  <a:srgbClr val="595959"/>
                </a:solidFill>
                <a:latin typeface="Times New Roman"/>
                <a:cs typeface="Times New Roman"/>
              </a:rPr>
              <a:t> </a:t>
            </a:r>
            <a:r>
              <a:rPr sz="1400" spc="-5" dirty="0">
                <a:solidFill>
                  <a:srgbClr val="595959"/>
                </a:solidFill>
                <a:latin typeface="Times New Roman"/>
                <a:cs typeface="Times New Roman"/>
              </a:rPr>
              <a:t>Set</a:t>
            </a:r>
            <a:endParaRPr sz="1400">
              <a:latin typeface="Times New Roman"/>
              <a:cs typeface="Times New Roman"/>
            </a:endParaRPr>
          </a:p>
        </p:txBody>
      </p:sp>
      <p:sp>
        <p:nvSpPr>
          <p:cNvPr id="31" name="object 31"/>
          <p:cNvSpPr txBox="1"/>
          <p:nvPr/>
        </p:nvSpPr>
        <p:spPr>
          <a:xfrm>
            <a:off x="1721755" y="6519068"/>
            <a:ext cx="591185" cy="238760"/>
          </a:xfrm>
          <a:prstGeom prst="rect">
            <a:avLst/>
          </a:prstGeom>
        </p:spPr>
        <p:txBody>
          <a:bodyPr vert="horz" wrap="square" lIns="0" tIns="12700" rIns="0" bIns="0" rtlCol="0">
            <a:spAutoFit/>
          </a:bodyPr>
          <a:lstStyle/>
          <a:p>
            <a:pPr marL="12700">
              <a:lnSpc>
                <a:spcPct val="100000"/>
              </a:lnSpc>
              <a:spcBef>
                <a:spcPts val="100"/>
              </a:spcBef>
            </a:pPr>
            <a:r>
              <a:rPr sz="1400" spc="-105" dirty="0">
                <a:solidFill>
                  <a:srgbClr val="595959"/>
                </a:solidFill>
                <a:latin typeface="Times New Roman"/>
                <a:cs typeface="Times New Roman"/>
              </a:rPr>
              <a:t>T</a:t>
            </a:r>
            <a:r>
              <a:rPr sz="1400" dirty="0">
                <a:solidFill>
                  <a:srgbClr val="595959"/>
                </a:solidFill>
                <a:latin typeface="Times New Roman"/>
                <a:cs typeface="Times New Roman"/>
              </a:rPr>
              <a:t>e</a:t>
            </a:r>
            <a:r>
              <a:rPr sz="1400" spc="5" dirty="0">
                <a:solidFill>
                  <a:srgbClr val="595959"/>
                </a:solidFill>
                <a:latin typeface="Times New Roman"/>
                <a:cs typeface="Times New Roman"/>
              </a:rPr>
              <a:t>s</a:t>
            </a:r>
            <a:r>
              <a:rPr sz="1400" dirty="0">
                <a:solidFill>
                  <a:srgbClr val="595959"/>
                </a:solidFill>
                <a:latin typeface="Times New Roman"/>
                <a:cs typeface="Times New Roman"/>
              </a:rPr>
              <a:t>t</a:t>
            </a:r>
            <a:r>
              <a:rPr sz="1400" spc="-5" dirty="0">
                <a:solidFill>
                  <a:srgbClr val="595959"/>
                </a:solidFill>
                <a:latin typeface="Times New Roman"/>
                <a:cs typeface="Times New Roman"/>
              </a:rPr>
              <a:t> S</a:t>
            </a:r>
            <a:r>
              <a:rPr sz="1400" dirty="0">
                <a:solidFill>
                  <a:srgbClr val="595959"/>
                </a:solidFill>
                <a:latin typeface="Times New Roman"/>
                <a:cs typeface="Times New Roman"/>
              </a:rPr>
              <a:t>et</a:t>
            </a:r>
            <a:endParaRPr sz="1400">
              <a:latin typeface="Times New Roman"/>
              <a:cs typeface="Times New Roman"/>
            </a:endParaRPr>
          </a:p>
        </p:txBody>
      </p:sp>
      <p:sp>
        <p:nvSpPr>
          <p:cNvPr id="32" name="object 32"/>
          <p:cNvSpPr/>
          <p:nvPr/>
        </p:nvSpPr>
        <p:spPr>
          <a:xfrm>
            <a:off x="5981698" y="5099050"/>
            <a:ext cx="190500" cy="685800"/>
          </a:xfrm>
          <a:custGeom>
            <a:avLst/>
            <a:gdLst/>
            <a:ahLst/>
            <a:cxnLst/>
            <a:rect l="l" t="t" r="r" b="b"/>
            <a:pathLst>
              <a:path w="190500" h="685800">
                <a:moveTo>
                  <a:pt x="95250" y="0"/>
                </a:moveTo>
                <a:lnTo>
                  <a:pt x="0" y="190500"/>
                </a:lnTo>
                <a:lnTo>
                  <a:pt x="63500" y="190500"/>
                </a:lnTo>
                <a:lnTo>
                  <a:pt x="63501" y="685800"/>
                </a:lnTo>
                <a:lnTo>
                  <a:pt x="127001" y="685799"/>
                </a:lnTo>
                <a:lnTo>
                  <a:pt x="127000" y="190500"/>
                </a:lnTo>
                <a:lnTo>
                  <a:pt x="190500" y="190500"/>
                </a:lnTo>
                <a:lnTo>
                  <a:pt x="95250" y="0"/>
                </a:lnTo>
                <a:close/>
              </a:path>
            </a:pathLst>
          </a:custGeom>
          <a:solidFill>
            <a:srgbClr val="CC0000"/>
          </a:solidFill>
        </p:spPr>
        <p:txBody>
          <a:bodyPr wrap="square" lIns="0" tIns="0" rIns="0" bIns="0" rtlCol="0"/>
          <a:lstStyle/>
          <a:p>
            <a:endParaRPr/>
          </a:p>
        </p:txBody>
      </p:sp>
      <p:sp>
        <p:nvSpPr>
          <p:cNvPr id="33" name="object 33"/>
          <p:cNvSpPr txBox="1"/>
          <p:nvPr/>
        </p:nvSpPr>
        <p:spPr>
          <a:xfrm>
            <a:off x="8170488" y="4077661"/>
            <a:ext cx="749300" cy="523240"/>
          </a:xfrm>
          <a:prstGeom prst="rect">
            <a:avLst/>
          </a:prstGeom>
        </p:spPr>
        <p:txBody>
          <a:bodyPr vert="horz" wrap="square" lIns="0" tIns="2540" rIns="0" bIns="0" rtlCol="0">
            <a:spAutoFit/>
          </a:bodyPr>
          <a:lstStyle/>
          <a:p>
            <a:pPr marL="12700" marR="5080">
              <a:lnSpc>
                <a:spcPct val="104200"/>
              </a:lnSpc>
              <a:spcBef>
                <a:spcPts val="20"/>
              </a:spcBef>
            </a:pPr>
            <a:r>
              <a:rPr sz="1600" spc="-10" dirty="0">
                <a:solidFill>
                  <a:srgbClr val="595959"/>
                </a:solidFill>
                <a:latin typeface="Times New Roman"/>
                <a:cs typeface="Times New Roman"/>
              </a:rPr>
              <a:t>D</a:t>
            </a:r>
            <a:r>
              <a:rPr sz="1600" dirty="0">
                <a:solidFill>
                  <a:srgbClr val="595959"/>
                </a:solidFill>
                <a:latin typeface="Times New Roman"/>
                <a:cs typeface="Times New Roman"/>
              </a:rPr>
              <a:t>ec</a:t>
            </a:r>
            <a:r>
              <a:rPr sz="1600" spc="5" dirty="0">
                <a:solidFill>
                  <a:srgbClr val="595959"/>
                </a:solidFill>
                <a:latin typeface="Times New Roman"/>
                <a:cs typeface="Times New Roman"/>
              </a:rPr>
              <a:t>i</a:t>
            </a:r>
            <a:r>
              <a:rPr sz="1600" dirty="0">
                <a:solidFill>
                  <a:srgbClr val="595959"/>
                </a:solidFill>
                <a:latin typeface="Times New Roman"/>
                <a:cs typeface="Times New Roman"/>
              </a:rPr>
              <a:t>s</a:t>
            </a:r>
            <a:r>
              <a:rPr sz="1600" spc="5" dirty="0">
                <a:solidFill>
                  <a:srgbClr val="595959"/>
                </a:solidFill>
                <a:latin typeface="Times New Roman"/>
                <a:cs typeface="Times New Roman"/>
              </a:rPr>
              <a:t>i</a:t>
            </a:r>
            <a:r>
              <a:rPr sz="1600" dirty="0">
                <a:solidFill>
                  <a:srgbClr val="595959"/>
                </a:solidFill>
                <a:latin typeface="Times New Roman"/>
                <a:cs typeface="Times New Roman"/>
              </a:rPr>
              <a:t>on  tree</a:t>
            </a:r>
            <a:endParaRPr sz="1600">
              <a:latin typeface="Times New Roman"/>
              <a:cs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870575" cy="665480"/>
          </a:xfrm>
          <a:prstGeom prst="rect">
            <a:avLst/>
          </a:prstGeom>
        </p:spPr>
        <p:txBody>
          <a:bodyPr vert="horz" wrap="square" lIns="0" tIns="12700" rIns="0" bIns="0" rtlCol="0">
            <a:spAutoFit/>
          </a:bodyPr>
          <a:lstStyle/>
          <a:p>
            <a:pPr marL="12700">
              <a:lnSpc>
                <a:spcPct val="100000"/>
              </a:lnSpc>
              <a:spcBef>
                <a:spcPts val="100"/>
              </a:spcBef>
            </a:pPr>
            <a:r>
              <a:rPr spc="75" dirty="0"/>
              <a:t>Apply</a:t>
            </a:r>
            <a:r>
              <a:rPr spc="185" dirty="0"/>
              <a:t> </a:t>
            </a:r>
            <a:r>
              <a:rPr spc="75" dirty="0"/>
              <a:t>Model</a:t>
            </a:r>
            <a:r>
              <a:rPr spc="185" dirty="0"/>
              <a:t> </a:t>
            </a:r>
            <a:r>
              <a:rPr spc="45" dirty="0"/>
              <a:t>to</a:t>
            </a:r>
            <a:r>
              <a:rPr spc="114" dirty="0"/>
              <a:t> </a:t>
            </a:r>
            <a:r>
              <a:rPr dirty="0"/>
              <a:t>Test</a:t>
            </a:r>
            <a:r>
              <a:rPr spc="185" dirty="0"/>
              <a:t> </a:t>
            </a:r>
            <a:r>
              <a:rPr spc="70" dirty="0"/>
              <a:t>Data</a:t>
            </a:r>
          </a:p>
        </p:txBody>
      </p:sp>
      <p:sp>
        <p:nvSpPr>
          <p:cNvPr id="3" name="object 3"/>
          <p:cNvSpPr txBox="1"/>
          <p:nvPr/>
        </p:nvSpPr>
        <p:spPr>
          <a:xfrm>
            <a:off x="4973740" y="2161814"/>
            <a:ext cx="848360" cy="269240"/>
          </a:xfrm>
          <a:prstGeom prst="rect">
            <a:avLst/>
          </a:prstGeom>
        </p:spPr>
        <p:txBody>
          <a:bodyPr vert="horz" wrap="square" lIns="0" tIns="12700" rIns="0" bIns="0" rtlCol="0">
            <a:spAutoFit/>
          </a:bodyPr>
          <a:lstStyle/>
          <a:p>
            <a:pPr marL="12700">
              <a:lnSpc>
                <a:spcPct val="100000"/>
              </a:lnSpc>
              <a:spcBef>
                <a:spcPts val="100"/>
              </a:spcBef>
            </a:pPr>
            <a:r>
              <a:rPr sz="1600" b="1" spc="-155" dirty="0">
                <a:solidFill>
                  <a:srgbClr val="0000FF"/>
                </a:solidFill>
                <a:latin typeface="Times New Roman"/>
                <a:cs typeface="Times New Roman"/>
              </a:rPr>
              <a:t>T</a:t>
            </a:r>
            <a:r>
              <a:rPr sz="1600" b="1" dirty="0">
                <a:solidFill>
                  <a:srgbClr val="0000FF"/>
                </a:solidFill>
                <a:latin typeface="Times New Roman"/>
                <a:cs typeface="Times New Roman"/>
              </a:rPr>
              <a:t>est </a:t>
            </a:r>
            <a:r>
              <a:rPr sz="1600" b="1" spc="-10" dirty="0">
                <a:solidFill>
                  <a:srgbClr val="0000FF"/>
                </a:solidFill>
                <a:latin typeface="Times New Roman"/>
                <a:cs typeface="Times New Roman"/>
              </a:rPr>
              <a:t>D</a:t>
            </a:r>
            <a:r>
              <a:rPr sz="1600" b="1" dirty="0">
                <a:solidFill>
                  <a:srgbClr val="0000FF"/>
                </a:solidFill>
                <a:latin typeface="Times New Roman"/>
                <a:cs typeface="Times New Roman"/>
              </a:rPr>
              <a:t>ata</a:t>
            </a:r>
            <a:endParaRPr sz="1600">
              <a:latin typeface="Times New Roman"/>
              <a:cs typeface="Times New Roman"/>
            </a:endParaRPr>
          </a:p>
        </p:txBody>
      </p:sp>
      <p:sp>
        <p:nvSpPr>
          <p:cNvPr id="4" name="object 4"/>
          <p:cNvSpPr/>
          <p:nvPr/>
        </p:nvSpPr>
        <p:spPr>
          <a:xfrm>
            <a:off x="4397858" y="3318828"/>
            <a:ext cx="2962275" cy="1392555"/>
          </a:xfrm>
          <a:custGeom>
            <a:avLst/>
            <a:gdLst/>
            <a:ahLst/>
            <a:cxnLst/>
            <a:rect l="l" t="t" r="r" b="b"/>
            <a:pathLst>
              <a:path w="2962275" h="1392554">
                <a:moveTo>
                  <a:pt x="2705" y="1379504"/>
                </a:moveTo>
                <a:lnTo>
                  <a:pt x="0" y="1380769"/>
                </a:lnTo>
                <a:lnTo>
                  <a:pt x="5382" y="1392273"/>
                </a:lnTo>
                <a:lnTo>
                  <a:pt x="8086" y="1391008"/>
                </a:lnTo>
                <a:lnTo>
                  <a:pt x="2705" y="1379504"/>
                </a:lnTo>
                <a:close/>
              </a:path>
              <a:path w="2962275" h="1392554">
                <a:moveTo>
                  <a:pt x="83229" y="1341833"/>
                </a:moveTo>
                <a:lnTo>
                  <a:pt x="37214" y="1363360"/>
                </a:lnTo>
                <a:lnTo>
                  <a:pt x="42597" y="1374863"/>
                </a:lnTo>
                <a:lnTo>
                  <a:pt x="88610" y="1353337"/>
                </a:lnTo>
                <a:lnTo>
                  <a:pt x="83229" y="1341833"/>
                </a:lnTo>
                <a:close/>
              </a:path>
              <a:path w="2962275" h="1392554">
                <a:moveTo>
                  <a:pt x="163752" y="1304164"/>
                </a:moveTo>
                <a:lnTo>
                  <a:pt x="117739" y="1325689"/>
                </a:lnTo>
                <a:lnTo>
                  <a:pt x="123121" y="1337193"/>
                </a:lnTo>
                <a:lnTo>
                  <a:pt x="169134" y="1315667"/>
                </a:lnTo>
                <a:lnTo>
                  <a:pt x="163752" y="1304164"/>
                </a:lnTo>
                <a:close/>
              </a:path>
              <a:path w="2962275" h="1392554">
                <a:moveTo>
                  <a:pt x="244276" y="1266493"/>
                </a:moveTo>
                <a:lnTo>
                  <a:pt x="198263" y="1288020"/>
                </a:lnTo>
                <a:lnTo>
                  <a:pt x="203645" y="1299523"/>
                </a:lnTo>
                <a:lnTo>
                  <a:pt x="249659" y="1277997"/>
                </a:lnTo>
                <a:lnTo>
                  <a:pt x="244276" y="1266493"/>
                </a:lnTo>
                <a:close/>
              </a:path>
              <a:path w="2962275" h="1392554">
                <a:moveTo>
                  <a:pt x="324801" y="1228824"/>
                </a:moveTo>
                <a:lnTo>
                  <a:pt x="278787" y="1250349"/>
                </a:lnTo>
                <a:lnTo>
                  <a:pt x="284168" y="1261852"/>
                </a:lnTo>
                <a:lnTo>
                  <a:pt x="330183" y="1240327"/>
                </a:lnTo>
                <a:lnTo>
                  <a:pt x="324801" y="1228824"/>
                </a:lnTo>
                <a:close/>
              </a:path>
              <a:path w="2962275" h="1392554">
                <a:moveTo>
                  <a:pt x="405325" y="1191153"/>
                </a:moveTo>
                <a:lnTo>
                  <a:pt x="359312" y="1212679"/>
                </a:lnTo>
                <a:lnTo>
                  <a:pt x="364693" y="1224183"/>
                </a:lnTo>
                <a:lnTo>
                  <a:pt x="410707" y="1202656"/>
                </a:lnTo>
                <a:lnTo>
                  <a:pt x="405325" y="1191153"/>
                </a:lnTo>
                <a:close/>
              </a:path>
              <a:path w="2962275" h="1392554">
                <a:moveTo>
                  <a:pt x="485849" y="1153483"/>
                </a:moveTo>
                <a:lnTo>
                  <a:pt x="439836" y="1175009"/>
                </a:lnTo>
                <a:lnTo>
                  <a:pt x="445217" y="1186512"/>
                </a:lnTo>
                <a:lnTo>
                  <a:pt x="491230" y="1164987"/>
                </a:lnTo>
                <a:lnTo>
                  <a:pt x="485849" y="1153483"/>
                </a:lnTo>
                <a:close/>
              </a:path>
              <a:path w="2962275" h="1392554">
                <a:moveTo>
                  <a:pt x="566374" y="1115813"/>
                </a:moveTo>
                <a:lnTo>
                  <a:pt x="520360" y="1137338"/>
                </a:lnTo>
                <a:lnTo>
                  <a:pt x="525741" y="1148841"/>
                </a:lnTo>
                <a:lnTo>
                  <a:pt x="571756" y="1127316"/>
                </a:lnTo>
                <a:lnTo>
                  <a:pt x="566374" y="1115813"/>
                </a:lnTo>
                <a:close/>
              </a:path>
              <a:path w="2962275" h="1392554">
                <a:moveTo>
                  <a:pt x="646898" y="1078143"/>
                </a:moveTo>
                <a:lnTo>
                  <a:pt x="600885" y="1099668"/>
                </a:lnTo>
                <a:lnTo>
                  <a:pt x="606266" y="1111172"/>
                </a:lnTo>
                <a:lnTo>
                  <a:pt x="652280" y="1089647"/>
                </a:lnTo>
                <a:lnTo>
                  <a:pt x="646898" y="1078143"/>
                </a:lnTo>
                <a:close/>
              </a:path>
              <a:path w="2962275" h="1392554">
                <a:moveTo>
                  <a:pt x="727424" y="1040472"/>
                </a:moveTo>
                <a:lnTo>
                  <a:pt x="681409" y="1061999"/>
                </a:lnTo>
                <a:lnTo>
                  <a:pt x="686790" y="1073501"/>
                </a:lnTo>
                <a:lnTo>
                  <a:pt x="732805" y="1051976"/>
                </a:lnTo>
                <a:lnTo>
                  <a:pt x="727424" y="1040472"/>
                </a:lnTo>
                <a:close/>
              </a:path>
              <a:path w="2962275" h="1392554">
                <a:moveTo>
                  <a:pt x="807948" y="1002802"/>
                </a:moveTo>
                <a:lnTo>
                  <a:pt x="761933" y="1024328"/>
                </a:lnTo>
                <a:lnTo>
                  <a:pt x="767316" y="1035832"/>
                </a:lnTo>
                <a:lnTo>
                  <a:pt x="813329" y="1014305"/>
                </a:lnTo>
                <a:lnTo>
                  <a:pt x="807948" y="1002802"/>
                </a:lnTo>
                <a:close/>
              </a:path>
              <a:path w="2962275" h="1392554">
                <a:moveTo>
                  <a:pt x="888472" y="965132"/>
                </a:moveTo>
                <a:lnTo>
                  <a:pt x="842458" y="986657"/>
                </a:lnTo>
                <a:lnTo>
                  <a:pt x="847839" y="998161"/>
                </a:lnTo>
                <a:lnTo>
                  <a:pt x="893853" y="976636"/>
                </a:lnTo>
                <a:lnTo>
                  <a:pt x="888472" y="965132"/>
                </a:lnTo>
                <a:close/>
              </a:path>
              <a:path w="2962275" h="1392554">
                <a:moveTo>
                  <a:pt x="968997" y="927461"/>
                </a:moveTo>
                <a:lnTo>
                  <a:pt x="922982" y="948988"/>
                </a:lnTo>
                <a:lnTo>
                  <a:pt x="928364" y="960492"/>
                </a:lnTo>
                <a:lnTo>
                  <a:pt x="974378" y="938965"/>
                </a:lnTo>
                <a:lnTo>
                  <a:pt x="968997" y="927461"/>
                </a:lnTo>
                <a:close/>
              </a:path>
              <a:path w="2962275" h="1392554">
                <a:moveTo>
                  <a:pt x="1049521" y="889792"/>
                </a:moveTo>
                <a:lnTo>
                  <a:pt x="1003507" y="911317"/>
                </a:lnTo>
                <a:lnTo>
                  <a:pt x="1008889" y="922821"/>
                </a:lnTo>
                <a:lnTo>
                  <a:pt x="1054902" y="901296"/>
                </a:lnTo>
                <a:lnTo>
                  <a:pt x="1049521" y="889792"/>
                </a:lnTo>
                <a:close/>
              </a:path>
              <a:path w="2962275" h="1392554">
                <a:moveTo>
                  <a:pt x="1130046" y="852121"/>
                </a:moveTo>
                <a:lnTo>
                  <a:pt x="1084031" y="873648"/>
                </a:lnTo>
                <a:lnTo>
                  <a:pt x="1089413" y="885150"/>
                </a:lnTo>
                <a:lnTo>
                  <a:pt x="1135426" y="863625"/>
                </a:lnTo>
                <a:lnTo>
                  <a:pt x="1130046" y="852121"/>
                </a:lnTo>
                <a:close/>
              </a:path>
              <a:path w="2962275" h="1392554">
                <a:moveTo>
                  <a:pt x="1210570" y="814452"/>
                </a:moveTo>
                <a:lnTo>
                  <a:pt x="1164555" y="835977"/>
                </a:lnTo>
                <a:lnTo>
                  <a:pt x="1169937" y="847481"/>
                </a:lnTo>
                <a:lnTo>
                  <a:pt x="1215951" y="825954"/>
                </a:lnTo>
                <a:lnTo>
                  <a:pt x="1210570" y="814452"/>
                </a:lnTo>
                <a:close/>
              </a:path>
              <a:path w="2962275" h="1392554">
                <a:moveTo>
                  <a:pt x="1291094" y="776781"/>
                </a:moveTo>
                <a:lnTo>
                  <a:pt x="1245080" y="798308"/>
                </a:lnTo>
                <a:lnTo>
                  <a:pt x="1250462" y="809810"/>
                </a:lnTo>
                <a:lnTo>
                  <a:pt x="1296475" y="788285"/>
                </a:lnTo>
                <a:lnTo>
                  <a:pt x="1291094" y="776781"/>
                </a:lnTo>
                <a:close/>
              </a:path>
              <a:path w="2962275" h="1392554">
                <a:moveTo>
                  <a:pt x="1371619" y="739112"/>
                </a:moveTo>
                <a:lnTo>
                  <a:pt x="1325604" y="760637"/>
                </a:lnTo>
                <a:lnTo>
                  <a:pt x="1330986" y="772140"/>
                </a:lnTo>
                <a:lnTo>
                  <a:pt x="1377000" y="750614"/>
                </a:lnTo>
                <a:lnTo>
                  <a:pt x="1371619" y="739112"/>
                </a:lnTo>
                <a:close/>
              </a:path>
              <a:path w="2962275" h="1392554">
                <a:moveTo>
                  <a:pt x="1452143" y="701441"/>
                </a:moveTo>
                <a:lnTo>
                  <a:pt x="1406128" y="722966"/>
                </a:lnTo>
                <a:lnTo>
                  <a:pt x="1411511" y="734470"/>
                </a:lnTo>
                <a:lnTo>
                  <a:pt x="1457524" y="712944"/>
                </a:lnTo>
                <a:lnTo>
                  <a:pt x="1452143" y="701441"/>
                </a:lnTo>
                <a:close/>
              </a:path>
              <a:path w="2962275" h="1392554">
                <a:moveTo>
                  <a:pt x="1532667" y="663770"/>
                </a:moveTo>
                <a:lnTo>
                  <a:pt x="1486653" y="685297"/>
                </a:lnTo>
                <a:lnTo>
                  <a:pt x="1492035" y="696800"/>
                </a:lnTo>
                <a:lnTo>
                  <a:pt x="1538048" y="675274"/>
                </a:lnTo>
                <a:lnTo>
                  <a:pt x="1532667" y="663770"/>
                </a:lnTo>
                <a:close/>
              </a:path>
              <a:path w="2962275" h="1392554">
                <a:moveTo>
                  <a:pt x="1613192" y="626101"/>
                </a:moveTo>
                <a:lnTo>
                  <a:pt x="1567177" y="647626"/>
                </a:lnTo>
                <a:lnTo>
                  <a:pt x="1572559" y="659129"/>
                </a:lnTo>
                <a:lnTo>
                  <a:pt x="1618573" y="637604"/>
                </a:lnTo>
                <a:lnTo>
                  <a:pt x="1613192" y="626101"/>
                </a:lnTo>
                <a:close/>
              </a:path>
              <a:path w="2962275" h="1392554">
                <a:moveTo>
                  <a:pt x="1693716" y="588430"/>
                </a:moveTo>
                <a:lnTo>
                  <a:pt x="1647701" y="609956"/>
                </a:lnTo>
                <a:lnTo>
                  <a:pt x="1653082" y="621460"/>
                </a:lnTo>
                <a:lnTo>
                  <a:pt x="1699097" y="599934"/>
                </a:lnTo>
                <a:lnTo>
                  <a:pt x="1693716" y="588430"/>
                </a:lnTo>
                <a:close/>
              </a:path>
              <a:path w="2962275" h="1392554">
                <a:moveTo>
                  <a:pt x="1774239" y="550760"/>
                </a:moveTo>
                <a:lnTo>
                  <a:pt x="1728226" y="572286"/>
                </a:lnTo>
                <a:lnTo>
                  <a:pt x="1733607" y="583789"/>
                </a:lnTo>
                <a:lnTo>
                  <a:pt x="1779621" y="562264"/>
                </a:lnTo>
                <a:lnTo>
                  <a:pt x="1774239" y="550760"/>
                </a:lnTo>
                <a:close/>
              </a:path>
              <a:path w="2962275" h="1392554">
                <a:moveTo>
                  <a:pt x="1854765" y="513090"/>
                </a:moveTo>
                <a:lnTo>
                  <a:pt x="1808750" y="534616"/>
                </a:lnTo>
                <a:lnTo>
                  <a:pt x="1814131" y="546119"/>
                </a:lnTo>
                <a:lnTo>
                  <a:pt x="1860146" y="524593"/>
                </a:lnTo>
                <a:lnTo>
                  <a:pt x="1854765" y="513090"/>
                </a:lnTo>
                <a:close/>
              </a:path>
              <a:path w="2962275" h="1392554">
                <a:moveTo>
                  <a:pt x="1935288" y="475420"/>
                </a:moveTo>
                <a:lnTo>
                  <a:pt x="1889274" y="496945"/>
                </a:lnTo>
                <a:lnTo>
                  <a:pt x="1894655" y="508449"/>
                </a:lnTo>
                <a:lnTo>
                  <a:pt x="1940670" y="486923"/>
                </a:lnTo>
                <a:lnTo>
                  <a:pt x="1935288" y="475420"/>
                </a:lnTo>
                <a:close/>
              </a:path>
              <a:path w="2962275" h="1392554">
                <a:moveTo>
                  <a:pt x="2015812" y="437749"/>
                </a:moveTo>
                <a:lnTo>
                  <a:pt x="1969799" y="459275"/>
                </a:lnTo>
                <a:lnTo>
                  <a:pt x="1975180" y="470778"/>
                </a:lnTo>
                <a:lnTo>
                  <a:pt x="2021194" y="449253"/>
                </a:lnTo>
                <a:lnTo>
                  <a:pt x="2015812" y="437749"/>
                </a:lnTo>
                <a:close/>
              </a:path>
              <a:path w="2962275" h="1392554">
                <a:moveTo>
                  <a:pt x="2096336" y="400079"/>
                </a:moveTo>
                <a:lnTo>
                  <a:pt x="2050323" y="421605"/>
                </a:lnTo>
                <a:lnTo>
                  <a:pt x="2055704" y="433109"/>
                </a:lnTo>
                <a:lnTo>
                  <a:pt x="2101719" y="411582"/>
                </a:lnTo>
                <a:lnTo>
                  <a:pt x="2096336" y="400079"/>
                </a:lnTo>
                <a:close/>
              </a:path>
              <a:path w="2962275" h="1392554">
                <a:moveTo>
                  <a:pt x="2176861" y="362409"/>
                </a:moveTo>
                <a:lnTo>
                  <a:pt x="2130847" y="383934"/>
                </a:lnTo>
                <a:lnTo>
                  <a:pt x="2136228" y="395438"/>
                </a:lnTo>
                <a:lnTo>
                  <a:pt x="2182243" y="373913"/>
                </a:lnTo>
                <a:lnTo>
                  <a:pt x="2176861" y="362409"/>
                </a:lnTo>
                <a:close/>
              </a:path>
              <a:path w="2962275" h="1392554">
                <a:moveTo>
                  <a:pt x="2257385" y="324738"/>
                </a:moveTo>
                <a:lnTo>
                  <a:pt x="2211372" y="346265"/>
                </a:lnTo>
                <a:lnTo>
                  <a:pt x="2216753" y="357769"/>
                </a:lnTo>
                <a:lnTo>
                  <a:pt x="2262766" y="336242"/>
                </a:lnTo>
                <a:lnTo>
                  <a:pt x="2257385" y="324738"/>
                </a:lnTo>
                <a:close/>
              </a:path>
              <a:path w="2962275" h="1392554">
                <a:moveTo>
                  <a:pt x="2337909" y="287069"/>
                </a:moveTo>
                <a:lnTo>
                  <a:pt x="2291896" y="308594"/>
                </a:lnTo>
                <a:lnTo>
                  <a:pt x="2297277" y="320098"/>
                </a:lnTo>
                <a:lnTo>
                  <a:pt x="2343292" y="298573"/>
                </a:lnTo>
                <a:lnTo>
                  <a:pt x="2337909" y="287069"/>
                </a:lnTo>
                <a:close/>
              </a:path>
              <a:path w="2962275" h="1392554">
                <a:moveTo>
                  <a:pt x="2418434" y="249398"/>
                </a:moveTo>
                <a:lnTo>
                  <a:pt x="2372420" y="270925"/>
                </a:lnTo>
                <a:lnTo>
                  <a:pt x="2377801" y="282427"/>
                </a:lnTo>
                <a:lnTo>
                  <a:pt x="2423816" y="260902"/>
                </a:lnTo>
                <a:lnTo>
                  <a:pt x="2418434" y="249398"/>
                </a:lnTo>
                <a:close/>
              </a:path>
              <a:path w="2962275" h="1392554">
                <a:moveTo>
                  <a:pt x="2498958" y="211729"/>
                </a:moveTo>
                <a:lnTo>
                  <a:pt x="2452944" y="233254"/>
                </a:lnTo>
                <a:lnTo>
                  <a:pt x="2458326" y="244758"/>
                </a:lnTo>
                <a:lnTo>
                  <a:pt x="2504339" y="223231"/>
                </a:lnTo>
                <a:lnTo>
                  <a:pt x="2498958" y="211729"/>
                </a:lnTo>
                <a:close/>
              </a:path>
              <a:path w="2962275" h="1392554">
                <a:moveTo>
                  <a:pt x="2579483" y="174058"/>
                </a:moveTo>
                <a:lnTo>
                  <a:pt x="2533469" y="195585"/>
                </a:lnTo>
                <a:lnTo>
                  <a:pt x="2538850" y="207087"/>
                </a:lnTo>
                <a:lnTo>
                  <a:pt x="2584864" y="185562"/>
                </a:lnTo>
                <a:lnTo>
                  <a:pt x="2579483" y="174058"/>
                </a:lnTo>
                <a:close/>
              </a:path>
              <a:path w="2962275" h="1392554">
                <a:moveTo>
                  <a:pt x="2660007" y="136389"/>
                </a:moveTo>
                <a:lnTo>
                  <a:pt x="2613994" y="157914"/>
                </a:lnTo>
                <a:lnTo>
                  <a:pt x="2619375" y="169417"/>
                </a:lnTo>
                <a:lnTo>
                  <a:pt x="2665389" y="147891"/>
                </a:lnTo>
                <a:lnTo>
                  <a:pt x="2660007" y="136389"/>
                </a:lnTo>
                <a:close/>
              </a:path>
              <a:path w="2962275" h="1392554">
                <a:moveTo>
                  <a:pt x="2740531" y="98718"/>
                </a:moveTo>
                <a:lnTo>
                  <a:pt x="2694518" y="120244"/>
                </a:lnTo>
                <a:lnTo>
                  <a:pt x="2699899" y="131747"/>
                </a:lnTo>
                <a:lnTo>
                  <a:pt x="2745913" y="110222"/>
                </a:lnTo>
                <a:lnTo>
                  <a:pt x="2740531" y="98718"/>
                </a:lnTo>
                <a:close/>
              </a:path>
              <a:path w="2962275" h="1392554">
                <a:moveTo>
                  <a:pt x="2821056" y="61047"/>
                </a:moveTo>
                <a:lnTo>
                  <a:pt x="2775041" y="82574"/>
                </a:lnTo>
                <a:lnTo>
                  <a:pt x="2780423" y="94077"/>
                </a:lnTo>
                <a:lnTo>
                  <a:pt x="2826437" y="72551"/>
                </a:lnTo>
                <a:lnTo>
                  <a:pt x="2821056" y="61047"/>
                </a:lnTo>
                <a:close/>
              </a:path>
              <a:path w="2962275" h="1392554">
                <a:moveTo>
                  <a:pt x="2931679" y="40261"/>
                </a:moveTo>
                <a:lnTo>
                  <a:pt x="2895461" y="40261"/>
                </a:lnTo>
                <a:lnTo>
                  <a:pt x="2908914" y="69020"/>
                </a:lnTo>
                <a:lnTo>
                  <a:pt x="2931679" y="40261"/>
                </a:lnTo>
                <a:close/>
              </a:path>
              <a:path w="2962275" h="1392554">
                <a:moveTo>
                  <a:pt x="2876626" y="0"/>
                </a:moveTo>
                <a:lnTo>
                  <a:pt x="2890079" y="28757"/>
                </a:lnTo>
                <a:lnTo>
                  <a:pt x="2855567" y="44903"/>
                </a:lnTo>
                <a:lnTo>
                  <a:pt x="2860948" y="56407"/>
                </a:lnTo>
                <a:lnTo>
                  <a:pt x="2895461" y="40261"/>
                </a:lnTo>
                <a:lnTo>
                  <a:pt x="2931679" y="40261"/>
                </a:lnTo>
                <a:lnTo>
                  <a:pt x="2961791" y="2221"/>
                </a:lnTo>
                <a:lnTo>
                  <a:pt x="2876626" y="0"/>
                </a:lnTo>
                <a:close/>
              </a:path>
            </a:pathLst>
          </a:custGeom>
          <a:solidFill>
            <a:srgbClr val="FF0000"/>
          </a:solidFill>
        </p:spPr>
        <p:txBody>
          <a:bodyPr wrap="square" lIns="0" tIns="0" rIns="0" bIns="0" rtlCol="0"/>
          <a:lstStyle/>
          <a:p>
            <a:endParaRPr/>
          </a:p>
        </p:txBody>
      </p:sp>
      <p:sp>
        <p:nvSpPr>
          <p:cNvPr id="5" name="object 5"/>
          <p:cNvSpPr txBox="1"/>
          <p:nvPr/>
        </p:nvSpPr>
        <p:spPr>
          <a:xfrm>
            <a:off x="5720156" y="4098220"/>
            <a:ext cx="218948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595959"/>
                </a:solidFill>
                <a:latin typeface="Times New Roman"/>
                <a:cs typeface="Times New Roman"/>
              </a:rPr>
              <a:t>Assign</a:t>
            </a:r>
            <a:r>
              <a:rPr sz="2000" spc="-25" dirty="0">
                <a:solidFill>
                  <a:srgbClr val="595959"/>
                </a:solidFill>
                <a:latin typeface="Times New Roman"/>
                <a:cs typeface="Times New Roman"/>
              </a:rPr>
              <a:t> </a:t>
            </a:r>
            <a:r>
              <a:rPr sz="2000" spc="-5" dirty="0">
                <a:solidFill>
                  <a:srgbClr val="595959"/>
                </a:solidFill>
                <a:latin typeface="Times New Roman"/>
                <a:cs typeface="Times New Roman"/>
              </a:rPr>
              <a:t>cheat</a:t>
            </a:r>
            <a:r>
              <a:rPr sz="2000" spc="-35" dirty="0">
                <a:solidFill>
                  <a:srgbClr val="595959"/>
                </a:solidFill>
                <a:latin typeface="Times New Roman"/>
                <a:cs typeface="Times New Roman"/>
              </a:rPr>
              <a:t> </a:t>
            </a:r>
            <a:r>
              <a:rPr sz="2000" spc="-5" dirty="0">
                <a:solidFill>
                  <a:srgbClr val="595959"/>
                </a:solidFill>
                <a:latin typeface="Times New Roman"/>
                <a:cs typeface="Times New Roman"/>
              </a:rPr>
              <a:t>to</a:t>
            </a:r>
            <a:r>
              <a:rPr sz="2000" spc="-20" dirty="0">
                <a:solidFill>
                  <a:srgbClr val="595959"/>
                </a:solidFill>
                <a:latin typeface="Times New Roman"/>
                <a:cs typeface="Times New Roman"/>
              </a:rPr>
              <a:t> </a:t>
            </a:r>
            <a:r>
              <a:rPr sz="2000" dirty="0">
                <a:solidFill>
                  <a:srgbClr val="595959"/>
                </a:solidFill>
                <a:latin typeface="Times New Roman"/>
                <a:cs typeface="Times New Roman"/>
              </a:rPr>
              <a:t>“No”</a:t>
            </a:r>
            <a:endParaRPr sz="2000">
              <a:latin typeface="Times New Roman"/>
              <a:cs typeface="Times New Roman"/>
            </a:endParaRPr>
          </a:p>
        </p:txBody>
      </p:sp>
      <p:sp>
        <p:nvSpPr>
          <p:cNvPr id="6" name="object 6"/>
          <p:cNvSpPr txBox="1"/>
          <p:nvPr/>
        </p:nvSpPr>
        <p:spPr>
          <a:xfrm>
            <a:off x="1938823" y="4081545"/>
            <a:ext cx="140525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Single,</a:t>
            </a:r>
            <a:r>
              <a:rPr sz="1600" spc="-50" dirty="0">
                <a:solidFill>
                  <a:srgbClr val="595959"/>
                </a:solidFill>
                <a:latin typeface="Times New Roman"/>
                <a:cs typeface="Times New Roman"/>
              </a:rPr>
              <a:t> </a:t>
            </a:r>
            <a:r>
              <a:rPr sz="1600" spc="-5" dirty="0">
                <a:solidFill>
                  <a:srgbClr val="595959"/>
                </a:solidFill>
                <a:latin typeface="Times New Roman"/>
                <a:cs typeface="Times New Roman"/>
              </a:rPr>
              <a:t>Divorced</a:t>
            </a:r>
            <a:endParaRPr sz="1600">
              <a:latin typeface="Times New Roman"/>
              <a:cs typeface="Times New Roman"/>
            </a:endParaRPr>
          </a:p>
        </p:txBody>
      </p:sp>
      <p:sp>
        <p:nvSpPr>
          <p:cNvPr id="7" name="object 7"/>
          <p:cNvSpPr/>
          <p:nvPr/>
        </p:nvSpPr>
        <p:spPr>
          <a:xfrm>
            <a:off x="2832663" y="4753532"/>
            <a:ext cx="250825" cy="536575"/>
          </a:xfrm>
          <a:custGeom>
            <a:avLst/>
            <a:gdLst/>
            <a:ahLst/>
            <a:cxnLst/>
            <a:rect l="l" t="t" r="r" b="b"/>
            <a:pathLst>
              <a:path w="250825" h="536575">
                <a:moveTo>
                  <a:pt x="11572" y="0"/>
                </a:moveTo>
                <a:lnTo>
                  <a:pt x="0" y="5234"/>
                </a:lnTo>
                <a:lnTo>
                  <a:pt x="209892" y="469207"/>
                </a:lnTo>
                <a:lnTo>
                  <a:pt x="180966" y="482295"/>
                </a:lnTo>
                <a:lnTo>
                  <a:pt x="247086" y="536017"/>
                </a:lnTo>
                <a:lnTo>
                  <a:pt x="250391" y="450886"/>
                </a:lnTo>
                <a:lnTo>
                  <a:pt x="221463" y="463974"/>
                </a:lnTo>
                <a:lnTo>
                  <a:pt x="11572" y="0"/>
                </a:lnTo>
                <a:close/>
              </a:path>
            </a:pathLst>
          </a:custGeom>
          <a:solidFill>
            <a:srgbClr val="000000"/>
          </a:solidFill>
        </p:spPr>
        <p:txBody>
          <a:bodyPr wrap="square" lIns="0" tIns="0" rIns="0" bIns="0" rtlCol="0"/>
          <a:lstStyle/>
          <a:p>
            <a:endParaRPr/>
          </a:p>
        </p:txBody>
      </p:sp>
      <p:sp>
        <p:nvSpPr>
          <p:cNvPr id="8" name="object 8"/>
          <p:cNvSpPr/>
          <p:nvPr/>
        </p:nvSpPr>
        <p:spPr>
          <a:xfrm>
            <a:off x="1708150" y="4752807"/>
            <a:ext cx="335915" cy="537210"/>
          </a:xfrm>
          <a:custGeom>
            <a:avLst/>
            <a:gdLst/>
            <a:ahLst/>
            <a:cxnLst/>
            <a:rect l="l" t="t" r="r" b="b"/>
            <a:pathLst>
              <a:path w="335914" h="537210">
                <a:moveTo>
                  <a:pt x="324801" y="0"/>
                </a:moveTo>
                <a:lnTo>
                  <a:pt x="34709" y="468609"/>
                </a:lnTo>
                <a:lnTo>
                  <a:pt x="7712" y="451899"/>
                </a:lnTo>
                <a:lnTo>
                  <a:pt x="0" y="536742"/>
                </a:lnTo>
                <a:lnTo>
                  <a:pt x="72503" y="492006"/>
                </a:lnTo>
                <a:lnTo>
                  <a:pt x="45507" y="475294"/>
                </a:lnTo>
                <a:lnTo>
                  <a:pt x="335598" y="6685"/>
                </a:lnTo>
                <a:lnTo>
                  <a:pt x="324801" y="0"/>
                </a:lnTo>
                <a:close/>
              </a:path>
            </a:pathLst>
          </a:custGeom>
          <a:solidFill>
            <a:srgbClr val="000000"/>
          </a:solidFill>
        </p:spPr>
        <p:txBody>
          <a:bodyPr wrap="square" lIns="0" tIns="0" rIns="0" bIns="0" rtlCol="0"/>
          <a:lstStyle/>
          <a:p>
            <a:endParaRPr/>
          </a:p>
        </p:txBody>
      </p:sp>
      <p:sp>
        <p:nvSpPr>
          <p:cNvPr id="9" name="object 9"/>
          <p:cNvSpPr/>
          <p:nvPr/>
        </p:nvSpPr>
        <p:spPr>
          <a:xfrm>
            <a:off x="2355850" y="3964843"/>
            <a:ext cx="411480" cy="525145"/>
          </a:xfrm>
          <a:custGeom>
            <a:avLst/>
            <a:gdLst/>
            <a:ahLst/>
            <a:cxnLst/>
            <a:rect l="l" t="t" r="r" b="b"/>
            <a:pathLst>
              <a:path w="411480" h="525145">
                <a:moveTo>
                  <a:pt x="401393" y="0"/>
                </a:moveTo>
                <a:lnTo>
                  <a:pt x="41878" y="460630"/>
                </a:lnTo>
                <a:lnTo>
                  <a:pt x="16849" y="441095"/>
                </a:lnTo>
                <a:lnTo>
                  <a:pt x="0" y="524606"/>
                </a:lnTo>
                <a:lnTo>
                  <a:pt x="76918" y="487978"/>
                </a:lnTo>
                <a:lnTo>
                  <a:pt x="51889" y="468443"/>
                </a:lnTo>
                <a:lnTo>
                  <a:pt x="411405" y="7813"/>
                </a:lnTo>
                <a:lnTo>
                  <a:pt x="401393" y="0"/>
                </a:lnTo>
                <a:close/>
              </a:path>
            </a:pathLst>
          </a:custGeom>
          <a:solidFill>
            <a:srgbClr val="000000"/>
          </a:solidFill>
        </p:spPr>
        <p:txBody>
          <a:bodyPr wrap="square" lIns="0" tIns="0" rIns="0" bIns="0" rtlCol="0"/>
          <a:lstStyle/>
          <a:p>
            <a:endParaRPr/>
          </a:p>
        </p:txBody>
      </p:sp>
      <p:sp>
        <p:nvSpPr>
          <p:cNvPr id="10" name="object 10"/>
          <p:cNvSpPr/>
          <p:nvPr/>
        </p:nvSpPr>
        <p:spPr>
          <a:xfrm>
            <a:off x="3557692" y="3964433"/>
            <a:ext cx="487680" cy="525145"/>
          </a:xfrm>
          <a:custGeom>
            <a:avLst/>
            <a:gdLst/>
            <a:ahLst/>
            <a:cxnLst/>
            <a:rect l="l" t="t" r="r" b="b"/>
            <a:pathLst>
              <a:path w="487679" h="525145">
                <a:moveTo>
                  <a:pt x="9314" y="0"/>
                </a:moveTo>
                <a:lnTo>
                  <a:pt x="0" y="8633"/>
                </a:lnTo>
                <a:lnTo>
                  <a:pt x="430801" y="473445"/>
                </a:lnTo>
                <a:lnTo>
                  <a:pt x="407515" y="495028"/>
                </a:lnTo>
                <a:lnTo>
                  <a:pt x="487257" y="525016"/>
                </a:lnTo>
                <a:lnTo>
                  <a:pt x="463402" y="443230"/>
                </a:lnTo>
                <a:lnTo>
                  <a:pt x="440115" y="464812"/>
                </a:lnTo>
                <a:lnTo>
                  <a:pt x="9314" y="0"/>
                </a:lnTo>
                <a:close/>
              </a:path>
            </a:pathLst>
          </a:custGeom>
          <a:solidFill>
            <a:srgbClr val="CC0000"/>
          </a:solidFill>
        </p:spPr>
        <p:txBody>
          <a:bodyPr wrap="square" lIns="0" tIns="0" rIns="0" bIns="0" rtlCol="0"/>
          <a:lstStyle/>
          <a:p>
            <a:endParaRPr/>
          </a:p>
        </p:txBody>
      </p:sp>
      <p:sp>
        <p:nvSpPr>
          <p:cNvPr id="11" name="object 11"/>
          <p:cNvSpPr/>
          <p:nvPr/>
        </p:nvSpPr>
        <p:spPr>
          <a:xfrm>
            <a:off x="2516863" y="3227289"/>
            <a:ext cx="563245" cy="474980"/>
          </a:xfrm>
          <a:custGeom>
            <a:avLst/>
            <a:gdLst/>
            <a:ahLst/>
            <a:cxnLst/>
            <a:rect l="l" t="t" r="r" b="b"/>
            <a:pathLst>
              <a:path w="563244" h="474979">
                <a:moveTo>
                  <a:pt x="8173" y="0"/>
                </a:moveTo>
                <a:lnTo>
                  <a:pt x="0" y="9720"/>
                </a:lnTo>
                <a:lnTo>
                  <a:pt x="500479" y="430578"/>
                </a:lnTo>
                <a:lnTo>
                  <a:pt x="480044" y="454878"/>
                </a:lnTo>
                <a:lnTo>
                  <a:pt x="562886" y="474760"/>
                </a:lnTo>
                <a:lnTo>
                  <a:pt x="529087" y="396557"/>
                </a:lnTo>
                <a:lnTo>
                  <a:pt x="508652" y="420857"/>
                </a:lnTo>
                <a:lnTo>
                  <a:pt x="8173" y="0"/>
                </a:lnTo>
                <a:close/>
              </a:path>
            </a:pathLst>
          </a:custGeom>
          <a:solidFill>
            <a:srgbClr val="CC0000"/>
          </a:solidFill>
        </p:spPr>
        <p:txBody>
          <a:bodyPr wrap="square" lIns="0" tIns="0" rIns="0" bIns="0" rtlCol="0"/>
          <a:lstStyle/>
          <a:p>
            <a:endParaRPr/>
          </a:p>
        </p:txBody>
      </p:sp>
      <p:sp>
        <p:nvSpPr>
          <p:cNvPr id="12" name="object 12"/>
          <p:cNvSpPr/>
          <p:nvPr/>
        </p:nvSpPr>
        <p:spPr>
          <a:xfrm>
            <a:off x="1149350" y="3227289"/>
            <a:ext cx="563245" cy="474980"/>
          </a:xfrm>
          <a:custGeom>
            <a:avLst/>
            <a:gdLst/>
            <a:ahLst/>
            <a:cxnLst/>
            <a:rect l="l" t="t" r="r" b="b"/>
            <a:pathLst>
              <a:path w="563244" h="474979">
                <a:moveTo>
                  <a:pt x="554713" y="0"/>
                </a:moveTo>
                <a:lnTo>
                  <a:pt x="54233" y="420857"/>
                </a:lnTo>
                <a:lnTo>
                  <a:pt x="33799" y="396557"/>
                </a:lnTo>
                <a:lnTo>
                  <a:pt x="0" y="474760"/>
                </a:lnTo>
                <a:lnTo>
                  <a:pt x="82841" y="454878"/>
                </a:lnTo>
                <a:lnTo>
                  <a:pt x="62407" y="430578"/>
                </a:lnTo>
                <a:lnTo>
                  <a:pt x="562886" y="9720"/>
                </a:lnTo>
                <a:lnTo>
                  <a:pt x="554713" y="0"/>
                </a:lnTo>
                <a:close/>
              </a:path>
            </a:pathLst>
          </a:custGeom>
          <a:solidFill>
            <a:srgbClr val="000000"/>
          </a:solidFill>
        </p:spPr>
        <p:txBody>
          <a:bodyPr wrap="square" lIns="0" tIns="0" rIns="0" bIns="0" rtlCol="0"/>
          <a:lstStyle/>
          <a:p>
            <a:endParaRPr/>
          </a:p>
        </p:txBody>
      </p:sp>
      <p:sp>
        <p:nvSpPr>
          <p:cNvPr id="13" name="object 13"/>
          <p:cNvSpPr txBox="1"/>
          <p:nvPr/>
        </p:nvSpPr>
        <p:spPr>
          <a:xfrm>
            <a:off x="1651000" y="2971800"/>
            <a:ext cx="939800" cy="342900"/>
          </a:xfrm>
          <a:prstGeom prst="rect">
            <a:avLst/>
          </a:prstGeom>
          <a:solidFill>
            <a:srgbClr val="FACAB4"/>
          </a:solidFill>
        </p:spPr>
        <p:txBody>
          <a:bodyPr vert="horz" wrap="square" lIns="0" tIns="28575" rIns="0" bIns="0" rtlCol="0">
            <a:spAutoFit/>
          </a:bodyPr>
          <a:lstStyle/>
          <a:p>
            <a:pPr marL="149860">
              <a:lnSpc>
                <a:spcPct val="100000"/>
              </a:lnSpc>
              <a:spcBef>
                <a:spcPts val="225"/>
              </a:spcBef>
            </a:pPr>
            <a:r>
              <a:rPr sz="1600" b="1" spc="-5" dirty="0">
                <a:solidFill>
                  <a:srgbClr val="595959"/>
                </a:solidFill>
                <a:latin typeface="Times New Roman"/>
                <a:cs typeface="Times New Roman"/>
              </a:rPr>
              <a:t>Refund</a:t>
            </a:r>
            <a:endParaRPr sz="1600">
              <a:latin typeface="Times New Roman"/>
              <a:cs typeface="Times New Roman"/>
            </a:endParaRPr>
          </a:p>
        </p:txBody>
      </p:sp>
      <p:sp>
        <p:nvSpPr>
          <p:cNvPr id="14" name="object 14"/>
          <p:cNvSpPr txBox="1"/>
          <p:nvPr/>
        </p:nvSpPr>
        <p:spPr>
          <a:xfrm>
            <a:off x="2667000" y="3695700"/>
            <a:ext cx="939800" cy="342900"/>
          </a:xfrm>
          <a:prstGeom prst="rect">
            <a:avLst/>
          </a:prstGeom>
          <a:solidFill>
            <a:srgbClr val="FACAB4"/>
          </a:solidFill>
        </p:spPr>
        <p:txBody>
          <a:bodyPr vert="horz" wrap="square" lIns="0" tIns="31750" rIns="0" bIns="0" rtlCol="0">
            <a:spAutoFit/>
          </a:bodyPr>
          <a:lstStyle/>
          <a:p>
            <a:pPr marL="187960">
              <a:lnSpc>
                <a:spcPct val="100000"/>
              </a:lnSpc>
              <a:spcBef>
                <a:spcPts val="250"/>
              </a:spcBef>
            </a:pPr>
            <a:r>
              <a:rPr sz="1600" b="1" spc="-5" dirty="0">
                <a:solidFill>
                  <a:srgbClr val="595959"/>
                </a:solidFill>
                <a:latin typeface="Times New Roman"/>
                <a:cs typeface="Times New Roman"/>
              </a:rPr>
              <a:t>MarSt</a:t>
            </a:r>
            <a:endParaRPr sz="1600">
              <a:latin typeface="Times New Roman"/>
              <a:cs typeface="Times New Roman"/>
            </a:endParaRPr>
          </a:p>
        </p:txBody>
      </p:sp>
      <p:sp>
        <p:nvSpPr>
          <p:cNvPr id="15" name="object 15"/>
          <p:cNvSpPr txBox="1"/>
          <p:nvPr/>
        </p:nvSpPr>
        <p:spPr>
          <a:xfrm>
            <a:off x="1943100" y="4483100"/>
            <a:ext cx="965200" cy="355600"/>
          </a:xfrm>
          <a:prstGeom prst="rect">
            <a:avLst/>
          </a:prstGeom>
          <a:solidFill>
            <a:srgbClr val="FACAB4"/>
          </a:solidFill>
        </p:spPr>
        <p:txBody>
          <a:bodyPr vert="horz" wrap="square" lIns="0" tIns="36195" rIns="0" bIns="0" rtlCol="0">
            <a:spAutoFit/>
          </a:bodyPr>
          <a:lstStyle/>
          <a:p>
            <a:pPr marL="184150">
              <a:lnSpc>
                <a:spcPct val="100000"/>
              </a:lnSpc>
              <a:spcBef>
                <a:spcPts val="285"/>
              </a:spcBef>
            </a:pPr>
            <a:r>
              <a:rPr sz="1600" b="1" spc="-30" dirty="0">
                <a:solidFill>
                  <a:srgbClr val="595959"/>
                </a:solidFill>
                <a:latin typeface="Times New Roman"/>
                <a:cs typeface="Times New Roman"/>
              </a:rPr>
              <a:t>TaxInc</a:t>
            </a:r>
            <a:endParaRPr sz="1600">
              <a:latin typeface="Times New Roman"/>
              <a:cs typeface="Times New Roman"/>
            </a:endParaRPr>
          </a:p>
        </p:txBody>
      </p:sp>
      <p:sp>
        <p:nvSpPr>
          <p:cNvPr id="16" name="object 16"/>
          <p:cNvSpPr/>
          <p:nvPr/>
        </p:nvSpPr>
        <p:spPr>
          <a:xfrm>
            <a:off x="1384300" y="5295900"/>
            <a:ext cx="647700" cy="355600"/>
          </a:xfrm>
          <a:custGeom>
            <a:avLst/>
            <a:gdLst/>
            <a:ahLst/>
            <a:cxnLst/>
            <a:rect l="l" t="t" r="r" b="b"/>
            <a:pathLst>
              <a:path w="647700" h="355600">
                <a:moveTo>
                  <a:pt x="588432" y="0"/>
                </a:moveTo>
                <a:lnTo>
                  <a:pt x="59267" y="0"/>
                </a:lnTo>
                <a:lnTo>
                  <a:pt x="36197" y="4657"/>
                </a:lnTo>
                <a:lnTo>
                  <a:pt x="17359" y="17359"/>
                </a:lnTo>
                <a:lnTo>
                  <a:pt x="4657" y="36197"/>
                </a:lnTo>
                <a:lnTo>
                  <a:pt x="0" y="59267"/>
                </a:lnTo>
                <a:lnTo>
                  <a:pt x="0" y="296332"/>
                </a:lnTo>
                <a:lnTo>
                  <a:pt x="4657" y="319401"/>
                </a:lnTo>
                <a:lnTo>
                  <a:pt x="17359" y="338240"/>
                </a:lnTo>
                <a:lnTo>
                  <a:pt x="36197" y="350942"/>
                </a:lnTo>
                <a:lnTo>
                  <a:pt x="59267" y="355600"/>
                </a:lnTo>
                <a:lnTo>
                  <a:pt x="588432" y="355600"/>
                </a:lnTo>
                <a:lnTo>
                  <a:pt x="611502" y="350942"/>
                </a:lnTo>
                <a:lnTo>
                  <a:pt x="630340" y="338240"/>
                </a:lnTo>
                <a:lnTo>
                  <a:pt x="643042" y="319401"/>
                </a:lnTo>
                <a:lnTo>
                  <a:pt x="647700" y="296332"/>
                </a:lnTo>
                <a:lnTo>
                  <a:pt x="647700" y="59267"/>
                </a:lnTo>
                <a:lnTo>
                  <a:pt x="643042" y="36197"/>
                </a:lnTo>
                <a:lnTo>
                  <a:pt x="630340" y="17359"/>
                </a:lnTo>
                <a:lnTo>
                  <a:pt x="611502" y="4657"/>
                </a:lnTo>
                <a:lnTo>
                  <a:pt x="588432" y="0"/>
                </a:lnTo>
                <a:close/>
              </a:path>
            </a:pathLst>
          </a:custGeom>
          <a:solidFill>
            <a:srgbClr val="2683C6"/>
          </a:solidFill>
        </p:spPr>
        <p:txBody>
          <a:bodyPr wrap="square" lIns="0" tIns="0" rIns="0" bIns="0" rtlCol="0"/>
          <a:lstStyle/>
          <a:p>
            <a:endParaRPr/>
          </a:p>
        </p:txBody>
      </p:sp>
      <p:sp>
        <p:nvSpPr>
          <p:cNvPr id="17" name="object 17"/>
          <p:cNvSpPr txBox="1"/>
          <p:nvPr/>
        </p:nvSpPr>
        <p:spPr>
          <a:xfrm>
            <a:off x="1570037" y="5327510"/>
            <a:ext cx="27241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FFFFFF"/>
                </a:solidFill>
                <a:latin typeface="Times New Roman"/>
                <a:cs typeface="Times New Roman"/>
              </a:rPr>
              <a:t>No</a:t>
            </a:r>
            <a:endParaRPr sz="1600">
              <a:latin typeface="Times New Roman"/>
              <a:cs typeface="Times New Roman"/>
            </a:endParaRPr>
          </a:p>
        </p:txBody>
      </p:sp>
      <p:sp>
        <p:nvSpPr>
          <p:cNvPr id="18" name="object 18"/>
          <p:cNvSpPr/>
          <p:nvPr/>
        </p:nvSpPr>
        <p:spPr>
          <a:xfrm>
            <a:off x="812800" y="3695700"/>
            <a:ext cx="685800" cy="355600"/>
          </a:xfrm>
          <a:custGeom>
            <a:avLst/>
            <a:gdLst/>
            <a:ahLst/>
            <a:cxnLst/>
            <a:rect l="l" t="t" r="r" b="b"/>
            <a:pathLst>
              <a:path w="685800" h="355600">
                <a:moveTo>
                  <a:pt x="626531" y="0"/>
                </a:moveTo>
                <a:lnTo>
                  <a:pt x="59267" y="0"/>
                </a:lnTo>
                <a:lnTo>
                  <a:pt x="36198" y="4657"/>
                </a:lnTo>
                <a:lnTo>
                  <a:pt x="17359" y="17359"/>
                </a:lnTo>
                <a:lnTo>
                  <a:pt x="4657" y="36198"/>
                </a:lnTo>
                <a:lnTo>
                  <a:pt x="0" y="59268"/>
                </a:lnTo>
                <a:lnTo>
                  <a:pt x="0" y="296331"/>
                </a:lnTo>
                <a:lnTo>
                  <a:pt x="4657" y="319401"/>
                </a:lnTo>
                <a:lnTo>
                  <a:pt x="17359" y="338240"/>
                </a:lnTo>
                <a:lnTo>
                  <a:pt x="36198" y="350942"/>
                </a:lnTo>
                <a:lnTo>
                  <a:pt x="59267" y="355600"/>
                </a:lnTo>
                <a:lnTo>
                  <a:pt x="626531" y="355600"/>
                </a:lnTo>
                <a:lnTo>
                  <a:pt x="649601" y="350942"/>
                </a:lnTo>
                <a:lnTo>
                  <a:pt x="668440" y="338240"/>
                </a:lnTo>
                <a:lnTo>
                  <a:pt x="681142" y="319401"/>
                </a:lnTo>
                <a:lnTo>
                  <a:pt x="685800" y="296331"/>
                </a:lnTo>
                <a:lnTo>
                  <a:pt x="685800" y="59268"/>
                </a:lnTo>
                <a:lnTo>
                  <a:pt x="681142" y="36198"/>
                </a:lnTo>
                <a:lnTo>
                  <a:pt x="668440" y="17359"/>
                </a:lnTo>
                <a:lnTo>
                  <a:pt x="649601" y="4657"/>
                </a:lnTo>
                <a:lnTo>
                  <a:pt x="626531" y="0"/>
                </a:lnTo>
                <a:close/>
              </a:path>
            </a:pathLst>
          </a:custGeom>
          <a:solidFill>
            <a:srgbClr val="2683C6"/>
          </a:solidFill>
        </p:spPr>
        <p:txBody>
          <a:bodyPr wrap="square" lIns="0" tIns="0" rIns="0" bIns="0" rtlCol="0"/>
          <a:lstStyle/>
          <a:p>
            <a:endParaRPr/>
          </a:p>
        </p:txBody>
      </p:sp>
      <p:sp>
        <p:nvSpPr>
          <p:cNvPr id="19" name="object 19"/>
          <p:cNvSpPr txBox="1"/>
          <p:nvPr/>
        </p:nvSpPr>
        <p:spPr>
          <a:xfrm>
            <a:off x="1017587" y="3728105"/>
            <a:ext cx="27241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FFFFFF"/>
                </a:solidFill>
                <a:latin typeface="Times New Roman"/>
                <a:cs typeface="Times New Roman"/>
              </a:rPr>
              <a:t>No</a:t>
            </a:r>
            <a:endParaRPr sz="1600">
              <a:latin typeface="Times New Roman"/>
              <a:cs typeface="Times New Roman"/>
            </a:endParaRPr>
          </a:p>
        </p:txBody>
      </p:sp>
      <p:sp>
        <p:nvSpPr>
          <p:cNvPr id="20" name="object 20"/>
          <p:cNvSpPr/>
          <p:nvPr/>
        </p:nvSpPr>
        <p:spPr>
          <a:xfrm>
            <a:off x="3708400" y="4508500"/>
            <a:ext cx="685800" cy="381000"/>
          </a:xfrm>
          <a:custGeom>
            <a:avLst/>
            <a:gdLst/>
            <a:ahLst/>
            <a:cxnLst/>
            <a:rect l="l" t="t" r="r" b="b"/>
            <a:pathLst>
              <a:path w="685800" h="381000">
                <a:moveTo>
                  <a:pt x="622298" y="0"/>
                </a:moveTo>
                <a:lnTo>
                  <a:pt x="63501" y="0"/>
                </a:lnTo>
                <a:lnTo>
                  <a:pt x="38783" y="4990"/>
                </a:lnTo>
                <a:lnTo>
                  <a:pt x="18598" y="18598"/>
                </a:lnTo>
                <a:lnTo>
                  <a:pt x="4990" y="38783"/>
                </a:lnTo>
                <a:lnTo>
                  <a:pt x="0" y="63501"/>
                </a:lnTo>
                <a:lnTo>
                  <a:pt x="0" y="317498"/>
                </a:lnTo>
                <a:lnTo>
                  <a:pt x="4990" y="342216"/>
                </a:lnTo>
                <a:lnTo>
                  <a:pt x="18598" y="362401"/>
                </a:lnTo>
                <a:lnTo>
                  <a:pt x="38783" y="376009"/>
                </a:lnTo>
                <a:lnTo>
                  <a:pt x="63501" y="381000"/>
                </a:lnTo>
                <a:lnTo>
                  <a:pt x="622298" y="381000"/>
                </a:lnTo>
                <a:lnTo>
                  <a:pt x="647016" y="376009"/>
                </a:lnTo>
                <a:lnTo>
                  <a:pt x="667201" y="362401"/>
                </a:lnTo>
                <a:lnTo>
                  <a:pt x="680809" y="342216"/>
                </a:lnTo>
                <a:lnTo>
                  <a:pt x="685800" y="317498"/>
                </a:lnTo>
                <a:lnTo>
                  <a:pt x="685800" y="63501"/>
                </a:lnTo>
                <a:lnTo>
                  <a:pt x="680809" y="38783"/>
                </a:lnTo>
                <a:lnTo>
                  <a:pt x="667201" y="18598"/>
                </a:lnTo>
                <a:lnTo>
                  <a:pt x="647016" y="4990"/>
                </a:lnTo>
                <a:lnTo>
                  <a:pt x="622298" y="0"/>
                </a:lnTo>
                <a:close/>
              </a:path>
            </a:pathLst>
          </a:custGeom>
          <a:solidFill>
            <a:srgbClr val="2683C6"/>
          </a:solidFill>
        </p:spPr>
        <p:txBody>
          <a:bodyPr wrap="square" lIns="0" tIns="0" rIns="0" bIns="0" rtlCol="0"/>
          <a:lstStyle/>
          <a:p>
            <a:endParaRPr/>
          </a:p>
        </p:txBody>
      </p:sp>
      <p:sp>
        <p:nvSpPr>
          <p:cNvPr id="21" name="object 21"/>
          <p:cNvSpPr txBox="1"/>
          <p:nvPr/>
        </p:nvSpPr>
        <p:spPr>
          <a:xfrm>
            <a:off x="3894137" y="4556780"/>
            <a:ext cx="272415" cy="269240"/>
          </a:xfrm>
          <a:prstGeom prst="rect">
            <a:avLst/>
          </a:prstGeom>
        </p:spPr>
        <p:txBody>
          <a:bodyPr vert="horz" wrap="square" lIns="0" tIns="12700" rIns="0" bIns="0" rtlCol="0">
            <a:spAutoFit/>
          </a:bodyPr>
          <a:lstStyle/>
          <a:p>
            <a:pPr marL="12700">
              <a:lnSpc>
                <a:spcPct val="100000"/>
              </a:lnSpc>
              <a:spcBef>
                <a:spcPts val="100"/>
              </a:spcBef>
            </a:pPr>
            <a:r>
              <a:rPr sz="1600" b="1" spc="-10" dirty="0">
                <a:solidFill>
                  <a:srgbClr val="FFFFFF"/>
                </a:solidFill>
                <a:latin typeface="Times New Roman"/>
                <a:cs typeface="Times New Roman"/>
              </a:rPr>
              <a:t>No</a:t>
            </a:r>
            <a:endParaRPr sz="1600">
              <a:latin typeface="Times New Roman"/>
              <a:cs typeface="Times New Roman"/>
            </a:endParaRPr>
          </a:p>
        </p:txBody>
      </p:sp>
      <p:sp>
        <p:nvSpPr>
          <p:cNvPr id="22" name="object 22"/>
          <p:cNvSpPr txBox="1"/>
          <p:nvPr/>
        </p:nvSpPr>
        <p:spPr>
          <a:xfrm>
            <a:off x="1059497" y="3251220"/>
            <a:ext cx="321310" cy="269240"/>
          </a:xfrm>
          <a:prstGeom prst="rect">
            <a:avLst/>
          </a:prstGeom>
        </p:spPr>
        <p:txBody>
          <a:bodyPr vert="horz" wrap="square" lIns="0" tIns="12700" rIns="0" bIns="0" rtlCol="0">
            <a:spAutoFit/>
          </a:bodyPr>
          <a:lstStyle/>
          <a:p>
            <a:pPr marL="12700">
              <a:lnSpc>
                <a:spcPct val="100000"/>
              </a:lnSpc>
              <a:spcBef>
                <a:spcPts val="100"/>
              </a:spcBef>
            </a:pPr>
            <a:r>
              <a:rPr sz="1600" spc="-170" dirty="0">
                <a:solidFill>
                  <a:srgbClr val="595959"/>
                </a:solidFill>
                <a:latin typeface="Times New Roman"/>
                <a:cs typeface="Times New Roman"/>
              </a:rPr>
              <a:t>Y</a:t>
            </a:r>
            <a:r>
              <a:rPr sz="1600" dirty="0">
                <a:solidFill>
                  <a:srgbClr val="595959"/>
                </a:solidFill>
                <a:latin typeface="Times New Roman"/>
                <a:cs typeface="Times New Roman"/>
              </a:rPr>
              <a:t>es</a:t>
            </a:r>
            <a:endParaRPr sz="1600">
              <a:latin typeface="Times New Roman"/>
              <a:cs typeface="Times New Roman"/>
            </a:endParaRPr>
          </a:p>
        </p:txBody>
      </p:sp>
      <p:sp>
        <p:nvSpPr>
          <p:cNvPr id="23" name="object 23"/>
          <p:cNvSpPr txBox="1"/>
          <p:nvPr/>
        </p:nvSpPr>
        <p:spPr>
          <a:xfrm>
            <a:off x="2882264" y="3251220"/>
            <a:ext cx="272415" cy="269240"/>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CC0000"/>
                </a:solidFill>
                <a:latin typeface="Times New Roman"/>
                <a:cs typeface="Times New Roman"/>
              </a:rPr>
              <a:t>No</a:t>
            </a:r>
            <a:endParaRPr sz="1600">
              <a:latin typeface="Times New Roman"/>
              <a:cs typeface="Times New Roman"/>
            </a:endParaRPr>
          </a:p>
        </p:txBody>
      </p:sp>
      <p:sp>
        <p:nvSpPr>
          <p:cNvPr id="24" name="object 24"/>
          <p:cNvSpPr txBox="1"/>
          <p:nvPr/>
        </p:nvSpPr>
        <p:spPr>
          <a:xfrm>
            <a:off x="3950435" y="4081545"/>
            <a:ext cx="682625"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CC0000"/>
                </a:solidFill>
                <a:latin typeface="Times New Roman"/>
                <a:cs typeface="Times New Roman"/>
              </a:rPr>
              <a:t>Marr</a:t>
            </a:r>
            <a:r>
              <a:rPr sz="1600" spc="5" dirty="0">
                <a:solidFill>
                  <a:srgbClr val="CC0000"/>
                </a:solidFill>
                <a:latin typeface="Times New Roman"/>
                <a:cs typeface="Times New Roman"/>
              </a:rPr>
              <a:t>i</a:t>
            </a:r>
            <a:r>
              <a:rPr sz="1600" dirty="0">
                <a:solidFill>
                  <a:srgbClr val="CC0000"/>
                </a:solidFill>
                <a:latin typeface="Times New Roman"/>
                <a:cs typeface="Times New Roman"/>
              </a:rPr>
              <a:t>ed</a:t>
            </a:r>
            <a:endParaRPr sz="1600">
              <a:latin typeface="Times New Roman"/>
              <a:cs typeface="Times New Roman"/>
            </a:endParaRPr>
          </a:p>
        </p:txBody>
      </p:sp>
      <p:sp>
        <p:nvSpPr>
          <p:cNvPr id="25" name="object 25"/>
          <p:cNvSpPr txBox="1"/>
          <p:nvPr/>
        </p:nvSpPr>
        <p:spPr>
          <a:xfrm>
            <a:off x="1243148" y="4859078"/>
            <a:ext cx="4902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&lt;</a:t>
            </a:r>
            <a:r>
              <a:rPr sz="1600" dirty="0">
                <a:solidFill>
                  <a:srgbClr val="595959"/>
                </a:solidFill>
                <a:latin typeface="Times New Roman"/>
                <a:cs typeface="Times New Roman"/>
              </a:rPr>
              <a:t>80K</a:t>
            </a:r>
            <a:endParaRPr sz="1600">
              <a:latin typeface="Times New Roman"/>
              <a:cs typeface="Times New Roman"/>
            </a:endParaRPr>
          </a:p>
        </p:txBody>
      </p:sp>
      <p:sp>
        <p:nvSpPr>
          <p:cNvPr id="26" name="object 26"/>
          <p:cNvSpPr txBox="1"/>
          <p:nvPr/>
        </p:nvSpPr>
        <p:spPr>
          <a:xfrm>
            <a:off x="3017973" y="4859078"/>
            <a:ext cx="490220" cy="269240"/>
          </a:xfrm>
          <a:prstGeom prst="rect">
            <a:avLst/>
          </a:prstGeom>
        </p:spPr>
        <p:txBody>
          <a:bodyPr vert="horz" wrap="square" lIns="0" tIns="12700" rIns="0" bIns="0" rtlCol="0">
            <a:spAutoFit/>
          </a:bodyPr>
          <a:lstStyle/>
          <a:p>
            <a:pPr marL="12700">
              <a:lnSpc>
                <a:spcPct val="100000"/>
              </a:lnSpc>
              <a:spcBef>
                <a:spcPts val="100"/>
              </a:spcBef>
            </a:pPr>
            <a:r>
              <a:rPr sz="1600" spc="-5" dirty="0">
                <a:solidFill>
                  <a:srgbClr val="595959"/>
                </a:solidFill>
                <a:latin typeface="Times New Roman"/>
                <a:cs typeface="Times New Roman"/>
              </a:rPr>
              <a:t>&gt;</a:t>
            </a:r>
            <a:r>
              <a:rPr sz="1600" dirty="0">
                <a:solidFill>
                  <a:srgbClr val="595959"/>
                </a:solidFill>
                <a:latin typeface="Times New Roman"/>
                <a:cs typeface="Times New Roman"/>
              </a:rPr>
              <a:t>80K</a:t>
            </a:r>
            <a:endParaRPr sz="1600">
              <a:latin typeface="Times New Roman"/>
              <a:cs typeface="Times New Roman"/>
            </a:endParaRPr>
          </a:p>
        </p:txBody>
      </p:sp>
      <p:sp>
        <p:nvSpPr>
          <p:cNvPr id="27" name="object 27"/>
          <p:cNvSpPr/>
          <p:nvPr/>
        </p:nvSpPr>
        <p:spPr>
          <a:xfrm>
            <a:off x="2755900" y="5295900"/>
            <a:ext cx="635000" cy="355600"/>
          </a:xfrm>
          <a:custGeom>
            <a:avLst/>
            <a:gdLst/>
            <a:ahLst/>
            <a:cxnLst/>
            <a:rect l="l" t="t" r="r" b="b"/>
            <a:pathLst>
              <a:path w="635000" h="355600">
                <a:moveTo>
                  <a:pt x="575369" y="0"/>
                </a:moveTo>
                <a:lnTo>
                  <a:pt x="59630" y="0"/>
                </a:lnTo>
                <a:lnTo>
                  <a:pt x="36419" y="4686"/>
                </a:lnTo>
                <a:lnTo>
                  <a:pt x="17465" y="17465"/>
                </a:lnTo>
                <a:lnTo>
                  <a:pt x="4686" y="36419"/>
                </a:lnTo>
                <a:lnTo>
                  <a:pt x="0" y="59630"/>
                </a:lnTo>
                <a:lnTo>
                  <a:pt x="0" y="295969"/>
                </a:lnTo>
                <a:lnTo>
                  <a:pt x="4686" y="319180"/>
                </a:lnTo>
                <a:lnTo>
                  <a:pt x="17465" y="338134"/>
                </a:lnTo>
                <a:lnTo>
                  <a:pt x="36419" y="350913"/>
                </a:lnTo>
                <a:lnTo>
                  <a:pt x="59630" y="355600"/>
                </a:lnTo>
                <a:lnTo>
                  <a:pt x="575369" y="355600"/>
                </a:lnTo>
                <a:lnTo>
                  <a:pt x="598580" y="350913"/>
                </a:lnTo>
                <a:lnTo>
                  <a:pt x="617534" y="338134"/>
                </a:lnTo>
                <a:lnTo>
                  <a:pt x="630313" y="319180"/>
                </a:lnTo>
                <a:lnTo>
                  <a:pt x="635000" y="295969"/>
                </a:lnTo>
                <a:lnTo>
                  <a:pt x="635000" y="59630"/>
                </a:lnTo>
                <a:lnTo>
                  <a:pt x="630313" y="36419"/>
                </a:lnTo>
                <a:lnTo>
                  <a:pt x="617534" y="17465"/>
                </a:lnTo>
                <a:lnTo>
                  <a:pt x="598580" y="4686"/>
                </a:lnTo>
                <a:lnTo>
                  <a:pt x="575369" y="0"/>
                </a:lnTo>
                <a:close/>
              </a:path>
            </a:pathLst>
          </a:custGeom>
          <a:solidFill>
            <a:srgbClr val="2683C6"/>
          </a:solidFill>
        </p:spPr>
        <p:txBody>
          <a:bodyPr wrap="square" lIns="0" tIns="0" rIns="0" bIns="0" rtlCol="0"/>
          <a:lstStyle/>
          <a:p>
            <a:endParaRPr/>
          </a:p>
        </p:txBody>
      </p:sp>
      <p:sp>
        <p:nvSpPr>
          <p:cNvPr id="28" name="object 28"/>
          <p:cNvSpPr txBox="1"/>
          <p:nvPr/>
        </p:nvSpPr>
        <p:spPr>
          <a:xfrm>
            <a:off x="2915507" y="5326716"/>
            <a:ext cx="318770" cy="269240"/>
          </a:xfrm>
          <a:prstGeom prst="rect">
            <a:avLst/>
          </a:prstGeom>
        </p:spPr>
        <p:txBody>
          <a:bodyPr vert="horz" wrap="square" lIns="0" tIns="12700" rIns="0" bIns="0" rtlCol="0">
            <a:spAutoFit/>
          </a:bodyPr>
          <a:lstStyle/>
          <a:p>
            <a:pPr marL="12700">
              <a:lnSpc>
                <a:spcPct val="100000"/>
              </a:lnSpc>
              <a:spcBef>
                <a:spcPts val="100"/>
              </a:spcBef>
            </a:pPr>
            <a:r>
              <a:rPr sz="1600" b="1" spc="-185" dirty="0">
                <a:solidFill>
                  <a:srgbClr val="FFFFFF"/>
                </a:solidFill>
                <a:latin typeface="Times New Roman"/>
                <a:cs typeface="Times New Roman"/>
              </a:rPr>
              <a:t>Y</a:t>
            </a:r>
            <a:r>
              <a:rPr sz="1600" b="1" dirty="0">
                <a:solidFill>
                  <a:srgbClr val="FFFFFF"/>
                </a:solidFill>
                <a:latin typeface="Times New Roman"/>
                <a:cs typeface="Times New Roman"/>
              </a:rPr>
              <a:t>es</a:t>
            </a:r>
            <a:endParaRPr sz="1600">
              <a:latin typeface="Times New Roman"/>
              <a:cs typeface="Times New Roman"/>
            </a:endParaRPr>
          </a:p>
        </p:txBody>
      </p:sp>
      <p:graphicFrame>
        <p:nvGraphicFramePr>
          <p:cNvPr id="29" name="object 29"/>
          <p:cNvGraphicFramePr>
            <a:graphicFrameLocks noGrp="1"/>
          </p:cNvGraphicFramePr>
          <p:nvPr/>
        </p:nvGraphicFramePr>
        <p:xfrm>
          <a:off x="4893551" y="2493764"/>
          <a:ext cx="3024505" cy="777240"/>
        </p:xfrm>
        <a:graphic>
          <a:graphicData uri="http://schemas.openxmlformats.org/drawingml/2006/table">
            <a:tbl>
              <a:tblPr firstRow="1" bandRow="1">
                <a:tableStyleId>{2D5ABB26-0587-4C30-8999-92F81FD0307C}</a:tableStyleId>
              </a:tblPr>
              <a:tblGrid>
                <a:gridCol w="818515">
                  <a:extLst>
                    <a:ext uri="{9D8B030D-6E8A-4147-A177-3AD203B41FA5}">
                      <a16:colId xmlns:a16="http://schemas.microsoft.com/office/drawing/2014/main" val="20000"/>
                    </a:ext>
                  </a:extLst>
                </a:gridCol>
                <a:gridCol w="789940">
                  <a:extLst>
                    <a:ext uri="{9D8B030D-6E8A-4147-A177-3AD203B41FA5}">
                      <a16:colId xmlns:a16="http://schemas.microsoft.com/office/drawing/2014/main" val="20001"/>
                    </a:ext>
                  </a:extLst>
                </a:gridCol>
                <a:gridCol w="756284">
                  <a:extLst>
                    <a:ext uri="{9D8B030D-6E8A-4147-A177-3AD203B41FA5}">
                      <a16:colId xmlns:a16="http://schemas.microsoft.com/office/drawing/2014/main" val="20002"/>
                    </a:ext>
                  </a:extLst>
                </a:gridCol>
                <a:gridCol w="629919">
                  <a:extLst>
                    <a:ext uri="{9D8B030D-6E8A-4147-A177-3AD203B41FA5}">
                      <a16:colId xmlns:a16="http://schemas.microsoft.com/office/drawing/2014/main" val="20003"/>
                    </a:ext>
                  </a:extLst>
                </a:gridCol>
              </a:tblGrid>
              <a:tr h="457200">
                <a:tc>
                  <a:txBody>
                    <a:bodyPr/>
                    <a:lstStyle/>
                    <a:p>
                      <a:pPr marL="168275">
                        <a:lnSpc>
                          <a:spcPct val="100000"/>
                        </a:lnSpc>
                        <a:spcBef>
                          <a:spcPts val="1080"/>
                        </a:spcBef>
                      </a:pPr>
                      <a:r>
                        <a:rPr sz="1200" b="1" spc="-5" dirty="0">
                          <a:solidFill>
                            <a:srgbClr val="FFFFFF"/>
                          </a:solidFill>
                          <a:latin typeface="Times New Roman"/>
                          <a:cs typeface="Times New Roman"/>
                        </a:rPr>
                        <a:t>Refund</a:t>
                      </a:r>
                      <a:endParaRPr sz="1200">
                        <a:latin typeface="Times New Roman"/>
                        <a:cs typeface="Times New Roman"/>
                      </a:endParaRPr>
                    </a:p>
                  </a:txBody>
                  <a:tcPr marL="0" marR="0" marT="13716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92405" marR="136525" indent="-48895">
                        <a:lnSpc>
                          <a:spcPts val="1400"/>
                        </a:lnSpc>
                        <a:spcBef>
                          <a:spcPts val="440"/>
                        </a:spcBef>
                      </a:pPr>
                      <a:r>
                        <a:rPr sz="1200" b="1" dirty="0">
                          <a:solidFill>
                            <a:srgbClr val="FFFFFF"/>
                          </a:solidFill>
                          <a:latin typeface="Times New Roman"/>
                          <a:cs typeface="Times New Roman"/>
                        </a:rPr>
                        <a:t>Marital  </a:t>
                      </a:r>
                      <a:r>
                        <a:rPr sz="1200" b="1" spc="-5" dirty="0">
                          <a:solidFill>
                            <a:srgbClr val="FFFFFF"/>
                          </a:solidFill>
                          <a:latin typeface="Times New Roman"/>
                          <a:cs typeface="Times New Roman"/>
                        </a:rPr>
                        <a:t>Status</a:t>
                      </a:r>
                      <a:endParaRPr sz="1200">
                        <a:latin typeface="Times New Roman"/>
                        <a:cs typeface="Times New Roman"/>
                      </a:endParaRPr>
                    </a:p>
                  </a:txBody>
                  <a:tcPr marL="0" marR="0" marT="5588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36525" marR="114935" indent="-14604">
                        <a:lnSpc>
                          <a:spcPts val="1400"/>
                        </a:lnSpc>
                        <a:spcBef>
                          <a:spcPts val="440"/>
                        </a:spcBef>
                      </a:pPr>
                      <a:r>
                        <a:rPr sz="1200" b="1" spc="-110" dirty="0">
                          <a:solidFill>
                            <a:srgbClr val="FFFFFF"/>
                          </a:solidFill>
                          <a:latin typeface="Times New Roman"/>
                          <a:cs typeface="Times New Roman"/>
                        </a:rPr>
                        <a:t>T</a:t>
                      </a:r>
                      <a:r>
                        <a:rPr sz="1200" b="1" dirty="0">
                          <a:solidFill>
                            <a:srgbClr val="FFFFFF"/>
                          </a:solidFill>
                          <a:latin typeface="Times New Roman"/>
                          <a:cs typeface="Times New Roman"/>
                        </a:rPr>
                        <a:t>axa</a:t>
                      </a:r>
                      <a:r>
                        <a:rPr sz="1200" b="1" spc="-5" dirty="0">
                          <a:solidFill>
                            <a:srgbClr val="FFFFFF"/>
                          </a:solidFill>
                          <a:latin typeface="Times New Roman"/>
                          <a:cs typeface="Times New Roman"/>
                        </a:rPr>
                        <a:t>b</a:t>
                      </a:r>
                      <a:r>
                        <a:rPr sz="1200" b="1" dirty="0">
                          <a:solidFill>
                            <a:srgbClr val="FFFFFF"/>
                          </a:solidFill>
                          <a:latin typeface="Times New Roman"/>
                          <a:cs typeface="Times New Roman"/>
                        </a:rPr>
                        <a:t>le  </a:t>
                      </a:r>
                      <a:r>
                        <a:rPr sz="1200" b="1" spc="-5" dirty="0">
                          <a:solidFill>
                            <a:srgbClr val="FFFFFF"/>
                          </a:solidFill>
                          <a:latin typeface="Times New Roman"/>
                          <a:cs typeface="Times New Roman"/>
                        </a:rPr>
                        <a:t>Income</a:t>
                      </a:r>
                      <a:endParaRPr sz="1200">
                        <a:latin typeface="Times New Roman"/>
                        <a:cs typeface="Times New Roman"/>
                      </a:endParaRPr>
                    </a:p>
                  </a:txBody>
                  <a:tcPr marL="0" marR="0" marT="5588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120650">
                        <a:lnSpc>
                          <a:spcPct val="100000"/>
                        </a:lnSpc>
                        <a:spcBef>
                          <a:spcPts val="1080"/>
                        </a:spcBef>
                      </a:pPr>
                      <a:r>
                        <a:rPr sz="1200" b="1" spc="-5" dirty="0">
                          <a:solidFill>
                            <a:srgbClr val="FFFFFF"/>
                          </a:solidFill>
                          <a:latin typeface="Times New Roman"/>
                          <a:cs typeface="Times New Roman"/>
                        </a:rPr>
                        <a:t>Cheat</a:t>
                      </a:r>
                      <a:endParaRPr sz="1200">
                        <a:latin typeface="Times New Roman"/>
                        <a:cs typeface="Times New Roman"/>
                      </a:endParaRPr>
                    </a:p>
                  </a:txBody>
                  <a:tcPr marL="0" marR="0" marT="13716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300890">
                <a:tc>
                  <a:txBody>
                    <a:bodyPr/>
                    <a:lstStyle/>
                    <a:p>
                      <a:pPr marL="91440">
                        <a:lnSpc>
                          <a:spcPct val="100000"/>
                        </a:lnSpc>
                        <a:spcBef>
                          <a:spcPts val="464"/>
                        </a:spcBef>
                      </a:pPr>
                      <a:r>
                        <a:rPr sz="1200" spc="-5" dirty="0">
                          <a:solidFill>
                            <a:srgbClr val="CC0000"/>
                          </a:solidFill>
                          <a:latin typeface="Times New Roman"/>
                          <a:cs typeface="Times New Roman"/>
                        </a:rPr>
                        <a:t>No</a:t>
                      </a:r>
                      <a:endParaRPr sz="1200">
                        <a:latin typeface="Times New Roman"/>
                        <a:cs typeface="Times New Roman"/>
                      </a:endParaRPr>
                    </a:p>
                  </a:txBody>
                  <a:tcPr marL="0" marR="0" marT="59054"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0805">
                        <a:lnSpc>
                          <a:spcPct val="100000"/>
                        </a:lnSpc>
                        <a:spcBef>
                          <a:spcPts val="360"/>
                        </a:spcBef>
                      </a:pPr>
                      <a:r>
                        <a:rPr sz="1200" dirty="0">
                          <a:solidFill>
                            <a:srgbClr val="CC0000"/>
                          </a:solidFill>
                          <a:latin typeface="Times New Roman"/>
                          <a:cs typeface="Times New Roman"/>
                        </a:rPr>
                        <a:t>Married</a:t>
                      </a:r>
                      <a:endParaRPr sz="12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464"/>
                        </a:spcBef>
                      </a:pPr>
                      <a:r>
                        <a:rPr sz="1200" dirty="0">
                          <a:solidFill>
                            <a:srgbClr val="595959"/>
                          </a:solidFill>
                          <a:latin typeface="Times New Roman"/>
                          <a:cs typeface="Times New Roman"/>
                        </a:rPr>
                        <a:t>80K</a:t>
                      </a:r>
                      <a:endParaRPr sz="1200">
                        <a:latin typeface="Times New Roman"/>
                        <a:cs typeface="Times New Roman"/>
                      </a:endParaRPr>
                    </a:p>
                  </a:txBody>
                  <a:tcPr marL="0" marR="0" marT="59054"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91440">
                        <a:lnSpc>
                          <a:spcPct val="100000"/>
                        </a:lnSpc>
                        <a:spcBef>
                          <a:spcPts val="464"/>
                        </a:spcBef>
                      </a:pPr>
                      <a:r>
                        <a:rPr sz="1200" b="1" dirty="0">
                          <a:solidFill>
                            <a:srgbClr val="595959"/>
                          </a:solidFill>
                          <a:latin typeface="Times New Roman"/>
                          <a:cs typeface="Times New Roman"/>
                        </a:rPr>
                        <a:t>?</a:t>
                      </a:r>
                      <a:endParaRPr sz="1200">
                        <a:latin typeface="Times New Roman"/>
                        <a:cs typeface="Times New Roman"/>
                      </a:endParaRPr>
                    </a:p>
                  </a:txBody>
                  <a:tcPr marL="0" marR="0" marT="59054"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bl>
          </a:graphicData>
        </a:graphic>
      </p:graphicFrame>
      <p:sp>
        <p:nvSpPr>
          <p:cNvPr id="30" name="object 30"/>
          <p:cNvSpPr txBox="1"/>
          <p:nvPr/>
        </p:nvSpPr>
        <p:spPr>
          <a:xfrm>
            <a:off x="2965516" y="6532429"/>
            <a:ext cx="30022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BFBFBF"/>
                </a:solidFill>
                <a:latin typeface="Times New Roman"/>
                <a:cs typeface="Times New Roman"/>
              </a:rPr>
              <a:t>SCHOOL OF</a:t>
            </a:r>
            <a:r>
              <a:rPr sz="800" spc="10" dirty="0">
                <a:solidFill>
                  <a:srgbClr val="BFBFBF"/>
                </a:solidFill>
                <a:latin typeface="Times New Roman"/>
                <a:cs typeface="Times New Roman"/>
              </a:rPr>
              <a:t> </a:t>
            </a:r>
            <a:r>
              <a:rPr sz="800" spc="-5" dirty="0">
                <a:solidFill>
                  <a:srgbClr val="BFBFBF"/>
                </a:solidFill>
                <a:latin typeface="Times New Roman"/>
                <a:cs typeface="Times New Roman"/>
              </a:rPr>
              <a:t>INFORMATION STUDIES</a:t>
            </a:r>
            <a:r>
              <a:rPr sz="800" spc="10" dirty="0">
                <a:solidFill>
                  <a:srgbClr val="BFBFBF"/>
                </a:solidFill>
                <a:latin typeface="Times New Roman"/>
                <a:cs typeface="Times New Roman"/>
              </a:rPr>
              <a:t> </a:t>
            </a:r>
            <a:r>
              <a:rPr sz="800" dirty="0">
                <a:solidFill>
                  <a:srgbClr val="BFBFBF"/>
                </a:solidFill>
                <a:latin typeface="Times New Roman"/>
                <a:cs typeface="Times New Roman"/>
              </a:rPr>
              <a:t>| </a:t>
            </a:r>
            <a:r>
              <a:rPr sz="800" spc="-5" dirty="0">
                <a:solidFill>
                  <a:srgbClr val="BFBFBF"/>
                </a:solidFill>
                <a:latin typeface="Times New Roman"/>
                <a:cs typeface="Times New Roman"/>
              </a:rPr>
              <a:t>SYRACUSE</a:t>
            </a:r>
            <a:r>
              <a:rPr sz="800" dirty="0">
                <a:solidFill>
                  <a:srgbClr val="BFBFBF"/>
                </a:solidFill>
                <a:latin typeface="Times New Roman"/>
                <a:cs typeface="Times New Roman"/>
              </a:rPr>
              <a:t> </a:t>
            </a:r>
            <a:r>
              <a:rPr sz="800" spc="-5" dirty="0">
                <a:solidFill>
                  <a:srgbClr val="BFBFBF"/>
                </a:solidFill>
                <a:latin typeface="Times New Roman"/>
                <a:cs typeface="Times New Roman"/>
              </a:rPr>
              <a:t>UNIVERSITY</a:t>
            </a:r>
            <a:endParaRPr sz="800">
              <a:latin typeface="Times New Roman"/>
              <a:cs typeface="Times New Roman"/>
            </a:endParaRPr>
          </a:p>
        </p:txBody>
      </p:sp>
      <p:sp>
        <p:nvSpPr>
          <p:cNvPr id="31" name="object 31"/>
          <p:cNvSpPr txBox="1"/>
          <p:nvPr/>
        </p:nvSpPr>
        <p:spPr>
          <a:xfrm>
            <a:off x="6248115" y="6534204"/>
            <a:ext cx="127000" cy="147320"/>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BFBFBF"/>
                </a:solidFill>
                <a:latin typeface="Times New Roman"/>
                <a:cs typeface="Times New Roman"/>
              </a:rPr>
              <a:t>10</a:t>
            </a:r>
            <a:endParaRPr sz="800">
              <a:latin typeface="Times New Roman"/>
              <a:cs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80664" y="5026177"/>
            <a:ext cx="3311525" cy="1300480"/>
          </a:xfrm>
          <a:prstGeom prst="rect">
            <a:avLst/>
          </a:prstGeom>
        </p:spPr>
        <p:txBody>
          <a:bodyPr vert="horz" wrap="square" lIns="0" tIns="30480" rIns="0" bIns="0" rtlCol="0">
            <a:spAutoFit/>
          </a:bodyPr>
          <a:lstStyle/>
          <a:p>
            <a:pPr marL="736600" marR="5080" indent="-723900">
              <a:lnSpc>
                <a:spcPts val="5000"/>
              </a:lnSpc>
              <a:spcBef>
                <a:spcPts val="240"/>
              </a:spcBef>
            </a:pPr>
            <a:r>
              <a:rPr sz="4200" spc="195" dirty="0">
                <a:solidFill>
                  <a:srgbClr val="EE5612"/>
                </a:solidFill>
                <a:latin typeface="Times New Roman"/>
                <a:cs typeface="Times New Roman"/>
              </a:rPr>
              <a:t>C</a:t>
            </a:r>
            <a:r>
              <a:rPr sz="4200" spc="190" dirty="0">
                <a:solidFill>
                  <a:srgbClr val="EE5612"/>
                </a:solidFill>
                <a:latin typeface="Times New Roman"/>
                <a:cs typeface="Times New Roman"/>
              </a:rPr>
              <a:t>l</a:t>
            </a:r>
            <a:r>
              <a:rPr sz="4200" spc="195" dirty="0">
                <a:solidFill>
                  <a:srgbClr val="EE5612"/>
                </a:solidFill>
                <a:latin typeface="Times New Roman"/>
                <a:cs typeface="Times New Roman"/>
              </a:rPr>
              <a:t>a</a:t>
            </a:r>
            <a:r>
              <a:rPr sz="4200" spc="200" dirty="0">
                <a:solidFill>
                  <a:srgbClr val="EE5612"/>
                </a:solidFill>
                <a:latin typeface="Times New Roman"/>
                <a:cs typeface="Times New Roman"/>
              </a:rPr>
              <a:t>ss</a:t>
            </a:r>
            <a:r>
              <a:rPr sz="4200" spc="195" dirty="0">
                <a:solidFill>
                  <a:srgbClr val="EE5612"/>
                </a:solidFill>
                <a:latin typeface="Times New Roman"/>
                <a:cs typeface="Times New Roman"/>
              </a:rPr>
              <a:t>i</a:t>
            </a:r>
            <a:r>
              <a:rPr sz="4200" spc="200" dirty="0">
                <a:solidFill>
                  <a:srgbClr val="EE5612"/>
                </a:solidFill>
                <a:latin typeface="Times New Roman"/>
                <a:cs typeface="Times New Roman"/>
              </a:rPr>
              <a:t>f</a:t>
            </a:r>
            <a:r>
              <a:rPr sz="4200" spc="195" dirty="0">
                <a:solidFill>
                  <a:srgbClr val="EE5612"/>
                </a:solidFill>
                <a:latin typeface="Times New Roman"/>
                <a:cs typeface="Times New Roman"/>
              </a:rPr>
              <a:t>ication  </a:t>
            </a:r>
            <a:r>
              <a:rPr sz="4200" spc="175" dirty="0">
                <a:solidFill>
                  <a:srgbClr val="EE5612"/>
                </a:solidFill>
                <a:latin typeface="Times New Roman"/>
                <a:cs typeface="Times New Roman"/>
              </a:rPr>
              <a:t>Evaluation</a:t>
            </a:r>
            <a:endParaRPr sz="4200">
              <a:latin typeface="Times New Roman"/>
              <a:cs typeface="Times New Roman"/>
            </a:endParaRPr>
          </a:p>
        </p:txBody>
      </p:sp>
      <p:pic>
        <p:nvPicPr>
          <p:cNvPr id="3" name="object 3"/>
          <p:cNvPicPr/>
          <p:nvPr/>
        </p:nvPicPr>
        <p:blipFill>
          <a:blip r:embed="rId2" cstate="print"/>
          <a:stretch>
            <a:fillRect/>
          </a:stretch>
        </p:blipFill>
        <p:spPr>
          <a:xfrm>
            <a:off x="0" y="0"/>
            <a:ext cx="9144000" cy="45720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022090" cy="665480"/>
          </a:xfrm>
          <a:prstGeom prst="rect">
            <a:avLst/>
          </a:prstGeom>
        </p:spPr>
        <p:txBody>
          <a:bodyPr vert="horz" wrap="square" lIns="0" tIns="12700" rIns="0" bIns="0" rtlCol="0">
            <a:spAutoFit/>
          </a:bodyPr>
          <a:lstStyle/>
          <a:p>
            <a:pPr marL="12700">
              <a:lnSpc>
                <a:spcPct val="100000"/>
              </a:lnSpc>
              <a:spcBef>
                <a:spcPts val="100"/>
              </a:spcBef>
            </a:pPr>
            <a:r>
              <a:rPr spc="85" dirty="0"/>
              <a:t>Confusion</a:t>
            </a:r>
            <a:r>
              <a:rPr spc="110" dirty="0"/>
              <a:t> </a:t>
            </a:r>
            <a:r>
              <a:rPr spc="80" dirty="0"/>
              <a:t>Matrix</a:t>
            </a:r>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2</a:t>
            </a:r>
          </a:p>
        </p:txBody>
      </p:sp>
      <p:sp>
        <p:nvSpPr>
          <p:cNvPr id="3" name="object 3"/>
          <p:cNvSpPr txBox="1"/>
          <p:nvPr/>
        </p:nvSpPr>
        <p:spPr>
          <a:xfrm>
            <a:off x="892555" y="1795388"/>
            <a:ext cx="7102475" cy="135763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Focus</a:t>
            </a:r>
            <a:r>
              <a:rPr sz="2200" spc="-10" dirty="0">
                <a:solidFill>
                  <a:srgbClr val="595959"/>
                </a:solidFill>
                <a:latin typeface="Times New Roman"/>
                <a:cs typeface="Times New Roman"/>
              </a:rPr>
              <a:t> </a:t>
            </a:r>
            <a:r>
              <a:rPr sz="2200" dirty="0">
                <a:solidFill>
                  <a:srgbClr val="595959"/>
                </a:solidFill>
                <a:latin typeface="Times New Roman"/>
                <a:cs typeface="Times New Roman"/>
              </a:rPr>
              <a:t>on the</a:t>
            </a:r>
            <a:r>
              <a:rPr sz="2200" spc="-5" dirty="0">
                <a:solidFill>
                  <a:srgbClr val="595959"/>
                </a:solidFill>
                <a:latin typeface="Times New Roman"/>
                <a:cs typeface="Times New Roman"/>
              </a:rPr>
              <a:t> predictive</a:t>
            </a:r>
            <a:r>
              <a:rPr sz="2200" dirty="0">
                <a:solidFill>
                  <a:srgbClr val="595959"/>
                </a:solidFill>
                <a:latin typeface="Times New Roman"/>
                <a:cs typeface="Times New Roman"/>
              </a:rPr>
              <a:t> </a:t>
            </a:r>
            <a:r>
              <a:rPr sz="2200" spc="-5" dirty="0">
                <a:solidFill>
                  <a:srgbClr val="595959"/>
                </a:solidFill>
                <a:latin typeface="Times New Roman"/>
                <a:cs typeface="Times New Roman"/>
              </a:rPr>
              <a:t>capability</a:t>
            </a:r>
            <a:r>
              <a:rPr sz="2200" dirty="0">
                <a:solidFill>
                  <a:srgbClr val="595959"/>
                </a:solidFill>
                <a:latin typeface="Times New Roman"/>
                <a:cs typeface="Times New Roman"/>
              </a:rPr>
              <a:t> of a</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model</a:t>
            </a:r>
            <a:r>
              <a:rPr sz="2200" dirty="0">
                <a:solidFill>
                  <a:srgbClr val="595959"/>
                </a:solidFill>
                <a:latin typeface="Times New Roman"/>
                <a:cs typeface="Times New Roman"/>
              </a:rPr>
              <a:t> on </a:t>
            </a:r>
            <a:r>
              <a:rPr sz="2200" spc="-5" dirty="0">
                <a:solidFill>
                  <a:srgbClr val="595959"/>
                </a:solidFill>
                <a:latin typeface="Times New Roman"/>
                <a:cs typeface="Times New Roman"/>
              </a:rPr>
              <a:t>test</a:t>
            </a:r>
            <a:r>
              <a:rPr sz="2200" dirty="0">
                <a:solidFill>
                  <a:srgbClr val="595959"/>
                </a:solidFill>
                <a:latin typeface="Times New Roman"/>
                <a:cs typeface="Times New Roman"/>
              </a:rPr>
              <a:t> </a:t>
            </a:r>
            <a:r>
              <a:rPr sz="2200" spc="-5" dirty="0">
                <a:solidFill>
                  <a:srgbClr val="595959"/>
                </a:solidFill>
                <a:latin typeface="Times New Roman"/>
                <a:cs typeface="Times New Roman"/>
              </a:rPr>
              <a:t>set</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5" dirty="0">
                <a:solidFill>
                  <a:srgbClr val="595959"/>
                </a:solidFill>
                <a:latin typeface="Times New Roman"/>
                <a:cs typeface="Times New Roman"/>
              </a:rPr>
              <a:t>Compare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dirty="0">
                <a:solidFill>
                  <a:srgbClr val="595959"/>
                </a:solidFill>
                <a:latin typeface="Times New Roman"/>
                <a:cs typeface="Times New Roman"/>
              </a:rPr>
              <a:t>known</a:t>
            </a:r>
            <a:r>
              <a:rPr sz="2000" spc="-5" dirty="0">
                <a:solidFill>
                  <a:srgbClr val="595959"/>
                </a:solidFill>
                <a:latin typeface="Times New Roman"/>
                <a:cs typeface="Times New Roman"/>
              </a:rPr>
              <a:t> actual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class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with 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predicted</a:t>
            </a:r>
            <a:r>
              <a:rPr sz="2000" dirty="0">
                <a:solidFill>
                  <a:srgbClr val="595959"/>
                </a:solidFill>
                <a:latin typeface="Times New Roman"/>
                <a:cs typeface="Times New Roman"/>
              </a:rPr>
              <a:t> </a:t>
            </a:r>
            <a:r>
              <a:rPr sz="2000" spc="-5" dirty="0">
                <a:solidFill>
                  <a:srgbClr val="595959"/>
                </a:solidFill>
                <a:latin typeface="Times New Roman"/>
                <a:cs typeface="Times New Roman"/>
              </a:rPr>
              <a:t>class</a:t>
            </a:r>
            <a:endParaRPr sz="2000">
              <a:latin typeface="Times New Roman"/>
              <a:cs typeface="Times New Roman"/>
            </a:endParaRPr>
          </a:p>
          <a:p>
            <a:pPr marL="12700">
              <a:lnSpc>
                <a:spcPct val="100000"/>
              </a:lnSpc>
              <a:spcBef>
                <a:spcPts val="1000"/>
              </a:spcBef>
            </a:pPr>
            <a:r>
              <a:rPr sz="2200" spc="-5" dirty="0">
                <a:solidFill>
                  <a:srgbClr val="595959"/>
                </a:solidFill>
                <a:latin typeface="Times New Roman"/>
                <a:cs typeface="Times New Roman"/>
              </a:rPr>
              <a:t>Confusion</a:t>
            </a:r>
            <a:r>
              <a:rPr sz="2200" dirty="0">
                <a:solidFill>
                  <a:srgbClr val="595959"/>
                </a:solidFill>
                <a:latin typeface="Times New Roman"/>
                <a:cs typeface="Times New Roman"/>
              </a:rPr>
              <a:t> </a:t>
            </a:r>
            <a:r>
              <a:rPr sz="2200" spc="-5" dirty="0">
                <a:solidFill>
                  <a:srgbClr val="595959"/>
                </a:solidFill>
                <a:latin typeface="Times New Roman"/>
                <a:cs typeface="Times New Roman"/>
              </a:rPr>
              <a:t>matrix</a:t>
            </a:r>
            <a:r>
              <a:rPr sz="2200" spc="5" dirty="0">
                <a:solidFill>
                  <a:srgbClr val="595959"/>
                </a:solidFill>
                <a:latin typeface="Times New Roman"/>
                <a:cs typeface="Times New Roman"/>
              </a:rPr>
              <a:t> </a:t>
            </a:r>
            <a:r>
              <a:rPr sz="2200" dirty="0">
                <a:solidFill>
                  <a:srgbClr val="595959"/>
                </a:solidFill>
                <a:latin typeface="Times New Roman"/>
                <a:cs typeface="Times New Roman"/>
              </a:rPr>
              <a:t>for</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binary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classifier</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(two</a:t>
            </a:r>
            <a:r>
              <a:rPr sz="2200" dirty="0">
                <a:solidFill>
                  <a:srgbClr val="595959"/>
                </a:solidFill>
                <a:latin typeface="Times New Roman"/>
                <a:cs typeface="Times New Roman"/>
              </a:rPr>
              <a:t> </a:t>
            </a:r>
            <a:r>
              <a:rPr sz="2200" spc="-5" dirty="0">
                <a:solidFill>
                  <a:srgbClr val="595959"/>
                </a:solidFill>
                <a:latin typeface="Times New Roman"/>
                <a:cs typeface="Times New Roman"/>
              </a:rPr>
              <a:t>labels)</a:t>
            </a:r>
            <a:r>
              <a:rPr sz="2200" spc="5" dirty="0">
                <a:solidFill>
                  <a:srgbClr val="595959"/>
                </a:solidFill>
                <a:latin typeface="Times New Roman"/>
                <a:cs typeface="Times New Roman"/>
              </a:rPr>
              <a:t> </a:t>
            </a:r>
            <a:r>
              <a:rPr sz="2200" dirty="0">
                <a:solidFill>
                  <a:srgbClr val="595959"/>
                </a:solidFill>
                <a:latin typeface="Times New Roman"/>
                <a:cs typeface="Times New Roman"/>
              </a:rPr>
              <a:t>on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test</a:t>
            </a:r>
            <a:r>
              <a:rPr sz="2200" dirty="0">
                <a:solidFill>
                  <a:srgbClr val="595959"/>
                </a:solidFill>
                <a:latin typeface="Times New Roman"/>
                <a:cs typeface="Times New Roman"/>
              </a:rPr>
              <a:t> </a:t>
            </a:r>
            <a:r>
              <a:rPr sz="2200" spc="-5" dirty="0">
                <a:solidFill>
                  <a:srgbClr val="595959"/>
                </a:solidFill>
                <a:latin typeface="Times New Roman"/>
                <a:cs typeface="Times New Roman"/>
              </a:rPr>
              <a:t>set:</a:t>
            </a:r>
            <a:endParaRPr sz="2200">
              <a:latin typeface="Times New Roman"/>
              <a:cs typeface="Times New Roman"/>
            </a:endParaRPr>
          </a:p>
        </p:txBody>
      </p:sp>
      <p:graphicFrame>
        <p:nvGraphicFramePr>
          <p:cNvPr id="4" name="object 4"/>
          <p:cNvGraphicFramePr>
            <a:graphicFrameLocks noGrp="1"/>
          </p:cNvGraphicFramePr>
          <p:nvPr/>
        </p:nvGraphicFramePr>
        <p:xfrm>
          <a:off x="775365" y="3694769"/>
          <a:ext cx="5133975" cy="1566545"/>
        </p:xfrm>
        <a:graphic>
          <a:graphicData uri="http://schemas.openxmlformats.org/drawingml/2006/table">
            <a:tbl>
              <a:tblPr firstRow="1" bandRow="1">
                <a:tableStyleId>{2D5ABB26-0587-4C30-8999-92F81FD0307C}</a:tableStyleId>
              </a:tblPr>
              <a:tblGrid>
                <a:gridCol w="1276350">
                  <a:extLst>
                    <a:ext uri="{9D8B030D-6E8A-4147-A177-3AD203B41FA5}">
                      <a16:colId xmlns:a16="http://schemas.microsoft.com/office/drawing/2014/main" val="20000"/>
                    </a:ext>
                  </a:extLst>
                </a:gridCol>
                <a:gridCol w="1276350">
                  <a:extLst>
                    <a:ext uri="{9D8B030D-6E8A-4147-A177-3AD203B41FA5}">
                      <a16:colId xmlns:a16="http://schemas.microsoft.com/office/drawing/2014/main" val="20001"/>
                    </a:ext>
                  </a:extLst>
                </a:gridCol>
                <a:gridCol w="1276350">
                  <a:extLst>
                    <a:ext uri="{9D8B030D-6E8A-4147-A177-3AD203B41FA5}">
                      <a16:colId xmlns:a16="http://schemas.microsoft.com/office/drawing/2014/main" val="20002"/>
                    </a:ext>
                  </a:extLst>
                </a:gridCol>
                <a:gridCol w="1276350">
                  <a:extLst>
                    <a:ext uri="{9D8B030D-6E8A-4147-A177-3AD203B41FA5}">
                      <a16:colId xmlns:a16="http://schemas.microsoft.com/office/drawing/2014/main" val="20003"/>
                    </a:ext>
                  </a:extLst>
                </a:gridCol>
              </a:tblGrid>
              <a:tr h="396239">
                <a:tc>
                  <a:txBody>
                    <a:bodyPr/>
                    <a:lstStyle/>
                    <a:p>
                      <a:pPr>
                        <a:lnSpc>
                          <a:spcPct val="100000"/>
                        </a:lnSpc>
                      </a:pPr>
                      <a:endParaRPr sz="19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gridSpan="3">
                  <a:txBody>
                    <a:bodyPr/>
                    <a:lstStyle/>
                    <a:p>
                      <a:pPr marL="1129030">
                        <a:lnSpc>
                          <a:spcPct val="100000"/>
                        </a:lnSpc>
                        <a:spcBef>
                          <a:spcPts val="259"/>
                        </a:spcBef>
                      </a:pPr>
                      <a:r>
                        <a:rPr sz="2000" spc="-5" dirty="0">
                          <a:solidFill>
                            <a:srgbClr val="FFFFFF"/>
                          </a:solidFill>
                          <a:latin typeface="Times New Roman"/>
                          <a:cs typeface="Times New Roman"/>
                        </a:rPr>
                        <a:t>Predicted</a:t>
                      </a:r>
                      <a:r>
                        <a:rPr sz="2000" spc="-20" dirty="0">
                          <a:solidFill>
                            <a:srgbClr val="FFFFFF"/>
                          </a:solidFill>
                          <a:latin typeface="Times New Roman"/>
                          <a:cs typeface="Times New Roman"/>
                        </a:rPr>
                        <a:t> </a:t>
                      </a:r>
                      <a:r>
                        <a:rPr sz="2000" spc="-5" dirty="0">
                          <a:solidFill>
                            <a:srgbClr val="FFFFFF"/>
                          </a:solidFill>
                          <a:latin typeface="Times New Roman"/>
                          <a:cs typeface="Times New Roman"/>
                        </a:rPr>
                        <a:t>Class</a:t>
                      </a:r>
                      <a:endParaRPr sz="2000">
                        <a:latin typeface="Times New Roman"/>
                        <a:cs typeface="Times New Roman"/>
                      </a:endParaRPr>
                    </a:p>
                  </a:txBody>
                  <a:tcPr marL="0" marR="0" marT="330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68758">
                <a:tc rowSpan="3">
                  <a:txBody>
                    <a:bodyPr/>
                    <a:lstStyle/>
                    <a:p>
                      <a:pPr>
                        <a:lnSpc>
                          <a:spcPct val="100000"/>
                        </a:lnSpc>
                        <a:spcBef>
                          <a:spcPts val="15"/>
                        </a:spcBef>
                      </a:pPr>
                      <a:endParaRPr sz="1750">
                        <a:latin typeface="Times New Roman"/>
                        <a:cs typeface="Times New Roman"/>
                      </a:endParaRPr>
                    </a:p>
                    <a:p>
                      <a:pPr marL="363220" marR="291465" indent="-63500">
                        <a:lnSpc>
                          <a:spcPct val="100000"/>
                        </a:lnSpc>
                      </a:pPr>
                      <a:r>
                        <a:rPr sz="2000" spc="5" dirty="0">
                          <a:solidFill>
                            <a:srgbClr val="FFFFFF"/>
                          </a:solidFill>
                          <a:latin typeface="Times New Roman"/>
                          <a:cs typeface="Times New Roman"/>
                        </a:rPr>
                        <a:t>A</a:t>
                      </a:r>
                      <a:r>
                        <a:rPr sz="2000" spc="-5" dirty="0">
                          <a:solidFill>
                            <a:srgbClr val="FFFFFF"/>
                          </a:solidFill>
                          <a:latin typeface="Times New Roman"/>
                          <a:cs typeface="Times New Roman"/>
                        </a:rPr>
                        <a:t>c</a:t>
                      </a:r>
                      <a:r>
                        <a:rPr sz="2000" spc="-10" dirty="0">
                          <a:solidFill>
                            <a:srgbClr val="FFFFFF"/>
                          </a:solidFill>
                          <a:latin typeface="Times New Roman"/>
                          <a:cs typeface="Times New Roman"/>
                        </a:rPr>
                        <a:t>t</a:t>
                      </a:r>
                      <a:r>
                        <a:rPr sz="2000" dirty="0">
                          <a:solidFill>
                            <a:srgbClr val="FFFFFF"/>
                          </a:solidFill>
                          <a:latin typeface="Times New Roman"/>
                          <a:cs typeface="Times New Roman"/>
                        </a:rPr>
                        <a:t>u</a:t>
                      </a:r>
                      <a:r>
                        <a:rPr sz="2000" spc="-5" dirty="0">
                          <a:solidFill>
                            <a:srgbClr val="FFFFFF"/>
                          </a:solidFill>
                          <a:latin typeface="Times New Roman"/>
                          <a:cs typeface="Times New Roman"/>
                        </a:rPr>
                        <a:t>a</a:t>
                      </a:r>
                      <a:r>
                        <a:rPr sz="2000" dirty="0">
                          <a:solidFill>
                            <a:srgbClr val="FFFFFF"/>
                          </a:solidFill>
                          <a:latin typeface="Times New Roman"/>
                          <a:cs typeface="Times New Roman"/>
                        </a:rPr>
                        <a:t>l  </a:t>
                      </a:r>
                      <a:r>
                        <a:rPr sz="2000" spc="-5" dirty="0">
                          <a:solidFill>
                            <a:srgbClr val="FFFFFF"/>
                          </a:solidFill>
                          <a:latin typeface="Times New Roman"/>
                          <a:cs typeface="Times New Roman"/>
                        </a:rPr>
                        <a:t>Class</a:t>
                      </a:r>
                      <a:endParaRPr sz="2000">
                        <a:latin typeface="Times New Roman"/>
                        <a:cs typeface="Times New Roman"/>
                      </a:endParaRPr>
                    </a:p>
                  </a:txBody>
                  <a:tcPr marL="0" marR="0" marT="190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a:lnSpc>
                          <a:spcPct val="100000"/>
                        </a:lnSpc>
                      </a:pPr>
                      <a:endParaRPr sz="19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R="22860" algn="ctr">
                        <a:lnSpc>
                          <a:spcPct val="100000"/>
                        </a:lnSpc>
                        <a:spcBef>
                          <a:spcPts val="270"/>
                        </a:spcBef>
                      </a:pPr>
                      <a:r>
                        <a:rPr sz="1800" spc="-5" dirty="0">
                          <a:solidFill>
                            <a:srgbClr val="595959"/>
                          </a:solidFill>
                          <a:latin typeface="Times New Roman"/>
                          <a:cs typeface="Times New Roman"/>
                        </a:rPr>
                        <a:t>Class</a:t>
                      </a:r>
                      <a:r>
                        <a:rPr sz="1800" spc="-25" dirty="0">
                          <a:solidFill>
                            <a:srgbClr val="595959"/>
                          </a:solidFill>
                          <a:latin typeface="Times New Roman"/>
                          <a:cs typeface="Times New Roman"/>
                        </a:rPr>
                        <a:t> </a:t>
                      </a:r>
                      <a:r>
                        <a:rPr sz="1800" dirty="0">
                          <a:solidFill>
                            <a:srgbClr val="595959"/>
                          </a:solidFill>
                          <a:latin typeface="Times New Roman"/>
                          <a:cs typeface="Times New Roman"/>
                        </a:rPr>
                        <a:t>=</a:t>
                      </a:r>
                      <a:r>
                        <a:rPr sz="1800" spc="-85" dirty="0">
                          <a:solidFill>
                            <a:srgbClr val="595959"/>
                          </a:solidFill>
                          <a:latin typeface="Times New Roman"/>
                          <a:cs typeface="Times New Roman"/>
                        </a:rPr>
                        <a:t> </a:t>
                      </a:r>
                      <a:r>
                        <a:rPr sz="1800" spc="-60" dirty="0">
                          <a:solidFill>
                            <a:srgbClr val="595959"/>
                          </a:solidFill>
                          <a:latin typeface="Times New Roman"/>
                          <a:cs typeface="Times New Roman"/>
                        </a:rPr>
                        <a:t>Yes</a:t>
                      </a:r>
                      <a:endParaRPr sz="1800">
                        <a:latin typeface="Times New Roman"/>
                        <a:cs typeface="Times New Roman"/>
                      </a:endParaRPr>
                    </a:p>
                  </a:txBody>
                  <a:tcPr marL="0" marR="0" marT="3429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R="67945" algn="ctr">
                        <a:lnSpc>
                          <a:spcPct val="100000"/>
                        </a:lnSpc>
                        <a:spcBef>
                          <a:spcPts val="270"/>
                        </a:spcBef>
                      </a:pPr>
                      <a:r>
                        <a:rPr sz="1800" spc="-5" dirty="0">
                          <a:solidFill>
                            <a:srgbClr val="595959"/>
                          </a:solidFill>
                          <a:latin typeface="Times New Roman"/>
                          <a:cs typeface="Times New Roman"/>
                        </a:rPr>
                        <a:t>Class</a:t>
                      </a:r>
                      <a:r>
                        <a:rPr sz="1800" spc="-25" dirty="0">
                          <a:solidFill>
                            <a:srgbClr val="595959"/>
                          </a:solidFill>
                          <a:latin typeface="Times New Roman"/>
                          <a:cs typeface="Times New Roman"/>
                        </a:rPr>
                        <a:t> </a:t>
                      </a:r>
                      <a:r>
                        <a:rPr sz="1800" dirty="0">
                          <a:solidFill>
                            <a:srgbClr val="595959"/>
                          </a:solidFill>
                          <a:latin typeface="Times New Roman"/>
                          <a:cs typeface="Times New Roman"/>
                        </a:rPr>
                        <a:t>=</a:t>
                      </a:r>
                      <a:r>
                        <a:rPr sz="1800" spc="-20" dirty="0">
                          <a:solidFill>
                            <a:srgbClr val="595959"/>
                          </a:solidFill>
                          <a:latin typeface="Times New Roman"/>
                          <a:cs typeface="Times New Roman"/>
                        </a:rPr>
                        <a:t> </a:t>
                      </a:r>
                      <a:r>
                        <a:rPr sz="1800" dirty="0">
                          <a:solidFill>
                            <a:srgbClr val="595959"/>
                          </a:solidFill>
                          <a:latin typeface="Times New Roman"/>
                          <a:cs typeface="Times New Roman"/>
                        </a:rPr>
                        <a:t>No</a:t>
                      </a:r>
                      <a:endParaRPr sz="1800">
                        <a:latin typeface="Times New Roman"/>
                        <a:cs typeface="Times New Roman"/>
                      </a:endParaRPr>
                    </a:p>
                  </a:txBody>
                  <a:tcPr marL="0" marR="0" marT="3429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65759">
                <a:tc vMerge="1">
                  <a:txBody>
                    <a:bodyPr/>
                    <a:lstStyle/>
                    <a:p>
                      <a:endParaRPr/>
                    </a:p>
                  </a:txBody>
                  <a:tcPr marL="0" marR="0" marT="190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91440">
                        <a:lnSpc>
                          <a:spcPct val="100000"/>
                        </a:lnSpc>
                        <a:spcBef>
                          <a:spcPts val="260"/>
                        </a:spcBef>
                      </a:pPr>
                      <a:r>
                        <a:rPr sz="1800" spc="-5" dirty="0">
                          <a:solidFill>
                            <a:srgbClr val="595959"/>
                          </a:solidFill>
                          <a:latin typeface="Times New Roman"/>
                          <a:cs typeface="Times New Roman"/>
                        </a:rPr>
                        <a:t>Class</a:t>
                      </a:r>
                      <a:r>
                        <a:rPr sz="1800" spc="-30" dirty="0">
                          <a:solidFill>
                            <a:srgbClr val="595959"/>
                          </a:solidFill>
                          <a:latin typeface="Times New Roman"/>
                          <a:cs typeface="Times New Roman"/>
                        </a:rPr>
                        <a:t> </a:t>
                      </a:r>
                      <a:r>
                        <a:rPr sz="1800" dirty="0">
                          <a:solidFill>
                            <a:srgbClr val="595959"/>
                          </a:solidFill>
                          <a:latin typeface="Times New Roman"/>
                          <a:cs typeface="Times New Roman"/>
                        </a:rPr>
                        <a:t>=</a:t>
                      </a:r>
                      <a:r>
                        <a:rPr sz="1800" spc="-90" dirty="0">
                          <a:solidFill>
                            <a:srgbClr val="595959"/>
                          </a:solidFill>
                          <a:latin typeface="Times New Roman"/>
                          <a:cs typeface="Times New Roman"/>
                        </a:rPr>
                        <a:t> </a:t>
                      </a:r>
                      <a:r>
                        <a:rPr sz="1800" spc="-60" dirty="0">
                          <a:solidFill>
                            <a:srgbClr val="595959"/>
                          </a:solidFill>
                          <a:latin typeface="Times New Roman"/>
                          <a:cs typeface="Times New Roman"/>
                        </a:rPr>
                        <a:t>Yes</a:t>
                      </a:r>
                      <a:endParaRPr sz="18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260"/>
                        </a:spcBef>
                      </a:pPr>
                      <a:r>
                        <a:rPr sz="1800" dirty="0">
                          <a:solidFill>
                            <a:srgbClr val="595959"/>
                          </a:solidFill>
                          <a:latin typeface="Times New Roman"/>
                          <a:cs typeface="Times New Roman"/>
                        </a:rPr>
                        <a:t>a</a:t>
                      </a:r>
                      <a:endParaRPr sz="18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260"/>
                        </a:spcBef>
                      </a:pPr>
                      <a:r>
                        <a:rPr sz="1800" dirty="0">
                          <a:solidFill>
                            <a:srgbClr val="595959"/>
                          </a:solidFill>
                          <a:latin typeface="Times New Roman"/>
                          <a:cs typeface="Times New Roman"/>
                        </a:rPr>
                        <a:t>b</a:t>
                      </a:r>
                      <a:endParaRPr sz="18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416303">
                <a:tc vMerge="1">
                  <a:txBody>
                    <a:bodyPr/>
                    <a:lstStyle/>
                    <a:p>
                      <a:endParaRPr/>
                    </a:p>
                  </a:txBody>
                  <a:tcPr marL="0" marR="0" marT="190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marL="91440">
                        <a:lnSpc>
                          <a:spcPct val="100000"/>
                        </a:lnSpc>
                        <a:spcBef>
                          <a:spcPts val="455"/>
                        </a:spcBef>
                      </a:pPr>
                      <a:r>
                        <a:rPr sz="1800" spc="-5" dirty="0">
                          <a:solidFill>
                            <a:srgbClr val="595959"/>
                          </a:solidFill>
                          <a:latin typeface="Times New Roman"/>
                          <a:cs typeface="Times New Roman"/>
                        </a:rPr>
                        <a:t>Class</a:t>
                      </a:r>
                      <a:r>
                        <a:rPr sz="1800" spc="-25" dirty="0">
                          <a:solidFill>
                            <a:srgbClr val="595959"/>
                          </a:solidFill>
                          <a:latin typeface="Times New Roman"/>
                          <a:cs typeface="Times New Roman"/>
                        </a:rPr>
                        <a:t> </a:t>
                      </a:r>
                      <a:r>
                        <a:rPr sz="1800" dirty="0">
                          <a:solidFill>
                            <a:srgbClr val="595959"/>
                          </a:solidFill>
                          <a:latin typeface="Times New Roman"/>
                          <a:cs typeface="Times New Roman"/>
                        </a:rPr>
                        <a:t>=</a:t>
                      </a:r>
                      <a:r>
                        <a:rPr sz="1800" spc="-25" dirty="0">
                          <a:solidFill>
                            <a:srgbClr val="595959"/>
                          </a:solidFill>
                          <a:latin typeface="Times New Roman"/>
                          <a:cs typeface="Times New Roman"/>
                        </a:rPr>
                        <a:t> </a:t>
                      </a:r>
                      <a:r>
                        <a:rPr sz="1800" dirty="0">
                          <a:solidFill>
                            <a:srgbClr val="595959"/>
                          </a:solidFill>
                          <a:latin typeface="Times New Roman"/>
                          <a:cs typeface="Times New Roman"/>
                        </a:rPr>
                        <a:t>No</a:t>
                      </a:r>
                      <a:endParaRPr sz="1800">
                        <a:latin typeface="Times New Roman"/>
                        <a:cs typeface="Times New Roman"/>
                      </a:endParaRPr>
                    </a:p>
                  </a:txBody>
                  <a:tcPr marL="0" marR="0" marT="5778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455"/>
                        </a:spcBef>
                      </a:pPr>
                      <a:r>
                        <a:rPr sz="1800" dirty="0">
                          <a:solidFill>
                            <a:srgbClr val="595959"/>
                          </a:solidFill>
                          <a:latin typeface="Times New Roman"/>
                          <a:cs typeface="Times New Roman"/>
                        </a:rPr>
                        <a:t>c</a:t>
                      </a:r>
                      <a:endParaRPr sz="1800">
                        <a:latin typeface="Times New Roman"/>
                        <a:cs typeface="Times New Roman"/>
                      </a:endParaRPr>
                    </a:p>
                  </a:txBody>
                  <a:tcPr marL="0" marR="0" marT="5778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455"/>
                        </a:spcBef>
                      </a:pPr>
                      <a:r>
                        <a:rPr sz="1800" dirty="0">
                          <a:solidFill>
                            <a:srgbClr val="595959"/>
                          </a:solidFill>
                          <a:latin typeface="Times New Roman"/>
                          <a:cs typeface="Times New Roman"/>
                        </a:rPr>
                        <a:t>d</a:t>
                      </a:r>
                      <a:endParaRPr sz="1800">
                        <a:latin typeface="Times New Roman"/>
                        <a:cs typeface="Times New Roman"/>
                      </a:endParaRPr>
                    </a:p>
                  </a:txBody>
                  <a:tcPr marL="0" marR="0" marT="5778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6192827" y="3881291"/>
            <a:ext cx="2114550" cy="1689100"/>
          </a:xfrm>
          <a:prstGeom prst="rect">
            <a:avLst/>
          </a:prstGeom>
        </p:spPr>
        <p:txBody>
          <a:bodyPr vert="horz" wrap="square" lIns="0" tIns="17145" rIns="0" bIns="0" rtlCol="0">
            <a:spAutoFit/>
          </a:bodyPr>
          <a:lstStyle/>
          <a:p>
            <a:pPr marL="12700" marR="5080">
              <a:lnSpc>
                <a:spcPct val="151200"/>
              </a:lnSpc>
              <a:spcBef>
                <a:spcPts val="135"/>
              </a:spcBef>
            </a:pPr>
            <a:r>
              <a:rPr sz="1800" b="1" dirty="0">
                <a:solidFill>
                  <a:srgbClr val="595959"/>
                </a:solidFill>
                <a:latin typeface="Times New Roman"/>
                <a:cs typeface="Times New Roman"/>
              </a:rPr>
              <a:t>a: </a:t>
            </a:r>
            <a:r>
              <a:rPr sz="1800" b="1" spc="-5" dirty="0">
                <a:solidFill>
                  <a:srgbClr val="595959"/>
                </a:solidFill>
                <a:latin typeface="Times New Roman"/>
                <a:cs typeface="Times New Roman"/>
              </a:rPr>
              <a:t>TP (true positive) </a:t>
            </a:r>
            <a:r>
              <a:rPr sz="1800" b="1" dirty="0">
                <a:solidFill>
                  <a:srgbClr val="595959"/>
                </a:solidFill>
                <a:latin typeface="Times New Roman"/>
                <a:cs typeface="Times New Roman"/>
              </a:rPr>
              <a:t> </a:t>
            </a:r>
            <a:r>
              <a:rPr sz="1800" b="1" spc="-5" dirty="0">
                <a:solidFill>
                  <a:srgbClr val="595959"/>
                </a:solidFill>
                <a:latin typeface="Times New Roman"/>
                <a:cs typeface="Times New Roman"/>
              </a:rPr>
              <a:t>b:</a:t>
            </a:r>
            <a:r>
              <a:rPr sz="1800" b="1" spc="-15" dirty="0">
                <a:solidFill>
                  <a:srgbClr val="595959"/>
                </a:solidFill>
                <a:latin typeface="Times New Roman"/>
                <a:cs typeface="Times New Roman"/>
              </a:rPr>
              <a:t> </a:t>
            </a:r>
            <a:r>
              <a:rPr sz="1800" b="1" dirty="0">
                <a:solidFill>
                  <a:srgbClr val="595959"/>
                </a:solidFill>
                <a:latin typeface="Times New Roman"/>
                <a:cs typeface="Times New Roman"/>
              </a:rPr>
              <a:t>FN</a:t>
            </a:r>
            <a:r>
              <a:rPr sz="1800" b="1" spc="-15" dirty="0">
                <a:solidFill>
                  <a:srgbClr val="595959"/>
                </a:solidFill>
                <a:latin typeface="Times New Roman"/>
                <a:cs typeface="Times New Roman"/>
              </a:rPr>
              <a:t> </a:t>
            </a:r>
            <a:r>
              <a:rPr sz="1800" b="1" spc="-5" dirty="0">
                <a:solidFill>
                  <a:srgbClr val="595959"/>
                </a:solidFill>
                <a:latin typeface="Times New Roman"/>
                <a:cs typeface="Times New Roman"/>
              </a:rPr>
              <a:t>(false</a:t>
            </a:r>
            <a:r>
              <a:rPr sz="1800" b="1" spc="-10" dirty="0">
                <a:solidFill>
                  <a:srgbClr val="595959"/>
                </a:solidFill>
                <a:latin typeface="Times New Roman"/>
                <a:cs typeface="Times New Roman"/>
              </a:rPr>
              <a:t> </a:t>
            </a:r>
            <a:r>
              <a:rPr sz="1800" b="1" spc="-5" dirty="0">
                <a:solidFill>
                  <a:srgbClr val="595959"/>
                </a:solidFill>
                <a:latin typeface="Times New Roman"/>
                <a:cs typeface="Times New Roman"/>
              </a:rPr>
              <a:t>negative) </a:t>
            </a:r>
            <a:r>
              <a:rPr sz="1800" b="1" spc="-434" dirty="0">
                <a:solidFill>
                  <a:srgbClr val="595959"/>
                </a:solidFill>
                <a:latin typeface="Times New Roman"/>
                <a:cs typeface="Times New Roman"/>
              </a:rPr>
              <a:t> </a:t>
            </a:r>
            <a:r>
              <a:rPr sz="1800" b="1" dirty="0">
                <a:solidFill>
                  <a:srgbClr val="595959"/>
                </a:solidFill>
                <a:latin typeface="Times New Roman"/>
                <a:cs typeface="Times New Roman"/>
              </a:rPr>
              <a:t>c: FP </a:t>
            </a:r>
            <a:r>
              <a:rPr sz="1800" b="1" spc="-5" dirty="0">
                <a:solidFill>
                  <a:srgbClr val="595959"/>
                </a:solidFill>
                <a:latin typeface="Times New Roman"/>
                <a:cs typeface="Times New Roman"/>
              </a:rPr>
              <a:t>(false positive) </a:t>
            </a:r>
            <a:r>
              <a:rPr sz="1800" b="1" dirty="0">
                <a:solidFill>
                  <a:srgbClr val="595959"/>
                </a:solidFill>
                <a:latin typeface="Times New Roman"/>
                <a:cs typeface="Times New Roman"/>
              </a:rPr>
              <a:t> </a:t>
            </a:r>
            <a:r>
              <a:rPr sz="1800" b="1" spc="-5" dirty="0">
                <a:solidFill>
                  <a:srgbClr val="595959"/>
                </a:solidFill>
                <a:latin typeface="Times New Roman"/>
                <a:cs typeface="Times New Roman"/>
              </a:rPr>
              <a:t>d:</a:t>
            </a:r>
            <a:r>
              <a:rPr sz="1800" b="1" spc="-45" dirty="0">
                <a:solidFill>
                  <a:srgbClr val="595959"/>
                </a:solidFill>
                <a:latin typeface="Times New Roman"/>
                <a:cs typeface="Times New Roman"/>
              </a:rPr>
              <a:t> </a:t>
            </a:r>
            <a:r>
              <a:rPr sz="1800" b="1" spc="-5" dirty="0">
                <a:solidFill>
                  <a:srgbClr val="595959"/>
                </a:solidFill>
                <a:latin typeface="Times New Roman"/>
                <a:cs typeface="Times New Roman"/>
              </a:rPr>
              <a:t>TN</a:t>
            </a:r>
            <a:r>
              <a:rPr sz="1800" b="1" spc="-10" dirty="0">
                <a:solidFill>
                  <a:srgbClr val="595959"/>
                </a:solidFill>
                <a:latin typeface="Times New Roman"/>
                <a:cs typeface="Times New Roman"/>
              </a:rPr>
              <a:t> </a:t>
            </a:r>
            <a:r>
              <a:rPr sz="1800" b="1" spc="-5" dirty="0">
                <a:solidFill>
                  <a:srgbClr val="595959"/>
                </a:solidFill>
                <a:latin typeface="Times New Roman"/>
                <a:cs typeface="Times New Roman"/>
              </a:rPr>
              <a:t>(true</a:t>
            </a:r>
            <a:r>
              <a:rPr sz="1800" b="1" spc="-10" dirty="0">
                <a:solidFill>
                  <a:srgbClr val="595959"/>
                </a:solidFill>
                <a:latin typeface="Times New Roman"/>
                <a:cs typeface="Times New Roman"/>
              </a:rPr>
              <a:t> </a:t>
            </a:r>
            <a:r>
              <a:rPr sz="1800" b="1" spc="-5" dirty="0">
                <a:solidFill>
                  <a:srgbClr val="595959"/>
                </a:solidFill>
                <a:latin typeface="Times New Roman"/>
                <a:cs typeface="Times New Roman"/>
              </a:rPr>
              <a:t>negative)</a:t>
            </a:r>
            <a:endParaRPr sz="1800">
              <a:latin typeface="Times New Roman"/>
              <a:cs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6108065" cy="574040"/>
          </a:xfrm>
          <a:prstGeom prst="rect">
            <a:avLst/>
          </a:prstGeom>
        </p:spPr>
        <p:txBody>
          <a:bodyPr vert="horz" wrap="square" lIns="0" tIns="12700" rIns="0" bIns="0" rtlCol="0">
            <a:spAutoFit/>
          </a:bodyPr>
          <a:lstStyle/>
          <a:p>
            <a:pPr marL="12700">
              <a:lnSpc>
                <a:spcPct val="100000"/>
              </a:lnSpc>
              <a:spcBef>
                <a:spcPts val="100"/>
              </a:spcBef>
            </a:pPr>
            <a:r>
              <a:rPr sz="3600" spc="85" dirty="0"/>
              <a:t>Classifier</a:t>
            </a:r>
            <a:r>
              <a:rPr sz="3600" spc="170" dirty="0"/>
              <a:t> </a:t>
            </a:r>
            <a:r>
              <a:rPr sz="3600" spc="85" dirty="0"/>
              <a:t>Evaluation</a:t>
            </a:r>
            <a:r>
              <a:rPr sz="3600" spc="170" dirty="0"/>
              <a:t> </a:t>
            </a:r>
            <a:r>
              <a:rPr sz="3600" spc="85" dirty="0"/>
              <a:t>Measures</a:t>
            </a:r>
            <a:endParaRPr sz="3600"/>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3</a:t>
            </a:r>
          </a:p>
        </p:txBody>
      </p:sp>
      <p:sp>
        <p:nvSpPr>
          <p:cNvPr id="3" name="object 3"/>
          <p:cNvSpPr txBox="1"/>
          <p:nvPr/>
        </p:nvSpPr>
        <p:spPr>
          <a:xfrm>
            <a:off x="892555" y="2180706"/>
            <a:ext cx="2066925" cy="360680"/>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595959"/>
                </a:solidFill>
                <a:latin typeface="Times New Roman"/>
                <a:cs typeface="Times New Roman"/>
              </a:rPr>
              <a:t>Confusion</a:t>
            </a:r>
            <a:r>
              <a:rPr sz="2200" spc="-35" dirty="0">
                <a:solidFill>
                  <a:srgbClr val="595959"/>
                </a:solidFill>
                <a:latin typeface="Times New Roman"/>
                <a:cs typeface="Times New Roman"/>
              </a:rPr>
              <a:t> </a:t>
            </a:r>
            <a:r>
              <a:rPr sz="2200" spc="-5" dirty="0">
                <a:solidFill>
                  <a:srgbClr val="595959"/>
                </a:solidFill>
                <a:latin typeface="Times New Roman"/>
                <a:cs typeface="Times New Roman"/>
              </a:rPr>
              <a:t>matrix:</a:t>
            </a:r>
            <a:endParaRPr sz="2200">
              <a:latin typeface="Times New Roman"/>
              <a:cs typeface="Times New Roman"/>
            </a:endParaRPr>
          </a:p>
        </p:txBody>
      </p:sp>
      <p:graphicFrame>
        <p:nvGraphicFramePr>
          <p:cNvPr id="4" name="object 4"/>
          <p:cNvGraphicFramePr>
            <a:graphicFrameLocks noGrp="1"/>
          </p:cNvGraphicFramePr>
          <p:nvPr/>
        </p:nvGraphicFramePr>
        <p:xfrm>
          <a:off x="3362792" y="2242557"/>
          <a:ext cx="4215130" cy="1040130"/>
        </p:xfrm>
        <a:graphic>
          <a:graphicData uri="http://schemas.openxmlformats.org/drawingml/2006/table">
            <a:tbl>
              <a:tblPr firstRow="1" bandRow="1">
                <a:tableStyleId>{2D5ABB26-0587-4C30-8999-92F81FD0307C}</a:tableStyleId>
              </a:tblPr>
              <a:tblGrid>
                <a:gridCol w="836930">
                  <a:extLst>
                    <a:ext uri="{9D8B030D-6E8A-4147-A177-3AD203B41FA5}">
                      <a16:colId xmlns:a16="http://schemas.microsoft.com/office/drawing/2014/main" val="20000"/>
                    </a:ext>
                  </a:extLst>
                </a:gridCol>
                <a:gridCol w="1673860">
                  <a:extLst>
                    <a:ext uri="{9D8B030D-6E8A-4147-A177-3AD203B41FA5}">
                      <a16:colId xmlns:a16="http://schemas.microsoft.com/office/drawing/2014/main" val="20001"/>
                    </a:ext>
                  </a:extLst>
                </a:gridCol>
                <a:gridCol w="1673859">
                  <a:extLst>
                    <a:ext uri="{9D8B030D-6E8A-4147-A177-3AD203B41FA5}">
                      <a16:colId xmlns:a16="http://schemas.microsoft.com/office/drawing/2014/main" val="20002"/>
                    </a:ext>
                  </a:extLst>
                </a:gridCol>
              </a:tblGrid>
              <a:tr h="335279">
                <a:tc>
                  <a:txBody>
                    <a:bodyPr/>
                    <a:lstStyle/>
                    <a:p>
                      <a:pPr>
                        <a:lnSpc>
                          <a:spcPct val="100000"/>
                        </a:lnSpc>
                      </a:pPr>
                      <a:endParaRPr sz="1800">
                        <a:latin typeface="Times New Roman"/>
                        <a:cs typeface="Times New Roman"/>
                      </a:endParaRPr>
                    </a:p>
                  </a:txBody>
                  <a:tcPr marL="0" marR="0" marT="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1270" algn="ctr">
                        <a:lnSpc>
                          <a:spcPct val="100000"/>
                        </a:lnSpc>
                        <a:spcBef>
                          <a:spcPts val="259"/>
                        </a:spcBef>
                      </a:pPr>
                      <a:r>
                        <a:rPr sz="1600" spc="-60" dirty="0">
                          <a:solidFill>
                            <a:srgbClr val="595959"/>
                          </a:solidFill>
                          <a:latin typeface="Times New Roman"/>
                          <a:cs typeface="Times New Roman"/>
                        </a:rPr>
                        <a:t>Yes</a:t>
                      </a:r>
                      <a:r>
                        <a:rPr sz="1600" spc="-15" dirty="0">
                          <a:solidFill>
                            <a:srgbClr val="595959"/>
                          </a:solidFill>
                          <a:latin typeface="Times New Roman"/>
                          <a:cs typeface="Times New Roman"/>
                        </a:rPr>
                        <a:t> </a:t>
                      </a:r>
                      <a:r>
                        <a:rPr sz="1600" dirty="0">
                          <a:solidFill>
                            <a:srgbClr val="595959"/>
                          </a:solidFill>
                          <a:latin typeface="Times New Roman"/>
                          <a:cs typeface="Times New Roman"/>
                        </a:rPr>
                        <a:t>-</a:t>
                      </a:r>
                      <a:r>
                        <a:rPr sz="1600" spc="-15" dirty="0">
                          <a:solidFill>
                            <a:srgbClr val="595959"/>
                          </a:solidFill>
                          <a:latin typeface="Times New Roman"/>
                          <a:cs typeface="Times New Roman"/>
                        </a:rPr>
                        <a:t> </a:t>
                      </a:r>
                      <a:r>
                        <a:rPr sz="1600" spc="-5" dirty="0">
                          <a:solidFill>
                            <a:srgbClr val="595959"/>
                          </a:solidFill>
                          <a:latin typeface="Times New Roman"/>
                          <a:cs typeface="Times New Roman"/>
                        </a:rPr>
                        <a:t>C</a:t>
                      </a:r>
                      <a:r>
                        <a:rPr sz="1650" spc="-7" baseline="-15151" dirty="0">
                          <a:solidFill>
                            <a:srgbClr val="595959"/>
                          </a:solidFill>
                          <a:latin typeface="Times New Roman"/>
                          <a:cs typeface="Times New Roman"/>
                        </a:rPr>
                        <a:t>1</a:t>
                      </a:r>
                      <a:endParaRPr sz="1650" baseline="-15151">
                        <a:latin typeface="Times New Roman"/>
                        <a:cs typeface="Times New Roman"/>
                      </a:endParaRPr>
                    </a:p>
                  </a:txBody>
                  <a:tcPr marL="0" marR="0" marT="330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1270" algn="ctr">
                        <a:lnSpc>
                          <a:spcPct val="100000"/>
                        </a:lnSpc>
                        <a:spcBef>
                          <a:spcPts val="259"/>
                        </a:spcBef>
                      </a:pPr>
                      <a:r>
                        <a:rPr sz="1600" spc="-5" dirty="0">
                          <a:solidFill>
                            <a:srgbClr val="595959"/>
                          </a:solidFill>
                          <a:latin typeface="Times New Roman"/>
                          <a:cs typeface="Times New Roman"/>
                        </a:rPr>
                        <a:t>No</a:t>
                      </a:r>
                      <a:r>
                        <a:rPr sz="1600" spc="-20" dirty="0">
                          <a:solidFill>
                            <a:srgbClr val="595959"/>
                          </a:solidFill>
                          <a:latin typeface="Times New Roman"/>
                          <a:cs typeface="Times New Roman"/>
                        </a:rPr>
                        <a:t> </a:t>
                      </a:r>
                      <a:r>
                        <a:rPr sz="1600" dirty="0">
                          <a:solidFill>
                            <a:srgbClr val="595959"/>
                          </a:solidFill>
                          <a:latin typeface="Times New Roman"/>
                          <a:cs typeface="Times New Roman"/>
                        </a:rPr>
                        <a:t>-</a:t>
                      </a:r>
                      <a:r>
                        <a:rPr sz="1600" spc="-15" dirty="0">
                          <a:solidFill>
                            <a:srgbClr val="595959"/>
                          </a:solidFill>
                          <a:latin typeface="Times New Roman"/>
                          <a:cs typeface="Times New Roman"/>
                        </a:rPr>
                        <a:t> </a:t>
                      </a:r>
                      <a:r>
                        <a:rPr sz="1600" spc="-5" dirty="0">
                          <a:solidFill>
                            <a:srgbClr val="595959"/>
                          </a:solidFill>
                          <a:latin typeface="Times New Roman"/>
                          <a:cs typeface="Times New Roman"/>
                        </a:rPr>
                        <a:t>C</a:t>
                      </a:r>
                      <a:r>
                        <a:rPr sz="1650" spc="-7" baseline="-15151" dirty="0">
                          <a:solidFill>
                            <a:srgbClr val="595959"/>
                          </a:solidFill>
                          <a:latin typeface="Times New Roman"/>
                          <a:cs typeface="Times New Roman"/>
                        </a:rPr>
                        <a:t>2</a:t>
                      </a:r>
                      <a:endParaRPr sz="1650" baseline="-15151">
                        <a:latin typeface="Times New Roman"/>
                        <a:cs typeface="Times New Roman"/>
                      </a:endParaRPr>
                    </a:p>
                  </a:txBody>
                  <a:tcPr marL="0" marR="0" marT="33019"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0"/>
                  </a:ext>
                </a:extLst>
              </a:tr>
              <a:tr h="381000">
                <a:tc>
                  <a:txBody>
                    <a:bodyPr/>
                    <a:lstStyle/>
                    <a:p>
                      <a:pPr algn="ctr">
                        <a:lnSpc>
                          <a:spcPct val="100000"/>
                        </a:lnSpc>
                        <a:spcBef>
                          <a:spcPts val="660"/>
                        </a:spcBef>
                      </a:pPr>
                      <a:r>
                        <a:rPr sz="1400" spc="-50" dirty="0">
                          <a:solidFill>
                            <a:srgbClr val="595959"/>
                          </a:solidFill>
                          <a:latin typeface="Times New Roman"/>
                          <a:cs typeface="Times New Roman"/>
                        </a:rPr>
                        <a:t>Yes</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C</a:t>
                      </a:r>
                      <a:r>
                        <a:rPr sz="1350" baseline="-18518" dirty="0">
                          <a:solidFill>
                            <a:srgbClr val="595959"/>
                          </a:solidFill>
                          <a:latin typeface="Times New Roman"/>
                          <a:cs typeface="Times New Roman"/>
                        </a:rPr>
                        <a:t>1</a:t>
                      </a:r>
                      <a:endParaRPr sz="1350" baseline="-18518">
                        <a:latin typeface="Times New Roman"/>
                        <a:cs typeface="Times New Roman"/>
                      </a:endParaRPr>
                    </a:p>
                  </a:txBody>
                  <a:tcPr marL="0" marR="0" marT="838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660"/>
                        </a:spcBef>
                      </a:pPr>
                      <a:r>
                        <a:rPr sz="1400" dirty="0">
                          <a:solidFill>
                            <a:srgbClr val="595959"/>
                          </a:solidFill>
                          <a:latin typeface="Times New Roman"/>
                          <a:cs typeface="Times New Roman"/>
                        </a:rPr>
                        <a:t>a:</a:t>
                      </a:r>
                      <a:r>
                        <a:rPr sz="1400" spc="-45" dirty="0">
                          <a:solidFill>
                            <a:srgbClr val="595959"/>
                          </a:solidFill>
                          <a:latin typeface="Times New Roman"/>
                          <a:cs typeface="Times New Roman"/>
                        </a:rPr>
                        <a:t> </a:t>
                      </a:r>
                      <a:r>
                        <a:rPr sz="1400" spc="-15" dirty="0">
                          <a:solidFill>
                            <a:srgbClr val="595959"/>
                          </a:solidFill>
                          <a:latin typeface="Times New Roman"/>
                          <a:cs typeface="Times New Roman"/>
                        </a:rPr>
                        <a:t>True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positive</a:t>
                      </a:r>
                      <a:endParaRPr sz="1400">
                        <a:latin typeface="Times New Roman"/>
                        <a:cs typeface="Times New Roman"/>
                      </a:endParaRPr>
                    </a:p>
                  </a:txBody>
                  <a:tcPr marL="0" marR="0" marT="838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660"/>
                        </a:spcBef>
                      </a:pPr>
                      <a:r>
                        <a:rPr sz="1400" dirty="0">
                          <a:solidFill>
                            <a:srgbClr val="595959"/>
                          </a:solidFill>
                          <a:latin typeface="Times New Roman"/>
                          <a:cs typeface="Times New Roman"/>
                        </a:rPr>
                        <a:t>b:</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False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negative</a:t>
                      </a:r>
                      <a:endParaRPr sz="1400">
                        <a:latin typeface="Times New Roman"/>
                        <a:cs typeface="Times New Roman"/>
                      </a:endParaRPr>
                    </a:p>
                  </a:txBody>
                  <a:tcPr marL="0" marR="0" marT="838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04800">
                <a:tc>
                  <a:txBody>
                    <a:bodyPr/>
                    <a:lstStyle/>
                    <a:p>
                      <a:pPr algn="ctr">
                        <a:lnSpc>
                          <a:spcPct val="100000"/>
                        </a:lnSpc>
                        <a:spcBef>
                          <a:spcPts val="360"/>
                        </a:spcBef>
                      </a:pPr>
                      <a:r>
                        <a:rPr sz="1400" dirty="0">
                          <a:solidFill>
                            <a:srgbClr val="595959"/>
                          </a:solidFill>
                          <a:latin typeface="Times New Roman"/>
                          <a:cs typeface="Times New Roman"/>
                        </a:rPr>
                        <a:t>No</a:t>
                      </a:r>
                      <a:r>
                        <a:rPr sz="1400" spc="-20" dirty="0">
                          <a:solidFill>
                            <a:srgbClr val="595959"/>
                          </a:solidFill>
                          <a:latin typeface="Times New Roman"/>
                          <a:cs typeface="Times New Roman"/>
                        </a:rPr>
                        <a:t> </a:t>
                      </a:r>
                      <a:r>
                        <a:rPr sz="1400" dirty="0">
                          <a:solidFill>
                            <a:srgbClr val="595959"/>
                          </a:solidFill>
                          <a:latin typeface="Times New Roman"/>
                          <a:cs typeface="Times New Roman"/>
                        </a:rPr>
                        <a:t>-</a:t>
                      </a:r>
                      <a:r>
                        <a:rPr sz="1400" spc="-20" dirty="0">
                          <a:solidFill>
                            <a:srgbClr val="595959"/>
                          </a:solidFill>
                          <a:latin typeface="Times New Roman"/>
                          <a:cs typeface="Times New Roman"/>
                        </a:rPr>
                        <a:t> </a:t>
                      </a:r>
                      <a:r>
                        <a:rPr sz="1400" dirty="0">
                          <a:solidFill>
                            <a:srgbClr val="595959"/>
                          </a:solidFill>
                          <a:latin typeface="Times New Roman"/>
                          <a:cs typeface="Times New Roman"/>
                        </a:rPr>
                        <a:t>C</a:t>
                      </a:r>
                      <a:r>
                        <a:rPr sz="1350" baseline="-18518" dirty="0">
                          <a:solidFill>
                            <a:srgbClr val="595959"/>
                          </a:solidFill>
                          <a:latin typeface="Times New Roman"/>
                          <a:cs typeface="Times New Roman"/>
                        </a:rPr>
                        <a:t>2</a:t>
                      </a:r>
                      <a:endParaRPr sz="1350" baseline="-18518">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360"/>
                        </a:spcBef>
                      </a:pPr>
                      <a:r>
                        <a:rPr sz="1400" dirty="0">
                          <a:solidFill>
                            <a:srgbClr val="595959"/>
                          </a:solidFill>
                          <a:latin typeface="Times New Roman"/>
                          <a:cs typeface="Times New Roman"/>
                        </a:rPr>
                        <a:t>c:</a:t>
                      </a:r>
                      <a:r>
                        <a:rPr sz="1400" spc="-15" dirty="0">
                          <a:solidFill>
                            <a:srgbClr val="595959"/>
                          </a:solidFill>
                          <a:latin typeface="Times New Roman"/>
                          <a:cs typeface="Times New Roman"/>
                        </a:rPr>
                        <a:t> </a:t>
                      </a:r>
                      <a:r>
                        <a:rPr sz="1400" spc="-5" dirty="0">
                          <a:solidFill>
                            <a:srgbClr val="595959"/>
                          </a:solidFill>
                          <a:latin typeface="Times New Roman"/>
                          <a:cs typeface="Times New Roman"/>
                        </a:rPr>
                        <a:t>False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positive</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360"/>
                        </a:spcBef>
                      </a:pPr>
                      <a:r>
                        <a:rPr sz="1400" dirty="0">
                          <a:solidFill>
                            <a:srgbClr val="595959"/>
                          </a:solidFill>
                          <a:latin typeface="Times New Roman"/>
                          <a:cs typeface="Times New Roman"/>
                        </a:rPr>
                        <a:t>d:</a:t>
                      </a:r>
                      <a:r>
                        <a:rPr sz="1400" spc="-45" dirty="0">
                          <a:solidFill>
                            <a:srgbClr val="595959"/>
                          </a:solidFill>
                          <a:latin typeface="Times New Roman"/>
                          <a:cs typeface="Times New Roman"/>
                        </a:rPr>
                        <a:t> </a:t>
                      </a:r>
                      <a:r>
                        <a:rPr sz="1400" spc="-15" dirty="0">
                          <a:solidFill>
                            <a:srgbClr val="595959"/>
                          </a:solidFill>
                          <a:latin typeface="Times New Roman"/>
                          <a:cs typeface="Times New Roman"/>
                        </a:rPr>
                        <a:t>True</a:t>
                      </a:r>
                      <a:r>
                        <a:rPr sz="1400" spc="-10" dirty="0">
                          <a:solidFill>
                            <a:srgbClr val="595959"/>
                          </a:solidFill>
                          <a:latin typeface="Times New Roman"/>
                          <a:cs typeface="Times New Roman"/>
                        </a:rPr>
                        <a:t> </a:t>
                      </a:r>
                      <a:r>
                        <a:rPr sz="1400" spc="-5" dirty="0">
                          <a:solidFill>
                            <a:srgbClr val="595959"/>
                          </a:solidFill>
                          <a:latin typeface="Times New Roman"/>
                          <a:cs typeface="Times New Roman"/>
                        </a:rPr>
                        <a:t>negative</a:t>
                      </a:r>
                      <a:endParaRPr sz="1400">
                        <a:latin typeface="Times New Roman"/>
                        <a:cs typeface="Times New Roman"/>
                      </a:endParaRPr>
                    </a:p>
                  </a:txBody>
                  <a:tcPr marL="0" marR="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bl>
          </a:graphicData>
        </a:graphic>
      </p:graphicFrame>
      <p:sp>
        <p:nvSpPr>
          <p:cNvPr id="5" name="object 5"/>
          <p:cNvSpPr txBox="1"/>
          <p:nvPr/>
        </p:nvSpPr>
        <p:spPr>
          <a:xfrm>
            <a:off x="980439" y="3333291"/>
            <a:ext cx="5883910" cy="2988310"/>
          </a:xfrm>
          <a:prstGeom prst="rect">
            <a:avLst/>
          </a:prstGeom>
        </p:spPr>
        <p:txBody>
          <a:bodyPr vert="horz" wrap="square" lIns="0" tIns="12065" rIns="0" bIns="0" rtlCol="0">
            <a:spAutoFit/>
          </a:bodyPr>
          <a:lstStyle/>
          <a:p>
            <a:pPr marL="1446530" marR="626110" indent="-1342390">
              <a:lnSpc>
                <a:spcPct val="115700"/>
              </a:lnSpc>
              <a:spcBef>
                <a:spcPts val="95"/>
              </a:spcBef>
              <a:tabLst>
                <a:tab pos="1826260" algn="l"/>
                <a:tab pos="2770505" algn="l"/>
                <a:tab pos="3056890" algn="l"/>
                <a:tab pos="3683000" algn="l"/>
                <a:tab pos="5248910" algn="l"/>
              </a:tabLst>
            </a:pPr>
            <a:r>
              <a:rPr sz="3300" spc="-15" baseline="-34090" dirty="0">
                <a:latin typeface="Times New Roman"/>
                <a:cs typeface="Times New Roman"/>
              </a:rPr>
              <a:t>A</a:t>
            </a:r>
            <a:r>
              <a:rPr sz="3300" spc="7" baseline="-34090" dirty="0">
                <a:latin typeface="Times New Roman"/>
                <a:cs typeface="Times New Roman"/>
              </a:rPr>
              <a:t>cc</a:t>
            </a:r>
            <a:r>
              <a:rPr sz="3300" spc="-75" baseline="-34090" dirty="0">
                <a:latin typeface="Times New Roman"/>
                <a:cs typeface="Times New Roman"/>
              </a:rPr>
              <a:t>u</a:t>
            </a:r>
            <a:r>
              <a:rPr sz="3300" spc="-15" baseline="-34090" dirty="0">
                <a:latin typeface="Times New Roman"/>
                <a:cs typeface="Times New Roman"/>
              </a:rPr>
              <a:t>r</a:t>
            </a:r>
            <a:r>
              <a:rPr sz="3300" spc="7" baseline="-34090" dirty="0">
                <a:latin typeface="Times New Roman"/>
                <a:cs typeface="Times New Roman"/>
              </a:rPr>
              <a:t>a</a:t>
            </a:r>
            <a:r>
              <a:rPr sz="3300" spc="15" baseline="-34090" dirty="0">
                <a:latin typeface="Times New Roman"/>
                <a:cs typeface="Times New Roman"/>
              </a:rPr>
              <a:t>c</a:t>
            </a:r>
            <a:r>
              <a:rPr sz="3300" spc="7" baseline="-34090" dirty="0">
                <a:latin typeface="Times New Roman"/>
                <a:cs typeface="Times New Roman"/>
              </a:rPr>
              <a:t>y</a:t>
            </a:r>
            <a:r>
              <a:rPr sz="3300" spc="-330" baseline="-34090" dirty="0">
                <a:latin typeface="Times New Roman"/>
                <a:cs typeface="Times New Roman"/>
              </a:rPr>
              <a:t> </a:t>
            </a:r>
            <a:r>
              <a:rPr sz="3300" spc="7" baseline="-34090" dirty="0">
                <a:latin typeface="Symbol"/>
                <a:cs typeface="Symbol"/>
              </a:rPr>
              <a:t></a:t>
            </a:r>
            <a:r>
              <a:rPr sz="3300" spc="-30" baseline="-34090" dirty="0">
                <a:latin typeface="Times New Roman"/>
                <a:cs typeface="Times New Roman"/>
              </a:rPr>
              <a:t> </a:t>
            </a:r>
            <a:r>
              <a:rPr sz="2200" u="sng" dirty="0">
                <a:uFill>
                  <a:solidFill>
                    <a:srgbClr val="000000"/>
                  </a:solidFill>
                </a:uFill>
                <a:latin typeface="Times New Roman"/>
                <a:cs typeface="Times New Roman"/>
              </a:rPr>
              <a:t> 	</a:t>
            </a:r>
            <a:r>
              <a:rPr sz="2200" i="1" u="sng" spc="5" dirty="0">
                <a:uFill>
                  <a:solidFill>
                    <a:srgbClr val="000000"/>
                  </a:solidFill>
                </a:uFill>
                <a:latin typeface="Times New Roman"/>
                <a:cs typeface="Times New Roman"/>
              </a:rPr>
              <a:t>a</a:t>
            </a:r>
            <a:r>
              <a:rPr sz="2200" i="1" u="sng" spc="-150" dirty="0">
                <a:uFill>
                  <a:solidFill>
                    <a:srgbClr val="000000"/>
                  </a:solidFill>
                </a:uFill>
                <a:latin typeface="Times New Roman"/>
                <a:cs typeface="Times New Roman"/>
              </a:rPr>
              <a:t> </a:t>
            </a:r>
            <a:r>
              <a:rPr sz="2200" u="sng" spc="5" dirty="0">
                <a:uFill>
                  <a:solidFill>
                    <a:srgbClr val="000000"/>
                  </a:solidFill>
                </a:uFill>
                <a:latin typeface="Symbol"/>
                <a:cs typeface="Symbol"/>
              </a:rPr>
              <a:t></a:t>
            </a:r>
            <a:r>
              <a:rPr sz="2200" u="sng" spc="-155" dirty="0">
                <a:uFill>
                  <a:solidFill>
                    <a:srgbClr val="000000"/>
                  </a:solidFill>
                </a:uFill>
                <a:latin typeface="Times New Roman"/>
                <a:cs typeface="Times New Roman"/>
              </a:rPr>
              <a:t> </a:t>
            </a:r>
            <a:r>
              <a:rPr sz="2200" i="1" u="sng" spc="5" dirty="0">
                <a:uFill>
                  <a:solidFill>
                    <a:srgbClr val="000000"/>
                  </a:solidFill>
                </a:uFill>
                <a:latin typeface="Times New Roman"/>
                <a:cs typeface="Times New Roman"/>
              </a:rPr>
              <a:t>d</a:t>
            </a:r>
            <a:r>
              <a:rPr sz="2200" i="1" u="sng" dirty="0">
                <a:uFill>
                  <a:solidFill>
                    <a:srgbClr val="000000"/>
                  </a:solidFill>
                </a:uFill>
                <a:latin typeface="Times New Roman"/>
                <a:cs typeface="Times New Roman"/>
              </a:rPr>
              <a:t>	</a:t>
            </a:r>
            <a:r>
              <a:rPr sz="2200" i="1" spc="30" dirty="0">
                <a:latin typeface="Times New Roman"/>
                <a:cs typeface="Times New Roman"/>
              </a:rPr>
              <a:t> </a:t>
            </a:r>
            <a:r>
              <a:rPr sz="3300" spc="7" baseline="-34090" dirty="0">
                <a:latin typeface="Symbol"/>
                <a:cs typeface="Symbol"/>
              </a:rPr>
              <a:t></a:t>
            </a:r>
            <a:r>
              <a:rPr sz="3300" spc="-30" baseline="-34090" dirty="0">
                <a:latin typeface="Times New Roman"/>
                <a:cs typeface="Times New Roman"/>
              </a:rPr>
              <a:t> </a:t>
            </a:r>
            <a:r>
              <a:rPr sz="2200" u="sng" dirty="0">
                <a:uFill>
                  <a:solidFill>
                    <a:srgbClr val="000000"/>
                  </a:solidFill>
                </a:uFill>
                <a:latin typeface="Times New Roman"/>
                <a:cs typeface="Times New Roman"/>
              </a:rPr>
              <a:t> 	</a:t>
            </a:r>
            <a:r>
              <a:rPr sz="2200" i="1" u="sng" spc="20" dirty="0">
                <a:uFill>
                  <a:solidFill>
                    <a:srgbClr val="000000"/>
                  </a:solidFill>
                </a:uFill>
                <a:latin typeface="Times New Roman"/>
                <a:cs typeface="Times New Roman"/>
              </a:rPr>
              <a:t>T</a:t>
            </a:r>
            <a:r>
              <a:rPr sz="2200" i="1" u="sng" spc="5" dirty="0">
                <a:uFill>
                  <a:solidFill>
                    <a:srgbClr val="000000"/>
                  </a:solidFill>
                </a:uFill>
                <a:latin typeface="Times New Roman"/>
                <a:cs typeface="Times New Roman"/>
              </a:rPr>
              <a:t>P</a:t>
            </a:r>
            <a:r>
              <a:rPr sz="2200" i="1" u="sng" spc="-170" dirty="0">
                <a:uFill>
                  <a:solidFill>
                    <a:srgbClr val="000000"/>
                  </a:solidFill>
                </a:uFill>
                <a:latin typeface="Times New Roman"/>
                <a:cs typeface="Times New Roman"/>
              </a:rPr>
              <a:t> </a:t>
            </a:r>
            <a:r>
              <a:rPr sz="2200" u="sng" spc="5" dirty="0">
                <a:uFill>
                  <a:solidFill>
                    <a:srgbClr val="000000"/>
                  </a:solidFill>
                </a:uFill>
                <a:latin typeface="Symbol"/>
                <a:cs typeface="Symbol"/>
              </a:rPr>
              <a:t></a:t>
            </a:r>
            <a:r>
              <a:rPr sz="2200" u="sng" spc="-290" dirty="0">
                <a:uFill>
                  <a:solidFill>
                    <a:srgbClr val="000000"/>
                  </a:solidFill>
                </a:uFill>
                <a:latin typeface="Times New Roman"/>
                <a:cs typeface="Times New Roman"/>
              </a:rPr>
              <a:t> </a:t>
            </a:r>
            <a:r>
              <a:rPr sz="2200" i="1" u="sng" spc="20" dirty="0">
                <a:uFill>
                  <a:solidFill>
                    <a:srgbClr val="000000"/>
                  </a:solidFill>
                </a:uFill>
                <a:latin typeface="Times New Roman"/>
                <a:cs typeface="Times New Roman"/>
              </a:rPr>
              <a:t>T</a:t>
            </a:r>
            <a:r>
              <a:rPr sz="2200" i="1" u="sng" spc="5" dirty="0">
                <a:uFill>
                  <a:solidFill>
                    <a:srgbClr val="000000"/>
                  </a:solidFill>
                </a:uFill>
                <a:latin typeface="Times New Roman"/>
                <a:cs typeface="Times New Roman"/>
              </a:rPr>
              <a:t>N </a:t>
            </a:r>
            <a:r>
              <a:rPr sz="2200" i="1" u="sng" dirty="0">
                <a:uFill>
                  <a:solidFill>
                    <a:srgbClr val="000000"/>
                  </a:solidFill>
                </a:uFill>
                <a:latin typeface="Times New Roman"/>
                <a:cs typeface="Times New Roman"/>
              </a:rPr>
              <a:t>	</a:t>
            </a:r>
            <a:r>
              <a:rPr sz="2200" i="1" dirty="0">
                <a:latin typeface="Times New Roman"/>
                <a:cs typeface="Times New Roman"/>
              </a:rPr>
              <a:t> </a:t>
            </a:r>
            <a:r>
              <a:rPr sz="2200" i="1" spc="5" dirty="0">
                <a:latin typeface="Times New Roman"/>
                <a:cs typeface="Times New Roman"/>
              </a:rPr>
              <a:t>a</a:t>
            </a:r>
            <a:r>
              <a:rPr sz="2200" i="1" spc="-150" dirty="0">
                <a:latin typeface="Times New Roman"/>
                <a:cs typeface="Times New Roman"/>
              </a:rPr>
              <a:t> </a:t>
            </a:r>
            <a:r>
              <a:rPr sz="2200" spc="5" dirty="0">
                <a:latin typeface="Symbol"/>
                <a:cs typeface="Symbol"/>
              </a:rPr>
              <a:t></a:t>
            </a:r>
            <a:r>
              <a:rPr sz="2200" spc="-225" dirty="0">
                <a:latin typeface="Times New Roman"/>
                <a:cs typeface="Times New Roman"/>
              </a:rPr>
              <a:t> </a:t>
            </a:r>
            <a:r>
              <a:rPr sz="2200" i="1" spc="5" dirty="0">
                <a:latin typeface="Times New Roman"/>
                <a:cs typeface="Times New Roman"/>
              </a:rPr>
              <a:t>b</a:t>
            </a:r>
            <a:r>
              <a:rPr sz="2200" i="1" spc="-185" dirty="0">
                <a:latin typeface="Times New Roman"/>
                <a:cs typeface="Times New Roman"/>
              </a:rPr>
              <a:t> </a:t>
            </a:r>
            <a:r>
              <a:rPr sz="2200" spc="5" dirty="0">
                <a:latin typeface="Symbol"/>
                <a:cs typeface="Symbol"/>
              </a:rPr>
              <a:t></a:t>
            </a:r>
            <a:r>
              <a:rPr sz="2200" spc="-190" dirty="0">
                <a:latin typeface="Times New Roman"/>
                <a:cs typeface="Times New Roman"/>
              </a:rPr>
              <a:t> </a:t>
            </a:r>
            <a:r>
              <a:rPr sz="2200" i="1" spc="5" dirty="0">
                <a:latin typeface="Times New Roman"/>
                <a:cs typeface="Times New Roman"/>
              </a:rPr>
              <a:t>c</a:t>
            </a:r>
            <a:r>
              <a:rPr sz="2200" i="1" spc="-165" dirty="0">
                <a:latin typeface="Times New Roman"/>
                <a:cs typeface="Times New Roman"/>
              </a:rPr>
              <a:t> </a:t>
            </a:r>
            <a:r>
              <a:rPr sz="2200" spc="5" dirty="0">
                <a:latin typeface="Symbol"/>
                <a:cs typeface="Symbol"/>
              </a:rPr>
              <a:t></a:t>
            </a:r>
            <a:r>
              <a:rPr sz="2200" spc="-155" dirty="0">
                <a:latin typeface="Times New Roman"/>
                <a:cs typeface="Times New Roman"/>
              </a:rPr>
              <a:t> </a:t>
            </a:r>
            <a:r>
              <a:rPr sz="2200" i="1" spc="5" dirty="0">
                <a:latin typeface="Times New Roman"/>
                <a:cs typeface="Times New Roman"/>
              </a:rPr>
              <a:t>d</a:t>
            </a:r>
            <a:r>
              <a:rPr sz="2200" i="1" dirty="0">
                <a:latin typeface="Times New Roman"/>
                <a:cs typeface="Times New Roman"/>
              </a:rPr>
              <a:t>		</a:t>
            </a:r>
            <a:r>
              <a:rPr sz="2200" i="1" spc="20" dirty="0">
                <a:latin typeface="Times New Roman"/>
                <a:cs typeface="Times New Roman"/>
              </a:rPr>
              <a:t>T</a:t>
            </a:r>
            <a:r>
              <a:rPr sz="2200" i="1" spc="5" dirty="0">
                <a:latin typeface="Times New Roman"/>
                <a:cs typeface="Times New Roman"/>
              </a:rPr>
              <a:t>P</a:t>
            </a:r>
            <a:r>
              <a:rPr sz="2200" i="1" spc="-170" dirty="0">
                <a:latin typeface="Times New Roman"/>
                <a:cs typeface="Times New Roman"/>
              </a:rPr>
              <a:t> </a:t>
            </a:r>
            <a:r>
              <a:rPr sz="2200" spc="5" dirty="0">
                <a:latin typeface="Symbol"/>
                <a:cs typeface="Symbol"/>
              </a:rPr>
              <a:t></a:t>
            </a:r>
            <a:r>
              <a:rPr sz="2200" spc="-295" dirty="0">
                <a:latin typeface="Times New Roman"/>
                <a:cs typeface="Times New Roman"/>
              </a:rPr>
              <a:t> </a:t>
            </a:r>
            <a:r>
              <a:rPr sz="2200" i="1" spc="20" dirty="0">
                <a:latin typeface="Times New Roman"/>
                <a:cs typeface="Times New Roman"/>
              </a:rPr>
              <a:t>T</a:t>
            </a:r>
            <a:r>
              <a:rPr sz="2200" i="1" spc="10" dirty="0">
                <a:latin typeface="Times New Roman"/>
                <a:cs typeface="Times New Roman"/>
              </a:rPr>
              <a:t>N</a:t>
            </a:r>
            <a:r>
              <a:rPr sz="2200" i="1" spc="15" dirty="0">
                <a:latin typeface="Times New Roman"/>
                <a:cs typeface="Times New Roman"/>
              </a:rPr>
              <a:t> </a:t>
            </a:r>
            <a:r>
              <a:rPr sz="2200" spc="5" dirty="0">
                <a:latin typeface="Symbol"/>
                <a:cs typeface="Symbol"/>
              </a:rPr>
              <a:t></a:t>
            </a:r>
            <a:r>
              <a:rPr sz="2200" spc="-85" dirty="0">
                <a:latin typeface="Times New Roman"/>
                <a:cs typeface="Times New Roman"/>
              </a:rPr>
              <a:t> </a:t>
            </a:r>
            <a:r>
              <a:rPr sz="2200" i="1" spc="-35" dirty="0">
                <a:latin typeface="Times New Roman"/>
                <a:cs typeface="Times New Roman"/>
              </a:rPr>
              <a:t>F</a:t>
            </a:r>
            <a:r>
              <a:rPr sz="2200" i="1" spc="5" dirty="0">
                <a:latin typeface="Times New Roman"/>
                <a:cs typeface="Times New Roman"/>
              </a:rPr>
              <a:t>P</a:t>
            </a:r>
            <a:r>
              <a:rPr sz="2200" i="1" spc="-135" dirty="0">
                <a:latin typeface="Times New Roman"/>
                <a:cs typeface="Times New Roman"/>
              </a:rPr>
              <a:t> </a:t>
            </a:r>
            <a:r>
              <a:rPr sz="2200" spc="5" dirty="0">
                <a:latin typeface="Symbol"/>
                <a:cs typeface="Symbol"/>
              </a:rPr>
              <a:t></a:t>
            </a:r>
            <a:r>
              <a:rPr sz="2200" spc="-85" dirty="0">
                <a:latin typeface="Times New Roman"/>
                <a:cs typeface="Times New Roman"/>
              </a:rPr>
              <a:t> </a:t>
            </a:r>
            <a:r>
              <a:rPr sz="2200" i="1" spc="-30" dirty="0">
                <a:latin typeface="Times New Roman"/>
                <a:cs typeface="Times New Roman"/>
              </a:rPr>
              <a:t>FN</a:t>
            </a:r>
            <a:endParaRPr sz="2200">
              <a:latin typeface="Times New Roman"/>
              <a:cs typeface="Times New Roman"/>
            </a:endParaRPr>
          </a:p>
          <a:p>
            <a:pPr>
              <a:lnSpc>
                <a:spcPct val="100000"/>
              </a:lnSpc>
            </a:pPr>
            <a:endParaRPr sz="2450">
              <a:latin typeface="Times New Roman"/>
              <a:cs typeface="Times New Roman"/>
            </a:endParaRPr>
          </a:p>
          <a:p>
            <a:pPr marL="25400">
              <a:lnSpc>
                <a:spcPct val="100000"/>
              </a:lnSpc>
              <a:spcBef>
                <a:spcPts val="5"/>
              </a:spcBef>
            </a:pPr>
            <a:r>
              <a:rPr sz="2000" spc="-5" dirty="0">
                <a:solidFill>
                  <a:srgbClr val="CC0000"/>
                </a:solidFill>
                <a:latin typeface="Times New Roman"/>
                <a:cs typeface="Times New Roman"/>
              </a:rPr>
              <a:t>Precision</a:t>
            </a:r>
            <a:r>
              <a:rPr sz="2000" spc="-10" dirty="0">
                <a:solidFill>
                  <a:srgbClr val="CC0000"/>
                </a:solidFill>
                <a:latin typeface="Times New Roman"/>
                <a:cs typeface="Times New Roman"/>
              </a:rPr>
              <a:t> </a:t>
            </a:r>
            <a:r>
              <a:rPr sz="2000" dirty="0">
                <a:solidFill>
                  <a:srgbClr val="CC0000"/>
                </a:solidFill>
                <a:latin typeface="Times New Roman"/>
                <a:cs typeface="Times New Roman"/>
              </a:rPr>
              <a:t>=</a:t>
            </a:r>
            <a:r>
              <a:rPr sz="2000" spc="-50" dirty="0">
                <a:solidFill>
                  <a:srgbClr val="CC0000"/>
                </a:solidFill>
                <a:latin typeface="Times New Roman"/>
                <a:cs typeface="Times New Roman"/>
              </a:rPr>
              <a:t> </a:t>
            </a:r>
            <a:r>
              <a:rPr sz="2000" spc="-5" dirty="0">
                <a:solidFill>
                  <a:srgbClr val="CC0000"/>
                </a:solidFill>
                <a:latin typeface="Times New Roman"/>
                <a:cs typeface="Times New Roman"/>
              </a:rPr>
              <a:t>TP/(TP</a:t>
            </a:r>
            <a:r>
              <a:rPr sz="2000" spc="-80" dirty="0">
                <a:solidFill>
                  <a:srgbClr val="CC0000"/>
                </a:solidFill>
                <a:latin typeface="Times New Roman"/>
                <a:cs typeface="Times New Roman"/>
              </a:rPr>
              <a:t> </a:t>
            </a:r>
            <a:r>
              <a:rPr sz="2000" dirty="0">
                <a:solidFill>
                  <a:srgbClr val="CC0000"/>
                </a:solidFill>
                <a:latin typeface="Times New Roman"/>
                <a:cs typeface="Times New Roman"/>
              </a:rPr>
              <a:t>+</a:t>
            </a:r>
            <a:r>
              <a:rPr sz="2000" spc="-15" dirty="0">
                <a:solidFill>
                  <a:srgbClr val="CC0000"/>
                </a:solidFill>
                <a:latin typeface="Times New Roman"/>
                <a:cs typeface="Times New Roman"/>
              </a:rPr>
              <a:t> </a:t>
            </a:r>
            <a:r>
              <a:rPr sz="2000" spc="-5" dirty="0">
                <a:solidFill>
                  <a:srgbClr val="CC0000"/>
                </a:solidFill>
                <a:latin typeface="Times New Roman"/>
                <a:cs typeface="Times New Roman"/>
              </a:rPr>
              <a:t>FP),</a:t>
            </a:r>
            <a:endParaRPr sz="2000">
              <a:latin typeface="Times New Roman"/>
              <a:cs typeface="Times New Roman"/>
            </a:endParaRPr>
          </a:p>
          <a:p>
            <a:pPr marL="25400" marR="887730" indent="1041400">
              <a:lnSpc>
                <a:spcPct val="125000"/>
              </a:lnSpc>
            </a:pPr>
            <a:r>
              <a:rPr sz="2000" spc="-5" dirty="0">
                <a:solidFill>
                  <a:srgbClr val="CC0000"/>
                </a:solidFill>
                <a:latin typeface="Times New Roman"/>
                <a:cs typeface="Times New Roman"/>
              </a:rPr>
              <a:t>percent</a:t>
            </a:r>
            <a:r>
              <a:rPr sz="2000" spc="-20" dirty="0">
                <a:solidFill>
                  <a:srgbClr val="CC0000"/>
                </a:solidFill>
                <a:latin typeface="Times New Roman"/>
                <a:cs typeface="Times New Roman"/>
              </a:rPr>
              <a:t> </a:t>
            </a:r>
            <a:r>
              <a:rPr sz="2000" spc="-5" dirty="0">
                <a:solidFill>
                  <a:srgbClr val="CC0000"/>
                </a:solidFill>
                <a:latin typeface="Times New Roman"/>
                <a:cs typeface="Times New Roman"/>
              </a:rPr>
              <a:t>correct</a:t>
            </a:r>
            <a:r>
              <a:rPr sz="2000" spc="-20" dirty="0">
                <a:solidFill>
                  <a:srgbClr val="CC0000"/>
                </a:solidFill>
                <a:latin typeface="Times New Roman"/>
                <a:cs typeface="Times New Roman"/>
              </a:rPr>
              <a:t> </a:t>
            </a:r>
            <a:r>
              <a:rPr sz="2000" dirty="0">
                <a:solidFill>
                  <a:srgbClr val="CC0000"/>
                </a:solidFill>
                <a:latin typeface="Times New Roman"/>
                <a:cs typeface="Times New Roman"/>
              </a:rPr>
              <a:t>out</a:t>
            </a:r>
            <a:r>
              <a:rPr sz="2000" spc="-20" dirty="0">
                <a:solidFill>
                  <a:srgbClr val="CC0000"/>
                </a:solidFill>
                <a:latin typeface="Times New Roman"/>
                <a:cs typeface="Times New Roman"/>
              </a:rPr>
              <a:t> </a:t>
            </a:r>
            <a:r>
              <a:rPr sz="2000" dirty="0">
                <a:solidFill>
                  <a:srgbClr val="CC0000"/>
                </a:solidFill>
                <a:latin typeface="Times New Roman"/>
                <a:cs typeface="Times New Roman"/>
              </a:rPr>
              <a:t>of</a:t>
            </a:r>
            <a:r>
              <a:rPr sz="2000" spc="-15" dirty="0">
                <a:solidFill>
                  <a:srgbClr val="CC0000"/>
                </a:solidFill>
                <a:latin typeface="Times New Roman"/>
                <a:cs typeface="Times New Roman"/>
              </a:rPr>
              <a:t> </a:t>
            </a:r>
            <a:r>
              <a:rPr sz="2000" spc="-5" dirty="0">
                <a:solidFill>
                  <a:srgbClr val="CC0000"/>
                </a:solidFill>
                <a:latin typeface="Times New Roman"/>
                <a:cs typeface="Times New Roman"/>
              </a:rPr>
              <a:t>all</a:t>
            </a:r>
            <a:r>
              <a:rPr sz="2000" spc="-20" dirty="0">
                <a:solidFill>
                  <a:srgbClr val="CC0000"/>
                </a:solidFill>
                <a:latin typeface="Times New Roman"/>
                <a:cs typeface="Times New Roman"/>
              </a:rPr>
              <a:t> </a:t>
            </a:r>
            <a:r>
              <a:rPr sz="2000" spc="-5" dirty="0">
                <a:solidFill>
                  <a:srgbClr val="CC0000"/>
                </a:solidFill>
                <a:latin typeface="Times New Roman"/>
                <a:cs typeface="Times New Roman"/>
              </a:rPr>
              <a:t>predicted</a:t>
            </a:r>
            <a:r>
              <a:rPr sz="2000" spc="-85" dirty="0">
                <a:solidFill>
                  <a:srgbClr val="CC0000"/>
                </a:solidFill>
                <a:latin typeface="Times New Roman"/>
                <a:cs typeface="Times New Roman"/>
              </a:rPr>
              <a:t> </a:t>
            </a:r>
            <a:r>
              <a:rPr sz="2000" spc="-70" dirty="0">
                <a:solidFill>
                  <a:srgbClr val="CC0000"/>
                </a:solidFill>
                <a:latin typeface="Times New Roman"/>
                <a:cs typeface="Times New Roman"/>
              </a:rPr>
              <a:t>Yes </a:t>
            </a:r>
            <a:r>
              <a:rPr sz="2000" spc="-484" dirty="0">
                <a:solidFill>
                  <a:srgbClr val="CC0000"/>
                </a:solidFill>
                <a:latin typeface="Times New Roman"/>
                <a:cs typeface="Times New Roman"/>
              </a:rPr>
              <a:t> </a:t>
            </a:r>
            <a:r>
              <a:rPr sz="2000" spc="-5" dirty="0">
                <a:solidFill>
                  <a:srgbClr val="CC0000"/>
                </a:solidFill>
                <a:latin typeface="Times New Roman"/>
                <a:cs typeface="Times New Roman"/>
              </a:rPr>
              <a:t>Recall</a:t>
            </a:r>
            <a:r>
              <a:rPr sz="2000" spc="-15" dirty="0">
                <a:solidFill>
                  <a:srgbClr val="CC0000"/>
                </a:solidFill>
                <a:latin typeface="Times New Roman"/>
                <a:cs typeface="Times New Roman"/>
              </a:rPr>
              <a:t> </a:t>
            </a:r>
            <a:r>
              <a:rPr sz="2000" dirty="0">
                <a:solidFill>
                  <a:srgbClr val="CC0000"/>
                </a:solidFill>
                <a:latin typeface="Times New Roman"/>
                <a:cs typeface="Times New Roman"/>
              </a:rPr>
              <a:t>=</a:t>
            </a:r>
            <a:r>
              <a:rPr sz="2000" spc="-40" dirty="0">
                <a:solidFill>
                  <a:srgbClr val="CC0000"/>
                </a:solidFill>
                <a:latin typeface="Times New Roman"/>
                <a:cs typeface="Times New Roman"/>
              </a:rPr>
              <a:t> </a:t>
            </a:r>
            <a:r>
              <a:rPr sz="2000" spc="-5" dirty="0">
                <a:solidFill>
                  <a:srgbClr val="CC0000"/>
                </a:solidFill>
                <a:latin typeface="Times New Roman"/>
                <a:cs typeface="Times New Roman"/>
              </a:rPr>
              <a:t>TP/(TP</a:t>
            </a:r>
            <a:r>
              <a:rPr sz="2000" spc="-75" dirty="0">
                <a:solidFill>
                  <a:srgbClr val="CC0000"/>
                </a:solidFill>
                <a:latin typeface="Times New Roman"/>
                <a:cs typeface="Times New Roman"/>
              </a:rPr>
              <a:t> </a:t>
            </a:r>
            <a:r>
              <a:rPr sz="2000" dirty="0">
                <a:solidFill>
                  <a:srgbClr val="CC0000"/>
                </a:solidFill>
                <a:latin typeface="Times New Roman"/>
                <a:cs typeface="Times New Roman"/>
              </a:rPr>
              <a:t>+</a:t>
            </a:r>
            <a:r>
              <a:rPr sz="2000" spc="-10" dirty="0">
                <a:solidFill>
                  <a:srgbClr val="CC0000"/>
                </a:solidFill>
                <a:latin typeface="Times New Roman"/>
                <a:cs typeface="Times New Roman"/>
              </a:rPr>
              <a:t> </a:t>
            </a:r>
            <a:r>
              <a:rPr sz="2000" dirty="0">
                <a:solidFill>
                  <a:srgbClr val="CC0000"/>
                </a:solidFill>
                <a:latin typeface="Times New Roman"/>
                <a:cs typeface="Times New Roman"/>
              </a:rPr>
              <a:t>FN),</a:t>
            </a:r>
            <a:endParaRPr sz="2000">
              <a:latin typeface="Times New Roman"/>
              <a:cs typeface="Times New Roman"/>
            </a:endParaRPr>
          </a:p>
          <a:p>
            <a:pPr marR="158750" algn="ctr">
              <a:lnSpc>
                <a:spcPct val="100000"/>
              </a:lnSpc>
              <a:spcBef>
                <a:spcPts val="600"/>
              </a:spcBef>
            </a:pPr>
            <a:r>
              <a:rPr sz="2000" spc="-5" dirty="0">
                <a:solidFill>
                  <a:srgbClr val="CC0000"/>
                </a:solidFill>
                <a:latin typeface="Times New Roman"/>
                <a:cs typeface="Times New Roman"/>
              </a:rPr>
              <a:t>percent</a:t>
            </a:r>
            <a:r>
              <a:rPr sz="2000" spc="-20" dirty="0">
                <a:solidFill>
                  <a:srgbClr val="CC0000"/>
                </a:solidFill>
                <a:latin typeface="Times New Roman"/>
                <a:cs typeface="Times New Roman"/>
              </a:rPr>
              <a:t> </a:t>
            </a:r>
            <a:r>
              <a:rPr sz="2000" spc="-5" dirty="0">
                <a:solidFill>
                  <a:srgbClr val="CC0000"/>
                </a:solidFill>
                <a:latin typeface="Times New Roman"/>
                <a:cs typeface="Times New Roman"/>
              </a:rPr>
              <a:t>correct</a:t>
            </a:r>
            <a:r>
              <a:rPr sz="2000" spc="-15" dirty="0">
                <a:solidFill>
                  <a:srgbClr val="CC0000"/>
                </a:solidFill>
                <a:latin typeface="Times New Roman"/>
                <a:cs typeface="Times New Roman"/>
              </a:rPr>
              <a:t> </a:t>
            </a:r>
            <a:r>
              <a:rPr sz="2000" dirty="0">
                <a:solidFill>
                  <a:srgbClr val="CC0000"/>
                </a:solidFill>
                <a:latin typeface="Times New Roman"/>
                <a:cs typeface="Times New Roman"/>
              </a:rPr>
              <a:t>out</a:t>
            </a:r>
            <a:r>
              <a:rPr sz="2000" spc="-15" dirty="0">
                <a:solidFill>
                  <a:srgbClr val="CC0000"/>
                </a:solidFill>
                <a:latin typeface="Times New Roman"/>
                <a:cs typeface="Times New Roman"/>
              </a:rPr>
              <a:t> </a:t>
            </a:r>
            <a:r>
              <a:rPr sz="2000" dirty="0">
                <a:solidFill>
                  <a:srgbClr val="CC0000"/>
                </a:solidFill>
                <a:latin typeface="Times New Roman"/>
                <a:cs typeface="Times New Roman"/>
              </a:rPr>
              <a:t>of</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all</a:t>
            </a:r>
            <a:r>
              <a:rPr sz="2000" spc="-20" dirty="0">
                <a:solidFill>
                  <a:srgbClr val="CC0000"/>
                </a:solidFill>
                <a:latin typeface="Times New Roman"/>
                <a:cs typeface="Times New Roman"/>
              </a:rPr>
              <a:t> </a:t>
            </a:r>
            <a:r>
              <a:rPr sz="2000" spc="-5" dirty="0">
                <a:solidFill>
                  <a:srgbClr val="CC0000"/>
                </a:solidFill>
                <a:latin typeface="Times New Roman"/>
                <a:cs typeface="Times New Roman"/>
              </a:rPr>
              <a:t>actual</a:t>
            </a:r>
            <a:r>
              <a:rPr sz="2000" spc="-85" dirty="0">
                <a:solidFill>
                  <a:srgbClr val="CC0000"/>
                </a:solidFill>
                <a:latin typeface="Times New Roman"/>
                <a:cs typeface="Times New Roman"/>
              </a:rPr>
              <a:t> </a:t>
            </a:r>
            <a:r>
              <a:rPr sz="2000" spc="-70" dirty="0">
                <a:solidFill>
                  <a:srgbClr val="CC0000"/>
                </a:solidFill>
                <a:latin typeface="Times New Roman"/>
                <a:cs typeface="Times New Roman"/>
              </a:rPr>
              <a:t>Yes</a:t>
            </a:r>
            <a:endParaRPr sz="2000">
              <a:latin typeface="Times New Roman"/>
              <a:cs typeface="Times New Roman"/>
            </a:endParaRPr>
          </a:p>
          <a:p>
            <a:pPr marL="25400">
              <a:lnSpc>
                <a:spcPct val="100000"/>
              </a:lnSpc>
              <a:spcBef>
                <a:spcPts val="600"/>
              </a:spcBef>
            </a:pPr>
            <a:r>
              <a:rPr sz="2000" spc="-5" dirty="0">
                <a:solidFill>
                  <a:srgbClr val="CC0000"/>
                </a:solidFill>
                <a:latin typeface="Times New Roman"/>
                <a:cs typeface="Times New Roman"/>
              </a:rPr>
              <a:t>F-measure</a:t>
            </a:r>
            <a:r>
              <a:rPr sz="2000" spc="-15" dirty="0">
                <a:solidFill>
                  <a:srgbClr val="CC0000"/>
                </a:solidFill>
                <a:latin typeface="Times New Roman"/>
                <a:cs typeface="Times New Roman"/>
              </a:rPr>
              <a:t> </a:t>
            </a:r>
            <a:r>
              <a:rPr sz="2000" dirty="0">
                <a:solidFill>
                  <a:srgbClr val="CC0000"/>
                </a:solidFill>
                <a:latin typeface="Times New Roman"/>
                <a:cs typeface="Times New Roman"/>
              </a:rPr>
              <a:t>=</a:t>
            </a:r>
            <a:r>
              <a:rPr sz="2000" spc="-15" dirty="0">
                <a:solidFill>
                  <a:srgbClr val="CC0000"/>
                </a:solidFill>
                <a:latin typeface="Times New Roman"/>
                <a:cs typeface="Times New Roman"/>
              </a:rPr>
              <a:t> </a:t>
            </a:r>
            <a:r>
              <a:rPr sz="2000" dirty="0">
                <a:solidFill>
                  <a:srgbClr val="CC0000"/>
                </a:solidFill>
                <a:latin typeface="Times New Roman"/>
                <a:cs typeface="Times New Roman"/>
              </a:rPr>
              <a:t>2</a:t>
            </a:r>
            <a:r>
              <a:rPr sz="2000" spc="-5" dirty="0">
                <a:solidFill>
                  <a:srgbClr val="CC0000"/>
                </a:solidFill>
                <a:latin typeface="Times New Roman"/>
                <a:cs typeface="Times New Roman"/>
              </a:rPr>
              <a:t> </a:t>
            </a:r>
            <a:r>
              <a:rPr sz="2000" dirty="0">
                <a:solidFill>
                  <a:srgbClr val="CC0000"/>
                </a:solidFill>
                <a:latin typeface="Times New Roman"/>
                <a:cs typeface="Times New Roman"/>
              </a:rPr>
              <a:t>*</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(Recall</a:t>
            </a:r>
            <a:r>
              <a:rPr sz="2000" spc="-20" dirty="0">
                <a:solidFill>
                  <a:srgbClr val="CC0000"/>
                </a:solidFill>
                <a:latin typeface="Times New Roman"/>
                <a:cs typeface="Times New Roman"/>
              </a:rPr>
              <a:t> </a:t>
            </a:r>
            <a:r>
              <a:rPr sz="2000" dirty="0">
                <a:solidFill>
                  <a:srgbClr val="CC0000"/>
                </a:solidFill>
                <a:latin typeface="Times New Roman"/>
                <a:cs typeface="Times New Roman"/>
              </a:rPr>
              <a:t>*</a:t>
            </a:r>
            <a:r>
              <a:rPr sz="2000" spc="-5" dirty="0">
                <a:solidFill>
                  <a:srgbClr val="CC0000"/>
                </a:solidFill>
                <a:latin typeface="Times New Roman"/>
                <a:cs typeface="Times New Roman"/>
              </a:rPr>
              <a:t> Precision)/(Recall</a:t>
            </a:r>
            <a:r>
              <a:rPr sz="2000" spc="-20" dirty="0">
                <a:solidFill>
                  <a:srgbClr val="CC0000"/>
                </a:solidFill>
                <a:latin typeface="Times New Roman"/>
                <a:cs typeface="Times New Roman"/>
              </a:rPr>
              <a:t> </a:t>
            </a:r>
            <a:r>
              <a:rPr sz="2000" dirty="0">
                <a:solidFill>
                  <a:srgbClr val="CC0000"/>
                </a:solidFill>
                <a:latin typeface="Times New Roman"/>
                <a:cs typeface="Times New Roman"/>
              </a:rPr>
              <a:t>+</a:t>
            </a:r>
            <a:r>
              <a:rPr sz="2000" spc="-10" dirty="0">
                <a:solidFill>
                  <a:srgbClr val="CC0000"/>
                </a:solidFill>
                <a:latin typeface="Times New Roman"/>
                <a:cs typeface="Times New Roman"/>
              </a:rPr>
              <a:t> </a:t>
            </a:r>
            <a:r>
              <a:rPr sz="2000" spc="-5" dirty="0">
                <a:solidFill>
                  <a:srgbClr val="CC0000"/>
                </a:solidFill>
                <a:latin typeface="Times New Roman"/>
                <a:cs typeface="Times New Roman"/>
              </a:rPr>
              <a:t>Precision)</a:t>
            </a:r>
            <a:endParaRPr sz="2000">
              <a:latin typeface="Times New Roman"/>
              <a:cs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4286885" cy="665480"/>
          </a:xfrm>
          <a:prstGeom prst="rect">
            <a:avLst/>
          </a:prstGeom>
        </p:spPr>
        <p:txBody>
          <a:bodyPr vert="horz" wrap="square" lIns="0" tIns="12700" rIns="0" bIns="0" rtlCol="0">
            <a:spAutoFit/>
          </a:bodyPr>
          <a:lstStyle/>
          <a:p>
            <a:pPr marL="12700">
              <a:lnSpc>
                <a:spcPct val="100000"/>
              </a:lnSpc>
              <a:spcBef>
                <a:spcPts val="100"/>
              </a:spcBef>
            </a:pPr>
            <a:r>
              <a:rPr spc="85" dirty="0"/>
              <a:t>Accuracy</a:t>
            </a:r>
            <a:r>
              <a:rPr spc="125" dirty="0"/>
              <a:t> </a:t>
            </a:r>
            <a:r>
              <a:rPr spc="80" dirty="0"/>
              <a:t>Example</a:t>
            </a:r>
          </a:p>
        </p:txBody>
      </p:sp>
      <p:sp>
        <p:nvSpPr>
          <p:cNvPr id="6" name="object 6"/>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7" name="object 7"/>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4</a:t>
            </a:r>
          </a:p>
        </p:txBody>
      </p:sp>
      <p:sp>
        <p:nvSpPr>
          <p:cNvPr id="3" name="object 3"/>
          <p:cNvSpPr txBox="1"/>
          <p:nvPr/>
        </p:nvSpPr>
        <p:spPr>
          <a:xfrm>
            <a:off x="892555" y="2194664"/>
            <a:ext cx="6737350" cy="1074420"/>
          </a:xfrm>
          <a:prstGeom prst="rect">
            <a:avLst/>
          </a:prstGeom>
        </p:spPr>
        <p:txBody>
          <a:bodyPr vert="horz" wrap="square" lIns="0" tIns="5080" rIns="0" bIns="0" rtlCol="0">
            <a:spAutoFit/>
          </a:bodyPr>
          <a:lstStyle/>
          <a:p>
            <a:pPr marL="12700" marR="5080">
              <a:lnSpc>
                <a:spcPct val="102299"/>
              </a:lnSpc>
              <a:spcBef>
                <a:spcPts val="40"/>
              </a:spcBef>
            </a:pPr>
            <a:r>
              <a:rPr sz="2200" spc="-5" dirty="0">
                <a:solidFill>
                  <a:srgbClr val="595959"/>
                </a:solidFill>
                <a:latin typeface="Times New Roman"/>
                <a:cs typeface="Times New Roman"/>
              </a:rPr>
              <a:t>Suppose</a:t>
            </a:r>
            <a:r>
              <a:rPr sz="2200" dirty="0">
                <a:solidFill>
                  <a:srgbClr val="595959"/>
                </a:solidFill>
                <a:latin typeface="Times New Roman"/>
                <a:cs typeface="Times New Roman"/>
              </a:rPr>
              <a:t> </a:t>
            </a:r>
            <a:r>
              <a:rPr sz="2200" spc="-5" dirty="0">
                <a:solidFill>
                  <a:srgbClr val="595959"/>
                </a:solidFill>
                <a:latin typeface="Times New Roman"/>
                <a:cs typeface="Times New Roman"/>
              </a:rPr>
              <a:t>that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are</a:t>
            </a:r>
            <a:r>
              <a:rPr sz="2200" dirty="0">
                <a:solidFill>
                  <a:srgbClr val="595959"/>
                </a:solidFill>
                <a:latin typeface="Times New Roman"/>
                <a:cs typeface="Times New Roman"/>
              </a:rPr>
              <a:t> </a:t>
            </a:r>
            <a:r>
              <a:rPr sz="2200" spc="-5" dirty="0">
                <a:solidFill>
                  <a:srgbClr val="595959"/>
                </a:solidFill>
                <a:latin typeface="Times New Roman"/>
                <a:cs typeface="Times New Roman"/>
              </a:rPr>
              <a:t>predicting</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whether</a:t>
            </a:r>
            <a:r>
              <a:rPr sz="2200" spc="5" dirty="0">
                <a:solidFill>
                  <a:srgbClr val="595959"/>
                </a:solidFill>
                <a:latin typeface="Times New Roman"/>
                <a:cs typeface="Times New Roman"/>
              </a:rPr>
              <a:t> </a:t>
            </a:r>
            <a:r>
              <a:rPr sz="2200" dirty="0">
                <a:solidFill>
                  <a:srgbClr val="595959"/>
                </a:solidFill>
                <a:latin typeface="Times New Roman"/>
                <a:cs typeface="Times New Roman"/>
              </a:rPr>
              <a:t>or</a:t>
            </a:r>
            <a:r>
              <a:rPr sz="2200" spc="5" dirty="0">
                <a:solidFill>
                  <a:srgbClr val="595959"/>
                </a:solidFill>
                <a:latin typeface="Times New Roman"/>
                <a:cs typeface="Times New Roman"/>
              </a:rPr>
              <a:t> </a:t>
            </a:r>
            <a:r>
              <a:rPr sz="2200" dirty="0">
                <a:solidFill>
                  <a:srgbClr val="595959"/>
                </a:solidFill>
                <a:latin typeface="Times New Roman"/>
                <a:cs typeface="Times New Roman"/>
              </a:rPr>
              <a:t>not</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someone</a:t>
            </a:r>
            <a:r>
              <a:rPr sz="2200" dirty="0">
                <a:solidFill>
                  <a:srgbClr val="595959"/>
                </a:solidFill>
                <a:latin typeface="Times New Roman"/>
                <a:cs typeface="Times New Roman"/>
              </a:rPr>
              <a:t> </a:t>
            </a:r>
            <a:r>
              <a:rPr sz="2200" spc="-5" dirty="0">
                <a:solidFill>
                  <a:srgbClr val="595959"/>
                </a:solidFill>
                <a:latin typeface="Times New Roman"/>
                <a:cs typeface="Times New Roman"/>
              </a:rPr>
              <a:t>will </a:t>
            </a:r>
            <a:r>
              <a:rPr sz="2200" spc="-535" dirty="0">
                <a:solidFill>
                  <a:srgbClr val="595959"/>
                </a:solidFill>
                <a:latin typeface="Times New Roman"/>
                <a:cs typeface="Times New Roman"/>
              </a:rPr>
              <a:t> </a:t>
            </a:r>
            <a:r>
              <a:rPr sz="2200" dirty="0">
                <a:solidFill>
                  <a:srgbClr val="595959"/>
                </a:solidFill>
                <a:latin typeface="Times New Roman"/>
                <a:cs typeface="Times New Roman"/>
              </a:rPr>
              <a:t>buy</a:t>
            </a:r>
            <a:r>
              <a:rPr sz="2200" spc="-5" dirty="0">
                <a:solidFill>
                  <a:srgbClr val="595959"/>
                </a:solidFill>
                <a:latin typeface="Times New Roman"/>
                <a:cs typeface="Times New Roman"/>
              </a:rPr>
              <a:t> </a:t>
            </a:r>
            <a:r>
              <a:rPr sz="2200" dirty="0">
                <a:solidFill>
                  <a:srgbClr val="595959"/>
                </a:solidFill>
                <a:latin typeface="Times New Roman"/>
                <a:cs typeface="Times New Roman"/>
              </a:rPr>
              <a:t>a</a:t>
            </a:r>
            <a:r>
              <a:rPr sz="2200" spc="-5" dirty="0">
                <a:solidFill>
                  <a:srgbClr val="595959"/>
                </a:solidFill>
                <a:latin typeface="Times New Roman"/>
                <a:cs typeface="Times New Roman"/>
              </a:rPr>
              <a:t> </a:t>
            </a:r>
            <a:r>
              <a:rPr sz="2200" spc="-15" dirty="0">
                <a:solidFill>
                  <a:srgbClr val="595959"/>
                </a:solidFill>
                <a:latin typeface="Times New Roman"/>
                <a:cs typeface="Times New Roman"/>
              </a:rPr>
              <a:t>computer.</a:t>
            </a:r>
            <a:endParaRPr sz="2200">
              <a:latin typeface="Times New Roman"/>
              <a:cs typeface="Times New Roman"/>
            </a:endParaRPr>
          </a:p>
          <a:p>
            <a:pPr marL="49530">
              <a:lnSpc>
                <a:spcPct val="100000"/>
              </a:lnSpc>
              <a:spcBef>
                <a:spcPts val="760"/>
              </a:spcBef>
            </a:pPr>
            <a:r>
              <a:rPr sz="1800" spc="-10" dirty="0">
                <a:solidFill>
                  <a:srgbClr val="002060"/>
                </a:solidFill>
                <a:latin typeface="Impact"/>
                <a:cs typeface="Impact"/>
              </a:rPr>
              <a:t>­</a:t>
            </a:r>
            <a:r>
              <a:rPr sz="1800" spc="240" dirty="0">
                <a:solidFill>
                  <a:srgbClr val="002060"/>
                </a:solidFill>
                <a:latin typeface="Impact"/>
                <a:cs typeface="Impact"/>
              </a:rPr>
              <a:t> </a:t>
            </a:r>
            <a:r>
              <a:rPr sz="1800" spc="-5" dirty="0">
                <a:solidFill>
                  <a:srgbClr val="595959"/>
                </a:solidFill>
                <a:latin typeface="Times New Roman"/>
                <a:cs typeface="Times New Roman"/>
              </a:rPr>
              <a:t>Evaluating</a:t>
            </a:r>
            <a:r>
              <a:rPr sz="1800" dirty="0">
                <a:solidFill>
                  <a:srgbClr val="595959"/>
                </a:solidFill>
                <a:latin typeface="Times New Roman"/>
                <a:cs typeface="Times New Roman"/>
              </a:rPr>
              <a:t> accuracy</a:t>
            </a:r>
            <a:r>
              <a:rPr sz="1800" spc="-5" dirty="0">
                <a:solidFill>
                  <a:srgbClr val="595959"/>
                </a:solidFill>
                <a:latin typeface="Times New Roman"/>
                <a:cs typeface="Times New Roman"/>
              </a:rPr>
              <a:t> with</a:t>
            </a:r>
            <a:r>
              <a:rPr sz="1800" dirty="0">
                <a:solidFill>
                  <a:srgbClr val="595959"/>
                </a:solidFill>
                <a:latin typeface="Times New Roman"/>
                <a:cs typeface="Times New Roman"/>
              </a:rPr>
              <a:t> a </a:t>
            </a:r>
            <a:r>
              <a:rPr sz="1800" spc="-5" dirty="0">
                <a:solidFill>
                  <a:srgbClr val="595959"/>
                </a:solidFill>
                <a:latin typeface="Times New Roman"/>
                <a:cs typeface="Times New Roman"/>
              </a:rPr>
              <a:t>test set </a:t>
            </a:r>
            <a:r>
              <a:rPr sz="1800" dirty="0">
                <a:solidFill>
                  <a:srgbClr val="595959"/>
                </a:solidFill>
                <a:latin typeface="Times New Roman"/>
                <a:cs typeface="Times New Roman"/>
              </a:rPr>
              <a:t>of 10,000 </a:t>
            </a:r>
            <a:r>
              <a:rPr sz="1800" spc="-5" dirty="0">
                <a:solidFill>
                  <a:srgbClr val="595959"/>
                </a:solidFill>
                <a:latin typeface="Times New Roman"/>
                <a:cs typeface="Times New Roman"/>
              </a:rPr>
              <a:t>people</a:t>
            </a:r>
            <a:endParaRPr sz="1800">
              <a:latin typeface="Times New Roman"/>
              <a:cs typeface="Times New Roman"/>
            </a:endParaRPr>
          </a:p>
        </p:txBody>
      </p:sp>
      <p:graphicFrame>
        <p:nvGraphicFramePr>
          <p:cNvPr id="4" name="object 4"/>
          <p:cNvGraphicFramePr>
            <a:graphicFrameLocks noGrp="1"/>
          </p:cNvGraphicFramePr>
          <p:nvPr/>
        </p:nvGraphicFramePr>
        <p:xfrm>
          <a:off x="758570" y="3446217"/>
          <a:ext cx="7376795" cy="1388110"/>
        </p:xfrm>
        <a:graphic>
          <a:graphicData uri="http://schemas.openxmlformats.org/drawingml/2006/table">
            <a:tbl>
              <a:tblPr firstRow="1" bandRow="1">
                <a:tableStyleId>{2D5ABB26-0587-4C30-8999-92F81FD0307C}</a:tableStyleId>
              </a:tblPr>
              <a:tblGrid>
                <a:gridCol w="2256155">
                  <a:extLst>
                    <a:ext uri="{9D8B030D-6E8A-4147-A177-3AD203B41FA5}">
                      <a16:colId xmlns:a16="http://schemas.microsoft.com/office/drawing/2014/main" val="20000"/>
                    </a:ext>
                  </a:extLst>
                </a:gridCol>
                <a:gridCol w="2176145">
                  <a:extLst>
                    <a:ext uri="{9D8B030D-6E8A-4147-A177-3AD203B41FA5}">
                      <a16:colId xmlns:a16="http://schemas.microsoft.com/office/drawing/2014/main" val="20001"/>
                    </a:ext>
                  </a:extLst>
                </a:gridCol>
                <a:gridCol w="2094865">
                  <a:extLst>
                    <a:ext uri="{9D8B030D-6E8A-4147-A177-3AD203B41FA5}">
                      <a16:colId xmlns:a16="http://schemas.microsoft.com/office/drawing/2014/main" val="20002"/>
                    </a:ext>
                  </a:extLst>
                </a:gridCol>
                <a:gridCol w="820420">
                  <a:extLst>
                    <a:ext uri="{9D8B030D-6E8A-4147-A177-3AD203B41FA5}">
                      <a16:colId xmlns:a16="http://schemas.microsoft.com/office/drawing/2014/main" val="20003"/>
                    </a:ext>
                  </a:extLst>
                </a:gridCol>
              </a:tblGrid>
              <a:tr h="335279">
                <a:tc>
                  <a:txBody>
                    <a:bodyPr/>
                    <a:lstStyle/>
                    <a:p>
                      <a:pPr algn="ctr">
                        <a:lnSpc>
                          <a:spcPct val="100000"/>
                        </a:lnSpc>
                        <a:spcBef>
                          <a:spcPts val="260"/>
                        </a:spcBef>
                      </a:pPr>
                      <a:r>
                        <a:rPr sz="1600" b="1" spc="-5" dirty="0">
                          <a:solidFill>
                            <a:srgbClr val="FFFFFF"/>
                          </a:solidFill>
                          <a:latin typeface="Times New Roman"/>
                          <a:cs typeface="Times New Roman"/>
                        </a:rPr>
                        <a:t>Classes</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algn="ctr">
                        <a:lnSpc>
                          <a:spcPct val="100000"/>
                        </a:lnSpc>
                        <a:spcBef>
                          <a:spcPts val="260"/>
                        </a:spcBef>
                      </a:pPr>
                      <a:r>
                        <a:rPr sz="1600" b="1" spc="-5" dirty="0">
                          <a:solidFill>
                            <a:srgbClr val="FFFFFF"/>
                          </a:solidFill>
                          <a:latin typeface="Times New Roman"/>
                          <a:cs typeface="Times New Roman"/>
                        </a:rPr>
                        <a:t>buy_computer</a:t>
                      </a:r>
                      <a:r>
                        <a:rPr sz="1600" b="1" spc="-40" dirty="0">
                          <a:solidFill>
                            <a:srgbClr val="FFFFFF"/>
                          </a:solidFill>
                          <a:latin typeface="Times New Roman"/>
                          <a:cs typeface="Times New Roman"/>
                        </a:rPr>
                        <a:t> </a:t>
                      </a:r>
                      <a:r>
                        <a:rPr sz="1600" b="1" dirty="0">
                          <a:solidFill>
                            <a:srgbClr val="FFFFFF"/>
                          </a:solidFill>
                          <a:latin typeface="Times New Roman"/>
                          <a:cs typeface="Times New Roman"/>
                        </a:rPr>
                        <a:t>=</a:t>
                      </a:r>
                      <a:r>
                        <a:rPr sz="1600" b="1" spc="-10" dirty="0">
                          <a:solidFill>
                            <a:srgbClr val="FFFFFF"/>
                          </a:solidFill>
                          <a:latin typeface="Times New Roman"/>
                          <a:cs typeface="Times New Roman"/>
                        </a:rPr>
                        <a:t> </a:t>
                      </a:r>
                      <a:r>
                        <a:rPr sz="1600" b="1" dirty="0">
                          <a:solidFill>
                            <a:srgbClr val="FFFFFF"/>
                          </a:solidFill>
                          <a:latin typeface="Times New Roman"/>
                          <a:cs typeface="Times New Roman"/>
                        </a:rPr>
                        <a:t>yes</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algn="ctr">
                        <a:lnSpc>
                          <a:spcPct val="100000"/>
                        </a:lnSpc>
                        <a:spcBef>
                          <a:spcPts val="260"/>
                        </a:spcBef>
                      </a:pPr>
                      <a:r>
                        <a:rPr sz="1600" b="1" spc="-5" dirty="0">
                          <a:solidFill>
                            <a:srgbClr val="FFFFFF"/>
                          </a:solidFill>
                          <a:latin typeface="Times New Roman"/>
                          <a:cs typeface="Times New Roman"/>
                        </a:rPr>
                        <a:t>buy_computer</a:t>
                      </a:r>
                      <a:r>
                        <a:rPr sz="1600" b="1" spc="-40" dirty="0">
                          <a:solidFill>
                            <a:srgbClr val="FFFFFF"/>
                          </a:solidFill>
                          <a:latin typeface="Times New Roman"/>
                          <a:cs typeface="Times New Roman"/>
                        </a:rPr>
                        <a:t> </a:t>
                      </a:r>
                      <a:r>
                        <a:rPr sz="1600" b="1" dirty="0">
                          <a:solidFill>
                            <a:srgbClr val="FFFFFF"/>
                          </a:solidFill>
                          <a:latin typeface="Times New Roman"/>
                          <a:cs typeface="Times New Roman"/>
                        </a:rPr>
                        <a:t>=</a:t>
                      </a:r>
                      <a:r>
                        <a:rPr sz="1600" b="1" spc="-10" dirty="0">
                          <a:solidFill>
                            <a:srgbClr val="FFFFFF"/>
                          </a:solidFill>
                          <a:latin typeface="Times New Roman"/>
                          <a:cs typeface="Times New Roman"/>
                        </a:rPr>
                        <a:t> </a:t>
                      </a:r>
                      <a:r>
                        <a:rPr sz="1600" b="1" spc="-5" dirty="0">
                          <a:solidFill>
                            <a:srgbClr val="FFFFFF"/>
                          </a:solidFill>
                          <a:latin typeface="Times New Roman"/>
                          <a:cs typeface="Times New Roman"/>
                        </a:rPr>
                        <a:t>no</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tc>
                  <a:txBody>
                    <a:bodyPr/>
                    <a:lstStyle/>
                    <a:p>
                      <a:pPr algn="ctr">
                        <a:lnSpc>
                          <a:spcPct val="100000"/>
                        </a:lnSpc>
                        <a:spcBef>
                          <a:spcPts val="260"/>
                        </a:spcBef>
                      </a:pPr>
                      <a:r>
                        <a:rPr sz="1600" b="1" spc="-35" dirty="0">
                          <a:solidFill>
                            <a:srgbClr val="FFFFFF"/>
                          </a:solidFill>
                          <a:latin typeface="Times New Roman"/>
                          <a:cs typeface="Times New Roman"/>
                        </a:rPr>
                        <a:t>Total</a:t>
                      </a:r>
                      <a:endParaRPr sz="1600">
                        <a:latin typeface="Times New Roman"/>
                        <a:cs typeface="Times New Roman"/>
                      </a:endParaRPr>
                    </a:p>
                  </a:txBody>
                  <a:tcPr marL="0" marR="0" marT="3302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solidFill>
                      <a:srgbClr val="7F7F7F"/>
                    </a:solidFill>
                  </a:tcPr>
                </a:tc>
                <a:extLst>
                  <a:ext uri="{0D108BD9-81ED-4DB2-BD59-A6C34878D82A}">
                    <a16:rowId xmlns:a16="http://schemas.microsoft.com/office/drawing/2014/main" val="10000"/>
                  </a:ext>
                </a:extLst>
              </a:tr>
              <a:tr h="363538">
                <a:tc>
                  <a:txBody>
                    <a:bodyPr/>
                    <a:lstStyle/>
                    <a:p>
                      <a:pPr algn="ctr">
                        <a:lnSpc>
                          <a:spcPct val="100000"/>
                        </a:lnSpc>
                        <a:spcBef>
                          <a:spcPts val="590"/>
                        </a:spcBef>
                      </a:pPr>
                      <a:r>
                        <a:rPr sz="1400" spc="-5" dirty="0">
                          <a:solidFill>
                            <a:srgbClr val="595959"/>
                          </a:solidFill>
                          <a:latin typeface="Times New Roman"/>
                          <a:cs typeface="Times New Roman"/>
                        </a:rPr>
                        <a:t>buy_computer</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yes</a:t>
                      </a:r>
                      <a:endParaRPr sz="1400">
                        <a:latin typeface="Times New Roman"/>
                        <a:cs typeface="Times New Roman"/>
                      </a:endParaRPr>
                    </a:p>
                  </a:txBody>
                  <a:tcPr marL="0" marR="0" marT="749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590"/>
                        </a:spcBef>
                      </a:pPr>
                      <a:r>
                        <a:rPr sz="1400" dirty="0">
                          <a:solidFill>
                            <a:srgbClr val="595959"/>
                          </a:solidFill>
                          <a:latin typeface="Times New Roman"/>
                          <a:cs typeface="Times New Roman"/>
                        </a:rPr>
                        <a:t>6,954</a:t>
                      </a:r>
                      <a:endParaRPr sz="1400">
                        <a:latin typeface="Times New Roman"/>
                        <a:cs typeface="Times New Roman"/>
                      </a:endParaRPr>
                    </a:p>
                  </a:txBody>
                  <a:tcPr marL="0" marR="0" marT="749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590"/>
                        </a:spcBef>
                      </a:pPr>
                      <a:r>
                        <a:rPr sz="1400" dirty="0">
                          <a:solidFill>
                            <a:srgbClr val="595959"/>
                          </a:solidFill>
                          <a:latin typeface="Times New Roman"/>
                          <a:cs typeface="Times New Roman"/>
                        </a:rPr>
                        <a:t>46</a:t>
                      </a:r>
                      <a:endParaRPr sz="1400">
                        <a:latin typeface="Times New Roman"/>
                        <a:cs typeface="Times New Roman"/>
                      </a:endParaRPr>
                    </a:p>
                  </a:txBody>
                  <a:tcPr marL="0" marR="0" marT="749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590"/>
                        </a:spcBef>
                      </a:pPr>
                      <a:r>
                        <a:rPr sz="1400" dirty="0">
                          <a:solidFill>
                            <a:srgbClr val="595959"/>
                          </a:solidFill>
                          <a:latin typeface="Times New Roman"/>
                          <a:cs typeface="Times New Roman"/>
                        </a:rPr>
                        <a:t>7000</a:t>
                      </a:r>
                      <a:endParaRPr sz="1400">
                        <a:latin typeface="Times New Roman"/>
                        <a:cs typeface="Times New Roman"/>
                      </a:endParaRPr>
                    </a:p>
                  </a:txBody>
                  <a:tcPr marL="0" marR="0" marT="749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1"/>
                  </a:ext>
                </a:extLst>
              </a:tr>
              <a:tr h="334963">
                <a:tc>
                  <a:txBody>
                    <a:bodyPr/>
                    <a:lstStyle/>
                    <a:p>
                      <a:pPr algn="ctr">
                        <a:lnSpc>
                          <a:spcPct val="100000"/>
                        </a:lnSpc>
                        <a:spcBef>
                          <a:spcPts val="475"/>
                        </a:spcBef>
                      </a:pPr>
                      <a:r>
                        <a:rPr sz="1400" spc="-5" dirty="0">
                          <a:solidFill>
                            <a:srgbClr val="595959"/>
                          </a:solidFill>
                          <a:latin typeface="Times New Roman"/>
                          <a:cs typeface="Times New Roman"/>
                        </a:rPr>
                        <a:t>buy_computer</a:t>
                      </a:r>
                      <a:r>
                        <a:rPr sz="1400" spc="-15" dirty="0">
                          <a:solidFill>
                            <a:srgbClr val="595959"/>
                          </a:solidFill>
                          <a:latin typeface="Times New Roman"/>
                          <a:cs typeface="Times New Roman"/>
                        </a:rPr>
                        <a:t> </a:t>
                      </a:r>
                      <a:r>
                        <a:rPr sz="1400" dirty="0">
                          <a:solidFill>
                            <a:srgbClr val="595959"/>
                          </a:solidFill>
                          <a:latin typeface="Times New Roman"/>
                          <a:cs typeface="Times New Roman"/>
                        </a:rPr>
                        <a:t>=</a:t>
                      </a:r>
                      <a:r>
                        <a:rPr sz="1400" spc="-15" dirty="0">
                          <a:solidFill>
                            <a:srgbClr val="595959"/>
                          </a:solidFill>
                          <a:latin typeface="Times New Roman"/>
                          <a:cs typeface="Times New Roman"/>
                        </a:rPr>
                        <a:t> </a:t>
                      </a:r>
                      <a:r>
                        <a:rPr sz="1400" dirty="0">
                          <a:solidFill>
                            <a:srgbClr val="595959"/>
                          </a:solidFill>
                          <a:latin typeface="Times New Roman"/>
                          <a:cs typeface="Times New Roman"/>
                        </a:rPr>
                        <a:t>no</a:t>
                      </a:r>
                      <a:endParaRPr sz="1400">
                        <a:latin typeface="Times New Roman"/>
                        <a:cs typeface="Times New Roman"/>
                      </a:endParaRPr>
                    </a:p>
                  </a:txBody>
                  <a:tcPr marL="0" marR="0" marT="6032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475"/>
                        </a:spcBef>
                      </a:pPr>
                      <a:r>
                        <a:rPr sz="1400" dirty="0">
                          <a:solidFill>
                            <a:srgbClr val="595959"/>
                          </a:solidFill>
                          <a:latin typeface="Times New Roman"/>
                          <a:cs typeface="Times New Roman"/>
                        </a:rPr>
                        <a:t>412</a:t>
                      </a:r>
                      <a:endParaRPr sz="1400">
                        <a:latin typeface="Times New Roman"/>
                        <a:cs typeface="Times New Roman"/>
                      </a:endParaRPr>
                    </a:p>
                  </a:txBody>
                  <a:tcPr marL="0" marR="0" marT="6032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475"/>
                        </a:spcBef>
                      </a:pPr>
                      <a:r>
                        <a:rPr sz="1400" dirty="0">
                          <a:solidFill>
                            <a:srgbClr val="595959"/>
                          </a:solidFill>
                          <a:latin typeface="Times New Roman"/>
                          <a:cs typeface="Times New Roman"/>
                        </a:rPr>
                        <a:t>2,588</a:t>
                      </a:r>
                      <a:endParaRPr sz="1400">
                        <a:latin typeface="Times New Roman"/>
                        <a:cs typeface="Times New Roman"/>
                      </a:endParaRPr>
                    </a:p>
                  </a:txBody>
                  <a:tcPr marL="0" marR="0" marT="6032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475"/>
                        </a:spcBef>
                      </a:pPr>
                      <a:r>
                        <a:rPr sz="1400" dirty="0">
                          <a:solidFill>
                            <a:srgbClr val="595959"/>
                          </a:solidFill>
                          <a:latin typeface="Times New Roman"/>
                          <a:cs typeface="Times New Roman"/>
                        </a:rPr>
                        <a:t>3000</a:t>
                      </a:r>
                      <a:endParaRPr sz="1400">
                        <a:latin typeface="Times New Roman"/>
                        <a:cs typeface="Times New Roman"/>
                      </a:endParaRPr>
                    </a:p>
                  </a:txBody>
                  <a:tcPr marL="0" marR="0" marT="6032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2"/>
                  </a:ext>
                </a:extLst>
              </a:tr>
              <a:tr h="334963">
                <a:tc>
                  <a:txBody>
                    <a:bodyPr/>
                    <a:lstStyle/>
                    <a:p>
                      <a:pPr algn="ctr">
                        <a:lnSpc>
                          <a:spcPct val="100000"/>
                        </a:lnSpc>
                        <a:spcBef>
                          <a:spcPts val="475"/>
                        </a:spcBef>
                      </a:pPr>
                      <a:r>
                        <a:rPr sz="1400" spc="-5" dirty="0">
                          <a:solidFill>
                            <a:srgbClr val="595959"/>
                          </a:solidFill>
                          <a:latin typeface="Times New Roman"/>
                          <a:cs typeface="Times New Roman"/>
                        </a:rPr>
                        <a:t>total</a:t>
                      </a:r>
                      <a:endParaRPr sz="1400">
                        <a:latin typeface="Times New Roman"/>
                        <a:cs typeface="Times New Roman"/>
                      </a:endParaRPr>
                    </a:p>
                  </a:txBody>
                  <a:tcPr marL="0" marR="0" marT="6032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475"/>
                        </a:spcBef>
                      </a:pPr>
                      <a:r>
                        <a:rPr sz="1400" dirty="0">
                          <a:solidFill>
                            <a:srgbClr val="595959"/>
                          </a:solidFill>
                          <a:latin typeface="Times New Roman"/>
                          <a:cs typeface="Times New Roman"/>
                        </a:rPr>
                        <a:t>7,366</a:t>
                      </a:r>
                      <a:endParaRPr sz="1400">
                        <a:latin typeface="Times New Roman"/>
                        <a:cs typeface="Times New Roman"/>
                      </a:endParaRPr>
                    </a:p>
                  </a:txBody>
                  <a:tcPr marL="0" marR="0" marT="6032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475"/>
                        </a:spcBef>
                      </a:pPr>
                      <a:r>
                        <a:rPr sz="1400" dirty="0">
                          <a:solidFill>
                            <a:srgbClr val="595959"/>
                          </a:solidFill>
                          <a:latin typeface="Times New Roman"/>
                          <a:cs typeface="Times New Roman"/>
                        </a:rPr>
                        <a:t>2,634</a:t>
                      </a:r>
                      <a:endParaRPr sz="1400">
                        <a:latin typeface="Times New Roman"/>
                        <a:cs typeface="Times New Roman"/>
                      </a:endParaRPr>
                    </a:p>
                  </a:txBody>
                  <a:tcPr marL="0" marR="0" marT="6032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algn="ctr">
                        <a:lnSpc>
                          <a:spcPct val="100000"/>
                        </a:lnSpc>
                        <a:spcBef>
                          <a:spcPts val="475"/>
                        </a:spcBef>
                      </a:pPr>
                      <a:r>
                        <a:rPr sz="1400" dirty="0">
                          <a:solidFill>
                            <a:srgbClr val="595959"/>
                          </a:solidFill>
                          <a:latin typeface="Times New Roman"/>
                          <a:cs typeface="Times New Roman"/>
                        </a:rPr>
                        <a:t>10000</a:t>
                      </a:r>
                      <a:endParaRPr sz="1400">
                        <a:latin typeface="Times New Roman"/>
                        <a:cs typeface="Times New Roman"/>
                      </a:endParaRPr>
                    </a:p>
                  </a:txBody>
                  <a:tcPr marL="0" marR="0" marT="60325"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987262" y="4831891"/>
            <a:ext cx="5271770" cy="1409700"/>
          </a:xfrm>
          <a:prstGeom prst="rect">
            <a:avLst/>
          </a:prstGeom>
        </p:spPr>
        <p:txBody>
          <a:bodyPr vert="horz" wrap="square" lIns="0" tIns="12065" rIns="0" bIns="0" rtlCol="0">
            <a:spAutoFit/>
          </a:bodyPr>
          <a:lstStyle/>
          <a:p>
            <a:pPr marL="1405255" marR="55880" indent="-1342390">
              <a:lnSpc>
                <a:spcPct val="115700"/>
              </a:lnSpc>
              <a:spcBef>
                <a:spcPts val="95"/>
              </a:spcBef>
              <a:tabLst>
                <a:tab pos="1784350" algn="l"/>
                <a:tab pos="2729230" algn="l"/>
                <a:tab pos="3015615" algn="l"/>
                <a:tab pos="3641090" algn="l"/>
                <a:tab pos="5207635" algn="l"/>
              </a:tabLst>
            </a:pPr>
            <a:r>
              <a:rPr sz="3300" spc="-15" baseline="-34090" dirty="0">
                <a:latin typeface="Times New Roman"/>
                <a:cs typeface="Times New Roman"/>
              </a:rPr>
              <a:t>A</a:t>
            </a:r>
            <a:r>
              <a:rPr sz="3300" spc="7" baseline="-34090" dirty="0">
                <a:latin typeface="Times New Roman"/>
                <a:cs typeface="Times New Roman"/>
              </a:rPr>
              <a:t>cc</a:t>
            </a:r>
            <a:r>
              <a:rPr sz="3300" spc="-75" baseline="-34090" dirty="0">
                <a:latin typeface="Times New Roman"/>
                <a:cs typeface="Times New Roman"/>
              </a:rPr>
              <a:t>u</a:t>
            </a:r>
            <a:r>
              <a:rPr sz="3300" spc="-15" baseline="-34090" dirty="0">
                <a:latin typeface="Times New Roman"/>
                <a:cs typeface="Times New Roman"/>
              </a:rPr>
              <a:t>r</a:t>
            </a:r>
            <a:r>
              <a:rPr sz="3300" spc="7" baseline="-34090" dirty="0">
                <a:latin typeface="Times New Roman"/>
                <a:cs typeface="Times New Roman"/>
              </a:rPr>
              <a:t>a</a:t>
            </a:r>
            <a:r>
              <a:rPr sz="3300" spc="15" baseline="-34090" dirty="0">
                <a:latin typeface="Times New Roman"/>
                <a:cs typeface="Times New Roman"/>
              </a:rPr>
              <a:t>c</a:t>
            </a:r>
            <a:r>
              <a:rPr sz="3300" spc="7" baseline="-34090" dirty="0">
                <a:latin typeface="Times New Roman"/>
                <a:cs typeface="Times New Roman"/>
              </a:rPr>
              <a:t>y</a:t>
            </a:r>
            <a:r>
              <a:rPr sz="3300" spc="-330" baseline="-34090" dirty="0">
                <a:latin typeface="Times New Roman"/>
                <a:cs typeface="Times New Roman"/>
              </a:rPr>
              <a:t> </a:t>
            </a:r>
            <a:r>
              <a:rPr sz="3300" spc="7" baseline="-34090" dirty="0">
                <a:latin typeface="Symbol"/>
                <a:cs typeface="Symbol"/>
              </a:rPr>
              <a:t></a:t>
            </a:r>
            <a:r>
              <a:rPr sz="3300" spc="-30" baseline="-34090" dirty="0">
                <a:latin typeface="Times New Roman"/>
                <a:cs typeface="Times New Roman"/>
              </a:rPr>
              <a:t> </a:t>
            </a:r>
            <a:r>
              <a:rPr sz="2200" u="sng" dirty="0">
                <a:uFill>
                  <a:solidFill>
                    <a:srgbClr val="000000"/>
                  </a:solidFill>
                </a:uFill>
                <a:latin typeface="Times New Roman"/>
                <a:cs typeface="Times New Roman"/>
              </a:rPr>
              <a:t> 	</a:t>
            </a:r>
            <a:r>
              <a:rPr sz="2200" i="1" u="sng" spc="5" dirty="0">
                <a:uFill>
                  <a:solidFill>
                    <a:srgbClr val="000000"/>
                  </a:solidFill>
                </a:uFill>
                <a:latin typeface="Times New Roman"/>
                <a:cs typeface="Times New Roman"/>
              </a:rPr>
              <a:t>a</a:t>
            </a:r>
            <a:r>
              <a:rPr sz="2200" i="1" u="sng" spc="-150" dirty="0">
                <a:uFill>
                  <a:solidFill>
                    <a:srgbClr val="000000"/>
                  </a:solidFill>
                </a:uFill>
                <a:latin typeface="Times New Roman"/>
                <a:cs typeface="Times New Roman"/>
              </a:rPr>
              <a:t> </a:t>
            </a:r>
            <a:r>
              <a:rPr sz="2200" u="sng" spc="5" dirty="0">
                <a:uFill>
                  <a:solidFill>
                    <a:srgbClr val="000000"/>
                  </a:solidFill>
                </a:uFill>
                <a:latin typeface="Symbol"/>
                <a:cs typeface="Symbol"/>
              </a:rPr>
              <a:t></a:t>
            </a:r>
            <a:r>
              <a:rPr sz="2200" u="sng" spc="-155" dirty="0">
                <a:uFill>
                  <a:solidFill>
                    <a:srgbClr val="000000"/>
                  </a:solidFill>
                </a:uFill>
                <a:latin typeface="Times New Roman"/>
                <a:cs typeface="Times New Roman"/>
              </a:rPr>
              <a:t> </a:t>
            </a:r>
            <a:r>
              <a:rPr sz="2200" i="1" u="sng" spc="5" dirty="0">
                <a:uFill>
                  <a:solidFill>
                    <a:srgbClr val="000000"/>
                  </a:solidFill>
                </a:uFill>
                <a:latin typeface="Times New Roman"/>
                <a:cs typeface="Times New Roman"/>
              </a:rPr>
              <a:t>d</a:t>
            </a:r>
            <a:r>
              <a:rPr sz="2200" i="1" u="sng" dirty="0">
                <a:uFill>
                  <a:solidFill>
                    <a:srgbClr val="000000"/>
                  </a:solidFill>
                </a:uFill>
                <a:latin typeface="Times New Roman"/>
                <a:cs typeface="Times New Roman"/>
              </a:rPr>
              <a:t>	</a:t>
            </a:r>
            <a:r>
              <a:rPr sz="2200" i="1" spc="30" dirty="0">
                <a:latin typeface="Times New Roman"/>
                <a:cs typeface="Times New Roman"/>
              </a:rPr>
              <a:t> </a:t>
            </a:r>
            <a:r>
              <a:rPr sz="3300" spc="7" baseline="-34090" dirty="0">
                <a:latin typeface="Symbol"/>
                <a:cs typeface="Symbol"/>
              </a:rPr>
              <a:t></a:t>
            </a:r>
            <a:r>
              <a:rPr sz="3300" spc="-30" baseline="-34090" dirty="0">
                <a:latin typeface="Times New Roman"/>
                <a:cs typeface="Times New Roman"/>
              </a:rPr>
              <a:t> </a:t>
            </a:r>
            <a:r>
              <a:rPr sz="2200" u="sng" dirty="0">
                <a:uFill>
                  <a:solidFill>
                    <a:srgbClr val="000000"/>
                  </a:solidFill>
                </a:uFill>
                <a:latin typeface="Times New Roman"/>
                <a:cs typeface="Times New Roman"/>
              </a:rPr>
              <a:t> 	</a:t>
            </a:r>
            <a:r>
              <a:rPr sz="2200" i="1" u="sng" spc="20" dirty="0">
                <a:uFill>
                  <a:solidFill>
                    <a:srgbClr val="000000"/>
                  </a:solidFill>
                </a:uFill>
                <a:latin typeface="Times New Roman"/>
                <a:cs typeface="Times New Roman"/>
              </a:rPr>
              <a:t>T</a:t>
            </a:r>
            <a:r>
              <a:rPr sz="2200" i="1" u="sng" spc="5" dirty="0">
                <a:uFill>
                  <a:solidFill>
                    <a:srgbClr val="000000"/>
                  </a:solidFill>
                </a:uFill>
                <a:latin typeface="Times New Roman"/>
                <a:cs typeface="Times New Roman"/>
              </a:rPr>
              <a:t>P</a:t>
            </a:r>
            <a:r>
              <a:rPr sz="2200" i="1" u="sng" spc="-170" dirty="0">
                <a:uFill>
                  <a:solidFill>
                    <a:srgbClr val="000000"/>
                  </a:solidFill>
                </a:uFill>
                <a:latin typeface="Times New Roman"/>
                <a:cs typeface="Times New Roman"/>
              </a:rPr>
              <a:t> </a:t>
            </a:r>
            <a:r>
              <a:rPr sz="2200" u="sng" spc="5" dirty="0">
                <a:uFill>
                  <a:solidFill>
                    <a:srgbClr val="000000"/>
                  </a:solidFill>
                </a:uFill>
                <a:latin typeface="Symbol"/>
                <a:cs typeface="Symbol"/>
              </a:rPr>
              <a:t></a:t>
            </a:r>
            <a:r>
              <a:rPr sz="2200" u="sng" spc="-290" dirty="0">
                <a:uFill>
                  <a:solidFill>
                    <a:srgbClr val="000000"/>
                  </a:solidFill>
                </a:uFill>
                <a:latin typeface="Times New Roman"/>
                <a:cs typeface="Times New Roman"/>
              </a:rPr>
              <a:t> </a:t>
            </a:r>
            <a:r>
              <a:rPr sz="2200" i="1" u="sng" spc="20" dirty="0">
                <a:uFill>
                  <a:solidFill>
                    <a:srgbClr val="000000"/>
                  </a:solidFill>
                </a:uFill>
                <a:latin typeface="Times New Roman"/>
                <a:cs typeface="Times New Roman"/>
              </a:rPr>
              <a:t>T</a:t>
            </a:r>
            <a:r>
              <a:rPr sz="2200" i="1" u="sng" spc="5" dirty="0">
                <a:uFill>
                  <a:solidFill>
                    <a:srgbClr val="000000"/>
                  </a:solidFill>
                </a:uFill>
                <a:latin typeface="Times New Roman"/>
                <a:cs typeface="Times New Roman"/>
              </a:rPr>
              <a:t>N </a:t>
            </a:r>
            <a:r>
              <a:rPr sz="2200" i="1" u="sng" dirty="0">
                <a:uFill>
                  <a:solidFill>
                    <a:srgbClr val="000000"/>
                  </a:solidFill>
                </a:uFill>
                <a:latin typeface="Times New Roman"/>
                <a:cs typeface="Times New Roman"/>
              </a:rPr>
              <a:t>	</a:t>
            </a:r>
            <a:r>
              <a:rPr sz="2200" i="1" dirty="0">
                <a:latin typeface="Times New Roman"/>
                <a:cs typeface="Times New Roman"/>
              </a:rPr>
              <a:t> </a:t>
            </a:r>
            <a:r>
              <a:rPr sz="2200" i="1" spc="5" dirty="0">
                <a:latin typeface="Times New Roman"/>
                <a:cs typeface="Times New Roman"/>
              </a:rPr>
              <a:t>a</a:t>
            </a:r>
            <a:r>
              <a:rPr sz="2200" i="1" spc="-150" dirty="0">
                <a:latin typeface="Times New Roman"/>
                <a:cs typeface="Times New Roman"/>
              </a:rPr>
              <a:t> </a:t>
            </a:r>
            <a:r>
              <a:rPr sz="2200" spc="5" dirty="0">
                <a:latin typeface="Symbol"/>
                <a:cs typeface="Symbol"/>
              </a:rPr>
              <a:t></a:t>
            </a:r>
            <a:r>
              <a:rPr sz="2200" spc="-225" dirty="0">
                <a:latin typeface="Times New Roman"/>
                <a:cs typeface="Times New Roman"/>
              </a:rPr>
              <a:t> </a:t>
            </a:r>
            <a:r>
              <a:rPr sz="2200" i="1" spc="5" dirty="0">
                <a:latin typeface="Times New Roman"/>
                <a:cs typeface="Times New Roman"/>
              </a:rPr>
              <a:t>b</a:t>
            </a:r>
            <a:r>
              <a:rPr sz="2200" i="1" spc="-185" dirty="0">
                <a:latin typeface="Times New Roman"/>
                <a:cs typeface="Times New Roman"/>
              </a:rPr>
              <a:t> </a:t>
            </a:r>
            <a:r>
              <a:rPr sz="2200" spc="5" dirty="0">
                <a:latin typeface="Symbol"/>
                <a:cs typeface="Symbol"/>
              </a:rPr>
              <a:t></a:t>
            </a:r>
            <a:r>
              <a:rPr sz="2200" spc="-190" dirty="0">
                <a:latin typeface="Times New Roman"/>
                <a:cs typeface="Times New Roman"/>
              </a:rPr>
              <a:t> </a:t>
            </a:r>
            <a:r>
              <a:rPr sz="2200" i="1" spc="5" dirty="0">
                <a:latin typeface="Times New Roman"/>
                <a:cs typeface="Times New Roman"/>
              </a:rPr>
              <a:t>c</a:t>
            </a:r>
            <a:r>
              <a:rPr sz="2200" i="1" spc="-165" dirty="0">
                <a:latin typeface="Times New Roman"/>
                <a:cs typeface="Times New Roman"/>
              </a:rPr>
              <a:t> </a:t>
            </a:r>
            <a:r>
              <a:rPr sz="2200" spc="5" dirty="0">
                <a:latin typeface="Symbol"/>
                <a:cs typeface="Symbol"/>
              </a:rPr>
              <a:t></a:t>
            </a:r>
            <a:r>
              <a:rPr sz="2200" spc="-155" dirty="0">
                <a:latin typeface="Times New Roman"/>
                <a:cs typeface="Times New Roman"/>
              </a:rPr>
              <a:t> </a:t>
            </a:r>
            <a:r>
              <a:rPr sz="2200" i="1" spc="5" dirty="0">
                <a:latin typeface="Times New Roman"/>
                <a:cs typeface="Times New Roman"/>
              </a:rPr>
              <a:t>d</a:t>
            </a:r>
            <a:r>
              <a:rPr sz="2200" i="1" dirty="0">
                <a:latin typeface="Times New Roman"/>
                <a:cs typeface="Times New Roman"/>
              </a:rPr>
              <a:t>		</a:t>
            </a:r>
            <a:r>
              <a:rPr sz="2200" i="1" spc="20" dirty="0">
                <a:latin typeface="Times New Roman"/>
                <a:cs typeface="Times New Roman"/>
              </a:rPr>
              <a:t>T</a:t>
            </a:r>
            <a:r>
              <a:rPr sz="2200" i="1" spc="5" dirty="0">
                <a:latin typeface="Times New Roman"/>
                <a:cs typeface="Times New Roman"/>
              </a:rPr>
              <a:t>P</a:t>
            </a:r>
            <a:r>
              <a:rPr sz="2200" i="1" spc="-170" dirty="0">
                <a:latin typeface="Times New Roman"/>
                <a:cs typeface="Times New Roman"/>
              </a:rPr>
              <a:t> </a:t>
            </a:r>
            <a:r>
              <a:rPr sz="2200" spc="5" dirty="0">
                <a:latin typeface="Symbol"/>
                <a:cs typeface="Symbol"/>
              </a:rPr>
              <a:t></a:t>
            </a:r>
            <a:r>
              <a:rPr sz="2200" spc="-295" dirty="0">
                <a:latin typeface="Times New Roman"/>
                <a:cs typeface="Times New Roman"/>
              </a:rPr>
              <a:t> </a:t>
            </a:r>
            <a:r>
              <a:rPr sz="2200" i="1" spc="20" dirty="0">
                <a:latin typeface="Times New Roman"/>
                <a:cs typeface="Times New Roman"/>
              </a:rPr>
              <a:t>T</a:t>
            </a:r>
            <a:r>
              <a:rPr sz="2200" i="1" spc="10" dirty="0">
                <a:latin typeface="Times New Roman"/>
                <a:cs typeface="Times New Roman"/>
              </a:rPr>
              <a:t>N</a:t>
            </a:r>
            <a:r>
              <a:rPr sz="2200" i="1" spc="15" dirty="0">
                <a:latin typeface="Times New Roman"/>
                <a:cs typeface="Times New Roman"/>
              </a:rPr>
              <a:t> </a:t>
            </a:r>
            <a:r>
              <a:rPr sz="2200" spc="5" dirty="0">
                <a:latin typeface="Symbol"/>
                <a:cs typeface="Symbol"/>
              </a:rPr>
              <a:t></a:t>
            </a:r>
            <a:r>
              <a:rPr sz="2200" spc="-85" dirty="0">
                <a:latin typeface="Times New Roman"/>
                <a:cs typeface="Times New Roman"/>
              </a:rPr>
              <a:t> </a:t>
            </a:r>
            <a:r>
              <a:rPr sz="2200" i="1" spc="-35" dirty="0">
                <a:latin typeface="Times New Roman"/>
                <a:cs typeface="Times New Roman"/>
              </a:rPr>
              <a:t>F</a:t>
            </a:r>
            <a:r>
              <a:rPr sz="2200" i="1" spc="5" dirty="0">
                <a:latin typeface="Times New Roman"/>
                <a:cs typeface="Times New Roman"/>
              </a:rPr>
              <a:t>P</a:t>
            </a:r>
            <a:r>
              <a:rPr sz="2200" i="1" spc="-135" dirty="0">
                <a:latin typeface="Times New Roman"/>
                <a:cs typeface="Times New Roman"/>
              </a:rPr>
              <a:t> </a:t>
            </a:r>
            <a:r>
              <a:rPr sz="2200" spc="5" dirty="0">
                <a:latin typeface="Symbol"/>
                <a:cs typeface="Symbol"/>
              </a:rPr>
              <a:t></a:t>
            </a:r>
            <a:r>
              <a:rPr sz="2200" spc="-85" dirty="0">
                <a:latin typeface="Times New Roman"/>
                <a:cs typeface="Times New Roman"/>
              </a:rPr>
              <a:t> </a:t>
            </a:r>
            <a:r>
              <a:rPr sz="2200" i="1" spc="-30" dirty="0">
                <a:latin typeface="Times New Roman"/>
                <a:cs typeface="Times New Roman"/>
              </a:rPr>
              <a:t>FN</a:t>
            </a:r>
            <a:endParaRPr sz="2200">
              <a:latin typeface="Times New Roman"/>
              <a:cs typeface="Times New Roman"/>
            </a:endParaRPr>
          </a:p>
          <a:p>
            <a:pPr marL="141605">
              <a:lnSpc>
                <a:spcPct val="100000"/>
              </a:lnSpc>
              <a:spcBef>
                <a:spcPts val="2150"/>
              </a:spcBef>
            </a:pPr>
            <a:r>
              <a:rPr sz="2200" spc="-5" dirty="0">
                <a:solidFill>
                  <a:srgbClr val="595959"/>
                </a:solidFill>
                <a:latin typeface="Times New Roman"/>
                <a:cs typeface="Times New Roman"/>
              </a:rPr>
              <a:t>Accuracy</a:t>
            </a:r>
            <a:r>
              <a:rPr sz="2200" spc="-10" dirty="0">
                <a:solidFill>
                  <a:srgbClr val="595959"/>
                </a:solidFill>
                <a:latin typeface="Times New Roman"/>
                <a:cs typeface="Times New Roman"/>
              </a:rPr>
              <a:t> </a:t>
            </a:r>
            <a:r>
              <a:rPr sz="2200" dirty="0">
                <a:solidFill>
                  <a:srgbClr val="595959"/>
                </a:solidFill>
                <a:latin typeface="Times New Roman"/>
                <a:cs typeface="Times New Roman"/>
              </a:rPr>
              <a:t>=</a:t>
            </a:r>
            <a:r>
              <a:rPr sz="2200" spc="-15" dirty="0">
                <a:solidFill>
                  <a:srgbClr val="595959"/>
                </a:solidFill>
                <a:latin typeface="Times New Roman"/>
                <a:cs typeface="Times New Roman"/>
              </a:rPr>
              <a:t> </a:t>
            </a:r>
            <a:r>
              <a:rPr sz="2200" dirty="0">
                <a:solidFill>
                  <a:srgbClr val="595959"/>
                </a:solidFill>
                <a:latin typeface="Times New Roman"/>
                <a:cs typeface="Times New Roman"/>
              </a:rPr>
              <a:t>6,954</a:t>
            </a:r>
            <a:r>
              <a:rPr sz="2200" spc="-10" dirty="0">
                <a:solidFill>
                  <a:srgbClr val="595959"/>
                </a:solidFill>
                <a:latin typeface="Times New Roman"/>
                <a:cs typeface="Times New Roman"/>
              </a:rPr>
              <a:t> </a:t>
            </a:r>
            <a:r>
              <a:rPr sz="2200" dirty="0">
                <a:solidFill>
                  <a:srgbClr val="595959"/>
                </a:solidFill>
                <a:latin typeface="Times New Roman"/>
                <a:cs typeface="Times New Roman"/>
              </a:rPr>
              <a:t>+</a:t>
            </a:r>
            <a:r>
              <a:rPr sz="2200" spc="-15" dirty="0">
                <a:solidFill>
                  <a:srgbClr val="595959"/>
                </a:solidFill>
                <a:latin typeface="Times New Roman"/>
                <a:cs typeface="Times New Roman"/>
              </a:rPr>
              <a:t> </a:t>
            </a:r>
            <a:r>
              <a:rPr sz="2200" dirty="0">
                <a:solidFill>
                  <a:srgbClr val="595959"/>
                </a:solidFill>
                <a:latin typeface="Times New Roman"/>
                <a:cs typeface="Times New Roman"/>
              </a:rPr>
              <a:t>2,588/10,000</a:t>
            </a:r>
            <a:r>
              <a:rPr sz="2200" spc="-10" dirty="0">
                <a:solidFill>
                  <a:srgbClr val="595959"/>
                </a:solidFill>
                <a:latin typeface="Times New Roman"/>
                <a:cs typeface="Times New Roman"/>
              </a:rPr>
              <a:t> </a:t>
            </a:r>
            <a:r>
              <a:rPr sz="2200" dirty="0">
                <a:solidFill>
                  <a:srgbClr val="595959"/>
                </a:solidFill>
                <a:latin typeface="Times New Roman"/>
                <a:cs typeface="Times New Roman"/>
              </a:rPr>
              <a:t>=</a:t>
            </a:r>
            <a:r>
              <a:rPr sz="2200" spc="-15" dirty="0">
                <a:solidFill>
                  <a:srgbClr val="595959"/>
                </a:solidFill>
                <a:latin typeface="Times New Roman"/>
                <a:cs typeface="Times New Roman"/>
              </a:rPr>
              <a:t> </a:t>
            </a:r>
            <a:r>
              <a:rPr sz="2200" dirty="0">
                <a:solidFill>
                  <a:srgbClr val="595959"/>
                </a:solidFill>
                <a:latin typeface="Times New Roman"/>
                <a:cs typeface="Times New Roman"/>
              </a:rPr>
              <a:t>95.42%</a:t>
            </a:r>
            <a:endParaRPr sz="2200">
              <a:latin typeface="Times New Roman"/>
              <a:cs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989584"/>
            <a:ext cx="5937250" cy="665480"/>
          </a:xfrm>
          <a:prstGeom prst="rect">
            <a:avLst/>
          </a:prstGeom>
        </p:spPr>
        <p:txBody>
          <a:bodyPr vert="horz" wrap="square" lIns="0" tIns="12700" rIns="0" bIns="0" rtlCol="0">
            <a:spAutoFit/>
          </a:bodyPr>
          <a:lstStyle/>
          <a:p>
            <a:pPr marL="12700">
              <a:lnSpc>
                <a:spcPct val="100000"/>
              </a:lnSpc>
              <a:spcBef>
                <a:spcPts val="100"/>
              </a:spcBef>
            </a:pPr>
            <a:r>
              <a:rPr spc="85" dirty="0"/>
              <a:t>Multi-Class</a:t>
            </a:r>
            <a:r>
              <a:rPr spc="140" dirty="0"/>
              <a:t> </a:t>
            </a:r>
            <a:r>
              <a:rPr spc="95" dirty="0"/>
              <a:t>Classification</a:t>
            </a:r>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5</a:t>
            </a:r>
          </a:p>
        </p:txBody>
      </p:sp>
      <p:sp>
        <p:nvSpPr>
          <p:cNvPr id="3" name="object 3"/>
          <p:cNvSpPr txBox="1"/>
          <p:nvPr/>
        </p:nvSpPr>
        <p:spPr>
          <a:xfrm>
            <a:off x="864645" y="2152796"/>
            <a:ext cx="7131050" cy="33782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595959"/>
                </a:solidFill>
                <a:latin typeface="Times New Roman"/>
                <a:cs typeface="Times New Roman"/>
              </a:rPr>
              <a:t>Many</a:t>
            </a:r>
            <a:r>
              <a:rPr sz="2000" spc="5" dirty="0">
                <a:solidFill>
                  <a:srgbClr val="595959"/>
                </a:solidFill>
                <a:latin typeface="Times New Roman"/>
                <a:cs typeface="Times New Roman"/>
              </a:rPr>
              <a:t> </a:t>
            </a:r>
            <a:r>
              <a:rPr sz="2000" spc="-10" dirty="0">
                <a:solidFill>
                  <a:srgbClr val="595959"/>
                </a:solidFill>
                <a:latin typeface="Times New Roman"/>
                <a:cs typeface="Times New Roman"/>
              </a:rPr>
              <a:t>classification</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algorithms</a:t>
            </a:r>
            <a:r>
              <a:rPr sz="2000" dirty="0">
                <a:solidFill>
                  <a:srgbClr val="595959"/>
                </a:solidFill>
                <a:latin typeface="Times New Roman"/>
                <a:cs typeface="Times New Roman"/>
              </a:rPr>
              <a:t> </a:t>
            </a:r>
            <a:r>
              <a:rPr sz="2000" spc="-5" dirty="0">
                <a:solidFill>
                  <a:srgbClr val="595959"/>
                </a:solidFill>
                <a:latin typeface="Times New Roman"/>
                <a:cs typeface="Times New Roman"/>
              </a:rPr>
              <a:t>solve</a:t>
            </a:r>
            <a:r>
              <a:rPr sz="2000" dirty="0">
                <a:solidFill>
                  <a:srgbClr val="595959"/>
                </a:solidFill>
                <a:latin typeface="Times New Roman"/>
                <a:cs typeface="Times New Roman"/>
              </a:rPr>
              <a:t> </a:t>
            </a:r>
            <a:r>
              <a:rPr sz="2000" spc="-5" dirty="0">
                <a:solidFill>
                  <a:srgbClr val="595959"/>
                </a:solidFill>
                <a:latin typeface="Times New Roman"/>
                <a:cs typeface="Times New Roman"/>
              </a:rPr>
              <a:t>binary</a:t>
            </a:r>
            <a:r>
              <a:rPr sz="2000" spc="10" dirty="0">
                <a:solidFill>
                  <a:srgbClr val="595959"/>
                </a:solidFill>
                <a:latin typeface="Times New Roman"/>
                <a:cs typeface="Times New Roman"/>
              </a:rPr>
              <a:t> </a:t>
            </a:r>
            <a:r>
              <a:rPr sz="2000" spc="-10" dirty="0">
                <a:solidFill>
                  <a:srgbClr val="595959"/>
                </a:solidFill>
                <a:latin typeface="Times New Roman"/>
                <a:cs typeface="Times New Roman"/>
              </a:rPr>
              <a:t>classification</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tasks,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while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many</a:t>
            </a:r>
            <a:r>
              <a:rPr sz="2000" dirty="0">
                <a:solidFill>
                  <a:srgbClr val="595959"/>
                </a:solidFill>
                <a:latin typeface="Times New Roman"/>
                <a:cs typeface="Times New Roman"/>
              </a:rPr>
              <a:t> </a:t>
            </a:r>
            <a:r>
              <a:rPr sz="2000" spc="-5" dirty="0">
                <a:solidFill>
                  <a:srgbClr val="595959"/>
                </a:solidFill>
                <a:latin typeface="Times New Roman"/>
                <a:cs typeface="Times New Roman"/>
              </a:rPr>
              <a:t>tasks are naturally</a:t>
            </a:r>
            <a:r>
              <a:rPr sz="2000" dirty="0">
                <a:solidFill>
                  <a:srgbClr val="595959"/>
                </a:solidFill>
                <a:latin typeface="Times New Roman"/>
                <a:cs typeface="Times New Roman"/>
              </a:rPr>
              <a:t> </a:t>
            </a:r>
            <a:r>
              <a:rPr sz="2000" spc="-10" dirty="0">
                <a:solidFill>
                  <a:srgbClr val="595959"/>
                </a:solidFill>
                <a:latin typeface="Times New Roman"/>
                <a:cs typeface="Times New Roman"/>
              </a:rPr>
              <a:t>multi-class</a:t>
            </a:r>
            <a:r>
              <a:rPr sz="2000" spc="-5" dirty="0">
                <a:solidFill>
                  <a:srgbClr val="595959"/>
                </a:solidFill>
                <a:latin typeface="Times New Roman"/>
                <a:cs typeface="Times New Roman"/>
              </a:rPr>
              <a:t> (i.e.,</a:t>
            </a:r>
            <a:r>
              <a:rPr sz="2000" dirty="0">
                <a:solidFill>
                  <a:srgbClr val="595959"/>
                </a:solidFill>
                <a:latin typeface="Times New Roman"/>
                <a:cs typeface="Times New Roman"/>
              </a:rPr>
              <a:t> </a:t>
            </a:r>
            <a:r>
              <a:rPr sz="2000" spc="-5" dirty="0">
                <a:solidFill>
                  <a:srgbClr val="595959"/>
                </a:solidFill>
                <a:latin typeface="Times New Roman"/>
                <a:cs typeface="Times New Roman"/>
              </a:rPr>
              <a:t>there are more than</a:t>
            </a:r>
            <a:r>
              <a:rPr sz="2000" dirty="0">
                <a:solidFill>
                  <a:srgbClr val="595959"/>
                </a:solidFill>
                <a:latin typeface="Times New Roman"/>
                <a:cs typeface="Times New Roman"/>
              </a:rPr>
              <a:t> </a:t>
            </a:r>
            <a:r>
              <a:rPr sz="2000" spc="-5" dirty="0">
                <a:solidFill>
                  <a:srgbClr val="595959"/>
                </a:solidFill>
                <a:latin typeface="Times New Roman"/>
                <a:cs typeface="Times New Roman"/>
              </a:rPr>
              <a:t>two </a:t>
            </a:r>
            <a:r>
              <a:rPr sz="2000" dirty="0">
                <a:solidFill>
                  <a:srgbClr val="595959"/>
                </a:solidFill>
                <a:latin typeface="Times New Roman"/>
                <a:cs typeface="Times New Roman"/>
              </a:rPr>
              <a:t> </a:t>
            </a:r>
            <a:r>
              <a:rPr sz="2000" spc="-5" dirty="0">
                <a:solidFill>
                  <a:srgbClr val="595959"/>
                </a:solidFill>
                <a:latin typeface="Times New Roman"/>
                <a:cs typeface="Times New Roman"/>
              </a:rPr>
              <a:t>labels).</a:t>
            </a:r>
            <a:endParaRPr sz="2000">
              <a:latin typeface="Times New Roman"/>
              <a:cs typeface="Times New Roman"/>
            </a:endParaRPr>
          </a:p>
          <a:p>
            <a:pPr marL="12700" marR="698500">
              <a:lnSpc>
                <a:spcPct val="100000"/>
              </a:lnSpc>
              <a:spcBef>
                <a:spcPts val="1200"/>
              </a:spcBef>
            </a:pPr>
            <a:r>
              <a:rPr sz="2000" spc="-10" dirty="0">
                <a:solidFill>
                  <a:srgbClr val="595959"/>
                </a:solidFill>
                <a:latin typeface="Times New Roman"/>
                <a:cs typeface="Times New Roman"/>
              </a:rPr>
              <a:t>Multi-class </a:t>
            </a:r>
            <a:r>
              <a:rPr sz="2000" spc="-5" dirty="0">
                <a:solidFill>
                  <a:srgbClr val="595959"/>
                </a:solidFill>
                <a:latin typeface="Times New Roman"/>
                <a:cs typeface="Times New Roman"/>
              </a:rPr>
              <a:t>problems are solved</a:t>
            </a:r>
            <a:r>
              <a:rPr sz="2000" dirty="0">
                <a:solidFill>
                  <a:srgbClr val="595959"/>
                </a:solidFill>
                <a:latin typeface="Times New Roman"/>
                <a:cs typeface="Times New Roman"/>
              </a:rPr>
              <a:t> by </a:t>
            </a:r>
            <a:r>
              <a:rPr sz="2000" spc="-5" dirty="0">
                <a:solidFill>
                  <a:srgbClr val="595959"/>
                </a:solidFill>
                <a:latin typeface="Times New Roman"/>
                <a:cs typeface="Times New Roman"/>
              </a:rPr>
              <a:t>training</a:t>
            </a:r>
            <a:r>
              <a:rPr sz="2000" dirty="0">
                <a:solidFill>
                  <a:srgbClr val="595959"/>
                </a:solidFill>
                <a:latin typeface="Times New Roman"/>
                <a:cs typeface="Times New Roman"/>
              </a:rPr>
              <a:t> a</a:t>
            </a:r>
            <a:r>
              <a:rPr sz="2000" spc="-5" dirty="0">
                <a:solidFill>
                  <a:srgbClr val="595959"/>
                </a:solidFill>
                <a:latin typeface="Times New Roman"/>
                <a:cs typeface="Times New Roman"/>
              </a:rPr>
              <a:t> number </a:t>
            </a:r>
            <a:r>
              <a:rPr sz="2000" dirty="0">
                <a:solidFill>
                  <a:srgbClr val="595959"/>
                </a:solidFill>
                <a:latin typeface="Times New Roman"/>
                <a:cs typeface="Times New Roman"/>
              </a:rPr>
              <a:t>of</a:t>
            </a:r>
            <a:r>
              <a:rPr sz="2000" spc="-5" dirty="0">
                <a:solidFill>
                  <a:srgbClr val="595959"/>
                </a:solidFill>
                <a:latin typeface="Times New Roman"/>
                <a:cs typeface="Times New Roman"/>
              </a:rPr>
              <a:t> binary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classifiers</a:t>
            </a:r>
            <a:r>
              <a:rPr sz="2000" spc="-5" dirty="0">
                <a:solidFill>
                  <a:srgbClr val="595959"/>
                </a:solidFill>
                <a:latin typeface="Times New Roman"/>
                <a:cs typeface="Times New Roman"/>
              </a:rPr>
              <a:t> and</a:t>
            </a:r>
            <a:r>
              <a:rPr sz="2000" dirty="0">
                <a:solidFill>
                  <a:srgbClr val="595959"/>
                </a:solidFill>
                <a:latin typeface="Times New Roman"/>
                <a:cs typeface="Times New Roman"/>
              </a:rPr>
              <a:t> </a:t>
            </a:r>
            <a:r>
              <a:rPr sz="2000" spc="-5" dirty="0">
                <a:solidFill>
                  <a:srgbClr val="595959"/>
                </a:solidFill>
                <a:latin typeface="Times New Roman"/>
                <a:cs typeface="Times New Roman"/>
              </a:rPr>
              <a:t>combining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them to</a:t>
            </a:r>
            <a:r>
              <a:rPr sz="2000" dirty="0">
                <a:solidFill>
                  <a:srgbClr val="595959"/>
                </a:solidFill>
                <a:latin typeface="Times New Roman"/>
                <a:cs typeface="Times New Roman"/>
              </a:rPr>
              <a:t> </a:t>
            </a:r>
            <a:r>
              <a:rPr sz="2000" spc="-5" dirty="0">
                <a:solidFill>
                  <a:srgbClr val="595959"/>
                </a:solidFill>
                <a:latin typeface="Times New Roman"/>
                <a:cs typeface="Times New Roman"/>
              </a:rPr>
              <a:t>get</a:t>
            </a:r>
            <a:r>
              <a:rPr sz="2000" spc="-10" dirty="0">
                <a:solidFill>
                  <a:srgbClr val="595959"/>
                </a:solidFill>
                <a:latin typeface="Times New Roman"/>
                <a:cs typeface="Times New Roman"/>
              </a:rPr>
              <a:t> </a:t>
            </a:r>
            <a:r>
              <a:rPr sz="2000" dirty="0">
                <a:solidFill>
                  <a:srgbClr val="595959"/>
                </a:solidFill>
                <a:latin typeface="Times New Roman"/>
                <a:cs typeface="Times New Roman"/>
              </a:rPr>
              <a:t>a </a:t>
            </a:r>
            <a:r>
              <a:rPr sz="2000" spc="-10" dirty="0">
                <a:solidFill>
                  <a:srgbClr val="595959"/>
                </a:solidFill>
                <a:latin typeface="Times New Roman"/>
                <a:cs typeface="Times New Roman"/>
              </a:rPr>
              <a:t>multi-class</a:t>
            </a:r>
            <a:r>
              <a:rPr sz="2000" spc="-5" dirty="0">
                <a:solidFill>
                  <a:srgbClr val="595959"/>
                </a:solidFill>
                <a:latin typeface="Times New Roman"/>
                <a:cs typeface="Times New Roman"/>
              </a:rPr>
              <a:t> result.</a:t>
            </a:r>
            <a:endParaRPr sz="2000">
              <a:latin typeface="Times New Roman"/>
              <a:cs typeface="Times New Roman"/>
            </a:endParaRPr>
          </a:p>
          <a:p>
            <a:pPr marL="12700">
              <a:lnSpc>
                <a:spcPct val="100000"/>
              </a:lnSpc>
              <a:spcBef>
                <a:spcPts val="1200"/>
              </a:spcBef>
            </a:pPr>
            <a:r>
              <a:rPr sz="2000" dirty="0">
                <a:solidFill>
                  <a:srgbClr val="595959"/>
                </a:solidFill>
                <a:latin typeface="Times New Roman"/>
                <a:cs typeface="Times New Roman"/>
              </a:rPr>
              <a:t>The</a:t>
            </a:r>
            <a:r>
              <a:rPr sz="2000" spc="-5" dirty="0">
                <a:solidFill>
                  <a:srgbClr val="595959"/>
                </a:solidFill>
                <a:latin typeface="Times New Roman"/>
                <a:cs typeface="Times New Roman"/>
              </a:rPr>
              <a:t> confusion</a:t>
            </a:r>
            <a:r>
              <a:rPr sz="2000" dirty="0">
                <a:solidFill>
                  <a:srgbClr val="595959"/>
                </a:solidFill>
                <a:latin typeface="Times New Roman"/>
                <a:cs typeface="Times New Roman"/>
              </a:rPr>
              <a:t> </a:t>
            </a:r>
            <a:r>
              <a:rPr sz="2000" spc="-10" dirty="0">
                <a:solidFill>
                  <a:srgbClr val="595959"/>
                </a:solidFill>
                <a:latin typeface="Times New Roman"/>
                <a:cs typeface="Times New Roman"/>
              </a:rPr>
              <a:t>matrix</a:t>
            </a:r>
            <a:r>
              <a:rPr sz="2000" dirty="0">
                <a:solidFill>
                  <a:srgbClr val="595959"/>
                </a:solidFill>
                <a:latin typeface="Times New Roman"/>
                <a:cs typeface="Times New Roman"/>
              </a:rPr>
              <a:t> </a:t>
            </a:r>
            <a:r>
              <a:rPr sz="2000" spc="-5" dirty="0">
                <a:solidFill>
                  <a:srgbClr val="595959"/>
                </a:solidFill>
                <a:latin typeface="Times New Roman"/>
                <a:cs typeface="Times New Roman"/>
              </a:rPr>
              <a:t>is extended</a:t>
            </a:r>
            <a:r>
              <a:rPr sz="2000" dirty="0">
                <a:solidFill>
                  <a:srgbClr val="595959"/>
                </a:solidFill>
                <a:latin typeface="Times New Roman"/>
                <a:cs typeface="Times New Roman"/>
              </a:rPr>
              <a:t> </a:t>
            </a:r>
            <a:r>
              <a:rPr sz="2000" spc="-5" dirty="0">
                <a:solidFill>
                  <a:srgbClr val="595959"/>
                </a:solidFill>
                <a:latin typeface="Times New Roman"/>
                <a:cs typeface="Times New Roman"/>
              </a:rPr>
              <a:t>to</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multi-class</a:t>
            </a:r>
            <a:r>
              <a:rPr sz="2000" spc="-5" dirty="0">
                <a:solidFill>
                  <a:srgbClr val="595959"/>
                </a:solidFill>
                <a:latin typeface="Times New Roman"/>
                <a:cs typeface="Times New Roman"/>
              </a:rPr>
              <a:t> case.</a:t>
            </a:r>
            <a:endParaRPr sz="2000">
              <a:latin typeface="Times New Roman"/>
              <a:cs typeface="Times New Roman"/>
            </a:endParaRPr>
          </a:p>
          <a:p>
            <a:pPr marL="12700">
              <a:lnSpc>
                <a:spcPct val="100000"/>
              </a:lnSpc>
              <a:spcBef>
                <a:spcPts val="1200"/>
              </a:spcBef>
            </a:pPr>
            <a:r>
              <a:rPr sz="2000" dirty="0">
                <a:solidFill>
                  <a:srgbClr val="595959"/>
                </a:solidFill>
                <a:latin typeface="Times New Roman"/>
                <a:cs typeface="Times New Roman"/>
              </a:rPr>
              <a:t>The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accuracy</a:t>
            </a:r>
            <a:r>
              <a:rPr sz="2000" dirty="0">
                <a:solidFill>
                  <a:srgbClr val="595959"/>
                </a:solidFill>
                <a:latin typeface="Times New Roman"/>
                <a:cs typeface="Times New Roman"/>
              </a:rPr>
              <a:t> </a:t>
            </a:r>
            <a:r>
              <a:rPr sz="2000" spc="-5" dirty="0">
                <a:solidFill>
                  <a:srgbClr val="595959"/>
                </a:solidFill>
                <a:latin typeface="Times New Roman"/>
                <a:cs typeface="Times New Roman"/>
              </a:rPr>
              <a:t>definition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is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naturally</a:t>
            </a:r>
            <a:r>
              <a:rPr sz="2000" dirty="0">
                <a:solidFill>
                  <a:srgbClr val="595959"/>
                </a:solidFill>
                <a:latin typeface="Times New Roman"/>
                <a:cs typeface="Times New Roman"/>
              </a:rPr>
              <a:t> </a:t>
            </a:r>
            <a:r>
              <a:rPr sz="2000" spc="-5" dirty="0">
                <a:solidFill>
                  <a:srgbClr val="595959"/>
                </a:solidFill>
                <a:latin typeface="Times New Roman"/>
                <a:cs typeface="Times New Roman"/>
              </a:rPr>
              <a:t>extended to</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a:t>
            </a:r>
            <a:r>
              <a:rPr sz="2000" spc="-10" dirty="0">
                <a:solidFill>
                  <a:srgbClr val="595959"/>
                </a:solidFill>
                <a:latin typeface="Times New Roman"/>
                <a:cs typeface="Times New Roman"/>
              </a:rPr>
              <a:t>multi-class </a:t>
            </a:r>
            <a:r>
              <a:rPr sz="2000" spc="-5" dirty="0">
                <a:solidFill>
                  <a:srgbClr val="595959"/>
                </a:solidFill>
                <a:latin typeface="Times New Roman"/>
                <a:cs typeface="Times New Roman"/>
              </a:rPr>
              <a:t>case.</a:t>
            </a:r>
            <a:endParaRPr sz="2000">
              <a:latin typeface="Times New Roman"/>
              <a:cs typeface="Times New Roman"/>
            </a:endParaRPr>
          </a:p>
          <a:p>
            <a:pPr marL="12700" marR="270510">
              <a:lnSpc>
                <a:spcPct val="100000"/>
              </a:lnSpc>
              <a:spcBef>
                <a:spcPts val="1200"/>
              </a:spcBef>
            </a:pPr>
            <a:r>
              <a:rPr sz="2000" spc="-5" dirty="0">
                <a:solidFill>
                  <a:srgbClr val="595959"/>
                </a:solidFill>
                <a:latin typeface="Times New Roman"/>
                <a:cs typeface="Times New Roman"/>
              </a:rPr>
              <a:t>Precision</a:t>
            </a:r>
            <a:r>
              <a:rPr sz="200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recall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are defined</a:t>
            </a:r>
            <a:r>
              <a:rPr sz="2000" dirty="0">
                <a:solidFill>
                  <a:srgbClr val="595959"/>
                </a:solidFill>
                <a:latin typeface="Times New Roman"/>
                <a:cs typeface="Times New Roman"/>
              </a:rPr>
              <a:t> </a:t>
            </a:r>
            <a:r>
              <a:rPr sz="2000" spc="-5" dirty="0">
                <a:solidFill>
                  <a:srgbClr val="595959"/>
                </a:solidFill>
                <a:latin typeface="Times New Roman"/>
                <a:cs typeface="Times New Roman"/>
              </a:rPr>
              <a:t>for</a:t>
            </a:r>
            <a:r>
              <a:rPr sz="2000" dirty="0">
                <a:solidFill>
                  <a:srgbClr val="595959"/>
                </a:solidFill>
                <a:latin typeface="Times New Roman"/>
                <a:cs typeface="Times New Roman"/>
              </a:rPr>
              <a:t> </a:t>
            </a:r>
            <a:r>
              <a:rPr sz="2000" spc="-5" dirty="0">
                <a:solidFill>
                  <a:srgbClr val="595959"/>
                </a:solidFill>
                <a:latin typeface="Times New Roman"/>
                <a:cs typeface="Times New Roman"/>
              </a:rPr>
              <a:t>the binary</a:t>
            </a:r>
            <a:r>
              <a:rPr sz="2000" dirty="0">
                <a:solidFill>
                  <a:srgbClr val="595959"/>
                </a:solidFill>
                <a:latin typeface="Times New Roman"/>
                <a:cs typeface="Times New Roman"/>
              </a:rPr>
              <a:t> </a:t>
            </a:r>
            <a:r>
              <a:rPr sz="2000" spc="-10" dirty="0">
                <a:solidFill>
                  <a:srgbClr val="595959"/>
                </a:solidFill>
                <a:latin typeface="Times New Roman"/>
                <a:cs typeface="Times New Roman"/>
              </a:rPr>
              <a:t>classifiers</a:t>
            </a:r>
            <a:r>
              <a:rPr sz="2000" spc="-5" dirty="0">
                <a:solidFill>
                  <a:srgbClr val="595959"/>
                </a:solidFill>
                <a:latin typeface="Times New Roman"/>
                <a:cs typeface="Times New Roman"/>
              </a:rPr>
              <a:t> trained</a:t>
            </a:r>
            <a:r>
              <a:rPr sz="2000" dirty="0">
                <a:solidFill>
                  <a:srgbClr val="595959"/>
                </a:solidFill>
                <a:latin typeface="Times New Roman"/>
                <a:cs typeface="Times New Roman"/>
              </a:rPr>
              <a:t> </a:t>
            </a:r>
            <a:r>
              <a:rPr sz="2000" spc="-5" dirty="0">
                <a:solidFill>
                  <a:srgbClr val="595959"/>
                </a:solidFill>
                <a:latin typeface="Times New Roman"/>
                <a:cs typeface="Times New Roman"/>
              </a:rPr>
              <a:t>for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each label.</a:t>
            </a:r>
            <a:endParaRPr sz="2000">
              <a:latin typeface="Times New Roman"/>
              <a:cs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4" y="1035303"/>
            <a:ext cx="6261735" cy="574040"/>
          </a:xfrm>
          <a:prstGeom prst="rect">
            <a:avLst/>
          </a:prstGeom>
        </p:spPr>
        <p:txBody>
          <a:bodyPr vert="horz" wrap="square" lIns="0" tIns="12700" rIns="0" bIns="0" rtlCol="0">
            <a:spAutoFit/>
          </a:bodyPr>
          <a:lstStyle/>
          <a:p>
            <a:pPr marL="12700">
              <a:lnSpc>
                <a:spcPct val="100000"/>
              </a:lnSpc>
              <a:spcBef>
                <a:spcPts val="100"/>
              </a:spcBef>
            </a:pPr>
            <a:r>
              <a:rPr sz="3600" spc="80" dirty="0"/>
              <a:t>Issues</a:t>
            </a:r>
            <a:r>
              <a:rPr sz="3600" spc="130" dirty="0"/>
              <a:t> </a:t>
            </a:r>
            <a:r>
              <a:rPr sz="3600" spc="35" dirty="0"/>
              <a:t>With</a:t>
            </a:r>
            <a:r>
              <a:rPr sz="3600" spc="195" dirty="0"/>
              <a:t> </a:t>
            </a:r>
            <a:r>
              <a:rPr sz="3600" spc="85" dirty="0"/>
              <a:t>Imbalanced</a:t>
            </a:r>
            <a:r>
              <a:rPr sz="3600" spc="200" dirty="0"/>
              <a:t> </a:t>
            </a:r>
            <a:r>
              <a:rPr sz="3600" spc="95" dirty="0"/>
              <a:t>Classes</a:t>
            </a:r>
            <a:endParaRPr sz="3600"/>
          </a:p>
        </p:txBody>
      </p:sp>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5" name="object 5"/>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6</a:t>
            </a:r>
          </a:p>
        </p:txBody>
      </p:sp>
      <p:sp>
        <p:nvSpPr>
          <p:cNvPr id="3" name="object 3"/>
          <p:cNvSpPr txBox="1"/>
          <p:nvPr/>
        </p:nvSpPr>
        <p:spPr>
          <a:xfrm>
            <a:off x="892555" y="2186177"/>
            <a:ext cx="6955155" cy="3575050"/>
          </a:xfrm>
          <a:prstGeom prst="rect">
            <a:avLst/>
          </a:prstGeom>
        </p:spPr>
        <p:txBody>
          <a:bodyPr vert="horz" wrap="square" lIns="0" tIns="132715" rIns="0" bIns="0" rtlCol="0">
            <a:spAutoFit/>
          </a:bodyPr>
          <a:lstStyle/>
          <a:p>
            <a:pPr marL="12700">
              <a:lnSpc>
                <a:spcPct val="100000"/>
              </a:lnSpc>
              <a:spcBef>
                <a:spcPts val="1045"/>
              </a:spcBef>
            </a:pPr>
            <a:r>
              <a:rPr sz="2200" spc="-5" dirty="0">
                <a:solidFill>
                  <a:srgbClr val="595959"/>
                </a:solidFill>
                <a:latin typeface="Times New Roman"/>
                <a:cs typeface="Times New Roman"/>
              </a:rPr>
              <a:t>Consider</a:t>
            </a:r>
            <a:r>
              <a:rPr sz="2200" dirty="0">
                <a:solidFill>
                  <a:srgbClr val="595959"/>
                </a:solidFill>
                <a:latin typeface="Times New Roman"/>
                <a:cs typeface="Times New Roman"/>
              </a:rPr>
              <a:t> a </a:t>
            </a:r>
            <a:r>
              <a:rPr sz="2200" spc="-5" dirty="0">
                <a:solidFill>
                  <a:srgbClr val="595959"/>
                </a:solidFill>
                <a:latin typeface="Times New Roman"/>
                <a:cs typeface="Times New Roman"/>
              </a:rPr>
              <a:t>two-class</a:t>
            </a:r>
            <a:r>
              <a:rPr sz="2200" spc="-10" dirty="0">
                <a:solidFill>
                  <a:srgbClr val="595959"/>
                </a:solidFill>
                <a:latin typeface="Times New Roman"/>
                <a:cs typeface="Times New Roman"/>
              </a:rPr>
              <a:t> </a:t>
            </a:r>
            <a:r>
              <a:rPr sz="2200" spc="-5" dirty="0">
                <a:solidFill>
                  <a:srgbClr val="595959"/>
                </a:solidFill>
                <a:latin typeface="Times New Roman"/>
                <a:cs typeface="Times New Roman"/>
              </a:rPr>
              <a:t>problem</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with</a:t>
            </a:r>
            <a:r>
              <a:rPr sz="2200" dirty="0">
                <a:solidFill>
                  <a:srgbClr val="595959"/>
                </a:solidFill>
                <a:latin typeface="Times New Roman"/>
                <a:cs typeface="Times New Roman"/>
              </a:rPr>
              <a:t> </a:t>
            </a:r>
            <a:r>
              <a:rPr sz="2200" spc="-5" dirty="0">
                <a:solidFill>
                  <a:srgbClr val="595959"/>
                </a:solidFill>
                <a:latin typeface="Times New Roman"/>
                <a:cs typeface="Times New Roman"/>
              </a:rPr>
              <a:t>labels</a:t>
            </a:r>
            <a:r>
              <a:rPr sz="2200" spc="-90" dirty="0">
                <a:solidFill>
                  <a:srgbClr val="595959"/>
                </a:solidFill>
                <a:latin typeface="Times New Roman"/>
                <a:cs typeface="Times New Roman"/>
              </a:rPr>
              <a:t> </a:t>
            </a:r>
            <a:r>
              <a:rPr sz="2200" spc="-80" dirty="0">
                <a:solidFill>
                  <a:srgbClr val="595959"/>
                </a:solidFill>
                <a:latin typeface="Times New Roman"/>
                <a:cs typeface="Times New Roman"/>
              </a:rPr>
              <a:t>Yes</a:t>
            </a:r>
            <a:r>
              <a:rPr sz="2200" spc="-5" dirty="0">
                <a:solidFill>
                  <a:srgbClr val="595959"/>
                </a:solidFill>
                <a:latin typeface="Times New Roman"/>
                <a:cs typeface="Times New Roman"/>
              </a:rPr>
              <a:t> and</a:t>
            </a:r>
            <a:r>
              <a:rPr sz="2200" dirty="0">
                <a:solidFill>
                  <a:srgbClr val="595959"/>
                </a:solidFill>
                <a:latin typeface="Times New Roman"/>
                <a:cs typeface="Times New Roman"/>
              </a:rPr>
              <a:t> </a:t>
            </a:r>
            <a:r>
              <a:rPr sz="2200" spc="-5" dirty="0">
                <a:solidFill>
                  <a:srgbClr val="595959"/>
                </a:solidFill>
                <a:latin typeface="Times New Roman"/>
                <a:cs typeface="Times New Roman"/>
              </a:rPr>
              <a:t>No.</a:t>
            </a:r>
            <a:endParaRPr sz="2200">
              <a:latin typeface="Times New Roman"/>
              <a:cs typeface="Times New Roman"/>
            </a:endParaRPr>
          </a:p>
          <a:p>
            <a:pPr marL="49530">
              <a:lnSpc>
                <a:spcPct val="100000"/>
              </a:lnSpc>
              <a:spcBef>
                <a:spcPts val="86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Number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10" dirty="0">
                <a:solidFill>
                  <a:srgbClr val="595959"/>
                </a:solidFill>
                <a:latin typeface="Times New Roman"/>
                <a:cs typeface="Times New Roman"/>
              </a:rPr>
              <a:t> </a:t>
            </a:r>
            <a:r>
              <a:rPr sz="2000" dirty="0">
                <a:solidFill>
                  <a:srgbClr val="595959"/>
                </a:solidFill>
                <a:latin typeface="Times New Roman"/>
                <a:cs typeface="Times New Roman"/>
              </a:rPr>
              <a:t>No</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examples</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10" dirty="0">
                <a:solidFill>
                  <a:srgbClr val="595959"/>
                </a:solidFill>
                <a:latin typeface="Times New Roman"/>
                <a:cs typeface="Times New Roman"/>
              </a:rPr>
              <a:t> </a:t>
            </a:r>
            <a:r>
              <a:rPr sz="2000" dirty="0">
                <a:solidFill>
                  <a:srgbClr val="595959"/>
                </a:solidFill>
                <a:latin typeface="Times New Roman"/>
                <a:cs typeface="Times New Roman"/>
              </a:rPr>
              <a:t>990</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Number</a:t>
            </a:r>
            <a:r>
              <a:rPr sz="2000" spc="-10" dirty="0">
                <a:solidFill>
                  <a:srgbClr val="595959"/>
                </a:solidFill>
                <a:latin typeface="Times New Roman"/>
                <a:cs typeface="Times New Roman"/>
              </a:rPr>
              <a:t> </a:t>
            </a:r>
            <a:r>
              <a:rPr sz="2000" dirty="0">
                <a:solidFill>
                  <a:srgbClr val="595959"/>
                </a:solidFill>
                <a:latin typeface="Times New Roman"/>
                <a:cs typeface="Times New Roman"/>
              </a:rPr>
              <a:t>of</a:t>
            </a:r>
            <a:r>
              <a:rPr sz="2000" spc="-85" dirty="0">
                <a:solidFill>
                  <a:srgbClr val="595959"/>
                </a:solidFill>
                <a:latin typeface="Times New Roman"/>
                <a:cs typeface="Times New Roman"/>
              </a:rPr>
              <a:t> </a:t>
            </a:r>
            <a:r>
              <a:rPr sz="2000" spc="-70" dirty="0">
                <a:solidFill>
                  <a:srgbClr val="595959"/>
                </a:solidFill>
                <a:latin typeface="Times New Roman"/>
                <a:cs typeface="Times New Roman"/>
              </a:rPr>
              <a:t>Yes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examples</a:t>
            </a:r>
            <a:r>
              <a:rPr sz="2000" spc="-10" dirty="0">
                <a:solidFill>
                  <a:srgbClr val="595959"/>
                </a:solidFill>
                <a:latin typeface="Times New Roman"/>
                <a:cs typeface="Times New Roman"/>
              </a:rPr>
              <a:t> </a:t>
            </a:r>
            <a:r>
              <a:rPr sz="2000" dirty="0">
                <a:solidFill>
                  <a:srgbClr val="595959"/>
                </a:solidFill>
                <a:latin typeface="Times New Roman"/>
                <a:cs typeface="Times New Roman"/>
              </a:rPr>
              <a:t>=</a:t>
            </a:r>
            <a:r>
              <a:rPr sz="2000" spc="-15" dirty="0">
                <a:solidFill>
                  <a:srgbClr val="595959"/>
                </a:solidFill>
                <a:latin typeface="Times New Roman"/>
                <a:cs typeface="Times New Roman"/>
              </a:rPr>
              <a:t> </a:t>
            </a:r>
            <a:r>
              <a:rPr sz="2000" dirty="0">
                <a:solidFill>
                  <a:srgbClr val="595959"/>
                </a:solidFill>
                <a:latin typeface="Times New Roman"/>
                <a:cs typeface="Times New Roman"/>
              </a:rPr>
              <a:t>10</a:t>
            </a:r>
            <a:endParaRPr sz="2000">
              <a:latin typeface="Times New Roman"/>
              <a:cs typeface="Times New Roman"/>
            </a:endParaRPr>
          </a:p>
          <a:p>
            <a:pPr marL="12700" marR="928369">
              <a:lnSpc>
                <a:spcPts val="2600"/>
              </a:lnSpc>
              <a:spcBef>
                <a:spcPts val="1120"/>
              </a:spcBef>
            </a:pPr>
            <a:r>
              <a:rPr sz="2200" dirty="0">
                <a:solidFill>
                  <a:srgbClr val="595959"/>
                </a:solidFill>
                <a:latin typeface="Times New Roman"/>
                <a:cs typeface="Times New Roman"/>
              </a:rPr>
              <a:t>If the</a:t>
            </a:r>
            <a:r>
              <a:rPr sz="2200" spc="-5" dirty="0">
                <a:solidFill>
                  <a:srgbClr val="595959"/>
                </a:solidFill>
                <a:latin typeface="Times New Roman"/>
                <a:cs typeface="Times New Roman"/>
              </a:rPr>
              <a:t> model</a:t>
            </a:r>
            <a:r>
              <a:rPr sz="2200" dirty="0">
                <a:solidFill>
                  <a:srgbClr val="595959"/>
                </a:solidFill>
                <a:latin typeface="Times New Roman"/>
                <a:cs typeface="Times New Roman"/>
              </a:rPr>
              <a:t> </a:t>
            </a:r>
            <a:r>
              <a:rPr sz="2200" spc="-5" dirty="0">
                <a:solidFill>
                  <a:srgbClr val="595959"/>
                </a:solidFill>
                <a:latin typeface="Times New Roman"/>
                <a:cs typeface="Times New Roman"/>
              </a:rPr>
              <a:t>predicts everything</a:t>
            </a:r>
            <a:r>
              <a:rPr sz="2200" dirty="0">
                <a:solidFill>
                  <a:srgbClr val="595959"/>
                </a:solidFill>
                <a:latin typeface="Times New Roman"/>
                <a:cs typeface="Times New Roman"/>
              </a:rPr>
              <a:t> to be </a:t>
            </a:r>
            <a:r>
              <a:rPr sz="2200" spc="-5" dirty="0">
                <a:solidFill>
                  <a:srgbClr val="595959"/>
                </a:solidFill>
                <a:latin typeface="Times New Roman"/>
                <a:cs typeface="Times New Roman"/>
              </a:rPr>
              <a:t>No,</a:t>
            </a:r>
            <a:r>
              <a:rPr sz="2200" dirty="0">
                <a:solidFill>
                  <a:srgbClr val="595959"/>
                </a:solidFill>
                <a:latin typeface="Times New Roman"/>
                <a:cs typeface="Times New Roman"/>
              </a:rPr>
              <a:t> </a:t>
            </a:r>
            <a:r>
              <a:rPr sz="2200" spc="-5" dirty="0">
                <a:solidFill>
                  <a:srgbClr val="595959"/>
                </a:solidFill>
                <a:latin typeface="Times New Roman"/>
                <a:cs typeface="Times New Roman"/>
              </a:rPr>
              <a:t>accuracy</a:t>
            </a:r>
            <a:r>
              <a:rPr sz="2200" dirty="0">
                <a:solidFill>
                  <a:srgbClr val="595959"/>
                </a:solidFill>
                <a:latin typeface="Times New Roman"/>
                <a:cs typeface="Times New Roman"/>
              </a:rPr>
              <a:t> is </a:t>
            </a:r>
            <a:r>
              <a:rPr sz="2200" spc="-535" dirty="0">
                <a:solidFill>
                  <a:srgbClr val="595959"/>
                </a:solidFill>
                <a:latin typeface="Times New Roman"/>
                <a:cs typeface="Times New Roman"/>
              </a:rPr>
              <a:t> </a:t>
            </a:r>
            <a:r>
              <a:rPr sz="2200" dirty="0">
                <a:solidFill>
                  <a:srgbClr val="595959"/>
                </a:solidFill>
                <a:latin typeface="Times New Roman"/>
                <a:cs typeface="Times New Roman"/>
              </a:rPr>
              <a:t>990/1,000</a:t>
            </a:r>
            <a:r>
              <a:rPr sz="2200" spc="-5" dirty="0">
                <a:solidFill>
                  <a:srgbClr val="595959"/>
                </a:solidFill>
                <a:latin typeface="Times New Roman"/>
                <a:cs typeface="Times New Roman"/>
              </a:rPr>
              <a:t> </a:t>
            </a:r>
            <a:r>
              <a:rPr sz="2200" dirty="0">
                <a:solidFill>
                  <a:srgbClr val="595959"/>
                </a:solidFill>
                <a:latin typeface="Times New Roman"/>
                <a:cs typeface="Times New Roman"/>
              </a:rPr>
              <a:t>=</a:t>
            </a:r>
            <a:r>
              <a:rPr sz="2200" spc="-5" dirty="0">
                <a:solidFill>
                  <a:srgbClr val="595959"/>
                </a:solidFill>
                <a:latin typeface="Times New Roman"/>
                <a:cs typeface="Times New Roman"/>
              </a:rPr>
              <a:t> </a:t>
            </a:r>
            <a:r>
              <a:rPr sz="2200" dirty="0">
                <a:solidFill>
                  <a:srgbClr val="595959"/>
                </a:solidFill>
                <a:latin typeface="Times New Roman"/>
                <a:cs typeface="Times New Roman"/>
              </a:rPr>
              <a:t>99%.</a:t>
            </a:r>
            <a:endParaRPr sz="2200">
              <a:latin typeface="Times New Roman"/>
              <a:cs typeface="Times New Roman"/>
            </a:endParaRPr>
          </a:p>
          <a:p>
            <a:pPr marL="186690" marR="5080" indent="-137160">
              <a:lnSpc>
                <a:spcPct val="100000"/>
              </a:lnSpc>
              <a:spcBef>
                <a:spcPts val="78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5" dirty="0">
                <a:solidFill>
                  <a:srgbClr val="595959"/>
                </a:solidFill>
                <a:latin typeface="Times New Roman"/>
                <a:cs typeface="Times New Roman"/>
              </a:rPr>
              <a:t>Accuracy</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is</a:t>
            </a:r>
            <a:r>
              <a:rPr sz="2000" dirty="0">
                <a:solidFill>
                  <a:srgbClr val="595959"/>
                </a:solidFill>
                <a:latin typeface="Times New Roman"/>
                <a:cs typeface="Times New Roman"/>
              </a:rPr>
              <a:t> </a:t>
            </a:r>
            <a:r>
              <a:rPr sz="2000" spc="-10" dirty="0">
                <a:solidFill>
                  <a:srgbClr val="595959"/>
                </a:solidFill>
                <a:latin typeface="Times New Roman"/>
                <a:cs typeface="Times New Roman"/>
              </a:rPr>
              <a:t>misleading</a:t>
            </a:r>
            <a:r>
              <a:rPr sz="2000" dirty="0">
                <a:solidFill>
                  <a:srgbClr val="595959"/>
                </a:solidFill>
                <a:latin typeface="Times New Roman"/>
                <a:cs typeface="Times New Roman"/>
              </a:rPr>
              <a:t> </a:t>
            </a:r>
            <a:r>
              <a:rPr sz="2000" spc="-5" dirty="0">
                <a:solidFill>
                  <a:srgbClr val="595959"/>
                </a:solidFill>
                <a:latin typeface="Times New Roman"/>
                <a:cs typeface="Times New Roman"/>
              </a:rPr>
              <a:t>because</a:t>
            </a:r>
            <a:r>
              <a:rPr sz="2000" dirty="0">
                <a:solidFill>
                  <a:srgbClr val="595959"/>
                </a:solidFill>
                <a:latin typeface="Times New Roman"/>
                <a:cs typeface="Times New Roman"/>
              </a:rPr>
              <a:t> </a:t>
            </a:r>
            <a:r>
              <a:rPr sz="2000" spc="-5" dirty="0">
                <a:solidFill>
                  <a:srgbClr val="595959"/>
                </a:solidFill>
                <a:latin typeface="Times New Roman"/>
                <a:cs typeface="Times New Roman"/>
              </a:rPr>
              <a:t>the</a:t>
            </a:r>
            <a:r>
              <a:rPr sz="2000" dirty="0">
                <a:solidFill>
                  <a:srgbClr val="595959"/>
                </a:solidFill>
                <a:latin typeface="Times New Roman"/>
                <a:cs typeface="Times New Roman"/>
              </a:rPr>
              <a:t> </a:t>
            </a:r>
            <a:r>
              <a:rPr sz="2000" spc="-5" dirty="0">
                <a:solidFill>
                  <a:srgbClr val="595959"/>
                </a:solidFill>
                <a:latin typeface="Times New Roman"/>
                <a:cs typeface="Times New Roman"/>
              </a:rPr>
              <a:t>model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does</a:t>
            </a:r>
            <a:r>
              <a:rPr sz="2000" dirty="0">
                <a:solidFill>
                  <a:srgbClr val="595959"/>
                </a:solidFill>
                <a:latin typeface="Times New Roman"/>
                <a:cs typeface="Times New Roman"/>
              </a:rPr>
              <a:t> not</a:t>
            </a:r>
            <a:r>
              <a:rPr sz="2000" spc="-5" dirty="0">
                <a:solidFill>
                  <a:srgbClr val="595959"/>
                </a:solidFill>
                <a:latin typeface="Times New Roman"/>
                <a:cs typeface="Times New Roman"/>
              </a:rPr>
              <a:t> detect</a:t>
            </a:r>
            <a:r>
              <a:rPr sz="2000" dirty="0">
                <a:solidFill>
                  <a:srgbClr val="595959"/>
                </a:solidFill>
                <a:latin typeface="Times New Roman"/>
                <a:cs typeface="Times New Roman"/>
              </a:rPr>
              <a:t> </a:t>
            </a:r>
            <a:r>
              <a:rPr sz="2000" spc="-5" dirty="0">
                <a:solidFill>
                  <a:srgbClr val="595959"/>
                </a:solidFill>
                <a:latin typeface="Times New Roman"/>
                <a:cs typeface="Times New Roman"/>
              </a:rPr>
              <a:t>any</a:t>
            </a:r>
            <a:r>
              <a:rPr sz="2000" spc="-75" dirty="0">
                <a:solidFill>
                  <a:srgbClr val="595959"/>
                </a:solidFill>
                <a:latin typeface="Times New Roman"/>
                <a:cs typeface="Times New Roman"/>
              </a:rPr>
              <a:t> </a:t>
            </a:r>
            <a:r>
              <a:rPr sz="2000" spc="-70" dirty="0">
                <a:solidFill>
                  <a:srgbClr val="595959"/>
                </a:solidFill>
                <a:latin typeface="Times New Roman"/>
                <a:cs typeface="Times New Roman"/>
              </a:rPr>
              <a:t>Yes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examples.</a:t>
            </a:r>
            <a:endParaRPr sz="2000">
              <a:latin typeface="Times New Roman"/>
              <a:cs typeface="Times New Roman"/>
            </a:endParaRPr>
          </a:p>
          <a:p>
            <a:pPr marL="186690" marR="292735" indent="-137160">
              <a:lnSpc>
                <a:spcPct val="100000"/>
              </a:lnSpc>
              <a:spcBef>
                <a:spcPts val="1000"/>
              </a:spcBef>
            </a:pPr>
            <a:r>
              <a:rPr sz="2000" spc="-15" dirty="0">
                <a:solidFill>
                  <a:srgbClr val="002060"/>
                </a:solidFill>
                <a:latin typeface="Impact"/>
                <a:cs typeface="Impact"/>
              </a:rPr>
              <a:t>­</a:t>
            </a:r>
            <a:r>
              <a:rPr sz="2000" spc="135" dirty="0">
                <a:solidFill>
                  <a:srgbClr val="002060"/>
                </a:solidFill>
                <a:latin typeface="Impact"/>
                <a:cs typeface="Impact"/>
              </a:rPr>
              <a:t> </a:t>
            </a:r>
            <a:r>
              <a:rPr sz="2000" spc="-5" dirty="0">
                <a:solidFill>
                  <a:srgbClr val="595959"/>
                </a:solidFill>
                <a:latin typeface="Times New Roman"/>
                <a:cs typeface="Times New Roman"/>
              </a:rPr>
              <a:t>Precision and recall</a:t>
            </a:r>
            <a:r>
              <a:rPr sz="2000" spc="-15" dirty="0">
                <a:solidFill>
                  <a:srgbClr val="595959"/>
                </a:solidFill>
                <a:latin typeface="Times New Roman"/>
                <a:cs typeface="Times New Roman"/>
              </a:rPr>
              <a:t> </a:t>
            </a:r>
            <a:r>
              <a:rPr sz="2000" spc="-5" dirty="0">
                <a:solidFill>
                  <a:srgbClr val="595959"/>
                </a:solidFill>
                <a:latin typeface="Times New Roman"/>
                <a:cs typeface="Times New Roman"/>
              </a:rPr>
              <a:t>will</a:t>
            </a:r>
            <a:r>
              <a:rPr sz="2000" spc="-15" dirty="0">
                <a:solidFill>
                  <a:srgbClr val="595959"/>
                </a:solidFill>
                <a:latin typeface="Times New Roman"/>
                <a:cs typeface="Times New Roman"/>
              </a:rPr>
              <a:t> </a:t>
            </a:r>
            <a:r>
              <a:rPr sz="2000" dirty="0">
                <a:solidFill>
                  <a:srgbClr val="595959"/>
                </a:solidFill>
                <a:latin typeface="Times New Roman"/>
                <a:cs typeface="Times New Roman"/>
              </a:rPr>
              <a:t>be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better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measures</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if</a:t>
            </a:r>
            <a:r>
              <a:rPr sz="2000" spc="-10" dirty="0">
                <a:solidFill>
                  <a:srgbClr val="595959"/>
                </a:solidFill>
                <a:latin typeface="Times New Roman"/>
                <a:cs typeface="Times New Roman"/>
              </a:rPr>
              <a:t> </a:t>
            </a:r>
            <a:r>
              <a:rPr sz="2000" dirty="0">
                <a:solidFill>
                  <a:srgbClr val="595959"/>
                </a:solidFill>
                <a:latin typeface="Times New Roman"/>
                <a:cs typeface="Times New Roman"/>
              </a:rPr>
              <a:t>you</a:t>
            </a:r>
            <a:r>
              <a:rPr sz="2000" spc="-5" dirty="0">
                <a:solidFill>
                  <a:srgbClr val="595959"/>
                </a:solidFill>
                <a:latin typeface="Times New Roman"/>
                <a:cs typeface="Times New Roman"/>
              </a:rPr>
              <a:t> are</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training </a:t>
            </a:r>
            <a:r>
              <a:rPr sz="2000" dirty="0">
                <a:solidFill>
                  <a:srgbClr val="595959"/>
                </a:solidFill>
                <a:latin typeface="Times New Roman"/>
                <a:cs typeface="Times New Roman"/>
              </a:rPr>
              <a:t>a </a:t>
            </a:r>
            <a:r>
              <a:rPr sz="2000" spc="-484" dirty="0">
                <a:solidFill>
                  <a:srgbClr val="595959"/>
                </a:solidFill>
                <a:latin typeface="Times New Roman"/>
                <a:cs typeface="Times New Roman"/>
              </a:rPr>
              <a:t> </a:t>
            </a:r>
            <a:r>
              <a:rPr sz="2000" spc="-10" dirty="0">
                <a:solidFill>
                  <a:srgbClr val="595959"/>
                </a:solidFill>
                <a:latin typeface="Times New Roman"/>
                <a:cs typeface="Times New Roman"/>
              </a:rPr>
              <a:t>classifier </a:t>
            </a:r>
            <a:r>
              <a:rPr sz="2000" spc="-5" dirty="0">
                <a:solidFill>
                  <a:srgbClr val="595959"/>
                </a:solidFill>
                <a:latin typeface="Times New Roman"/>
                <a:cs typeface="Times New Roman"/>
              </a:rPr>
              <a:t>to</a:t>
            </a:r>
            <a:r>
              <a:rPr sz="2000" dirty="0">
                <a:solidFill>
                  <a:srgbClr val="595959"/>
                </a:solidFill>
                <a:latin typeface="Times New Roman"/>
                <a:cs typeface="Times New Roman"/>
              </a:rPr>
              <a:t> </a:t>
            </a:r>
            <a:r>
              <a:rPr sz="2000" spc="-5" dirty="0">
                <a:solidFill>
                  <a:srgbClr val="595959"/>
                </a:solidFill>
                <a:latin typeface="Times New Roman"/>
                <a:cs typeface="Times New Roman"/>
              </a:rPr>
              <a:t>find</a:t>
            </a:r>
            <a:r>
              <a:rPr sz="2000" dirty="0">
                <a:solidFill>
                  <a:srgbClr val="595959"/>
                </a:solidFill>
                <a:latin typeface="Times New Roman"/>
                <a:cs typeface="Times New Roman"/>
              </a:rPr>
              <a:t> </a:t>
            </a:r>
            <a:r>
              <a:rPr sz="2000" spc="-5" dirty="0">
                <a:solidFill>
                  <a:srgbClr val="595959"/>
                </a:solidFill>
                <a:latin typeface="Times New Roman"/>
                <a:cs typeface="Times New Roman"/>
              </a:rPr>
              <a:t>rare examples.</a:t>
            </a:r>
            <a:endParaRPr sz="2000">
              <a:latin typeface="Times New Roman"/>
              <a:cs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1035303"/>
            <a:ext cx="5955030" cy="574040"/>
          </a:xfrm>
          <a:prstGeom prst="rect">
            <a:avLst/>
          </a:prstGeom>
        </p:spPr>
        <p:txBody>
          <a:bodyPr vert="horz" wrap="square" lIns="0" tIns="12700" rIns="0" bIns="0" rtlCol="0">
            <a:spAutoFit/>
          </a:bodyPr>
          <a:lstStyle/>
          <a:p>
            <a:pPr marL="12700">
              <a:lnSpc>
                <a:spcPct val="100000"/>
              </a:lnSpc>
              <a:spcBef>
                <a:spcPts val="100"/>
              </a:spcBef>
            </a:pPr>
            <a:r>
              <a:rPr sz="3600" spc="85" dirty="0"/>
              <a:t>Classifier</a:t>
            </a:r>
            <a:r>
              <a:rPr sz="3600" spc="170" dirty="0"/>
              <a:t> </a:t>
            </a:r>
            <a:r>
              <a:rPr sz="3600" spc="85" dirty="0"/>
              <a:t>Evaluation</a:t>
            </a:r>
            <a:r>
              <a:rPr sz="3600" spc="170" dirty="0"/>
              <a:t> </a:t>
            </a:r>
            <a:r>
              <a:rPr sz="3600" spc="95" dirty="0"/>
              <a:t>Methods</a:t>
            </a:r>
            <a:endParaRPr sz="3600"/>
          </a:p>
        </p:txBody>
      </p:sp>
      <p:graphicFrame>
        <p:nvGraphicFramePr>
          <p:cNvPr id="3" name="object 3"/>
          <p:cNvGraphicFramePr>
            <a:graphicFrameLocks noGrp="1"/>
          </p:cNvGraphicFramePr>
          <p:nvPr/>
        </p:nvGraphicFramePr>
        <p:xfrm>
          <a:off x="1587500" y="5130800"/>
          <a:ext cx="5829300" cy="406400"/>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81000">
                <a:tc>
                  <a:txBody>
                    <a:bodyPr/>
                    <a:lstStyle/>
                    <a:p>
                      <a:pPr marL="319405">
                        <a:lnSpc>
                          <a:spcPct val="100000"/>
                        </a:lnSpc>
                        <a:spcBef>
                          <a:spcPts val="290"/>
                        </a:spcBef>
                      </a:pPr>
                      <a:r>
                        <a:rPr sz="1800" spc="-5" dirty="0">
                          <a:solidFill>
                            <a:srgbClr val="595959"/>
                          </a:solidFill>
                          <a:latin typeface="Times New Roman"/>
                          <a:cs typeface="Times New Roman"/>
                        </a:rPr>
                        <a:t>test</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19405">
                        <a:lnSpc>
                          <a:spcPct val="100000"/>
                        </a:lnSpc>
                        <a:spcBef>
                          <a:spcPts val="290"/>
                        </a:spcBef>
                      </a:pPr>
                      <a:r>
                        <a:rPr sz="1800" spc="-5" dirty="0">
                          <a:solidFill>
                            <a:srgbClr val="595959"/>
                          </a:solidFill>
                          <a:latin typeface="Times New Roman"/>
                          <a:cs typeface="Times New Roman"/>
                        </a:rPr>
                        <a:t>train</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19405">
                        <a:lnSpc>
                          <a:spcPct val="100000"/>
                        </a:lnSpc>
                        <a:spcBef>
                          <a:spcPts val="290"/>
                        </a:spcBef>
                      </a:pPr>
                      <a:r>
                        <a:rPr sz="1800" spc="-5" dirty="0">
                          <a:solidFill>
                            <a:srgbClr val="595959"/>
                          </a:solidFill>
                          <a:latin typeface="Times New Roman"/>
                          <a:cs typeface="Times New Roman"/>
                        </a:rPr>
                        <a:t>train</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19405">
                        <a:lnSpc>
                          <a:spcPct val="100000"/>
                        </a:lnSpc>
                        <a:spcBef>
                          <a:spcPts val="290"/>
                        </a:spcBef>
                      </a:pPr>
                      <a:r>
                        <a:rPr sz="1800" spc="-5" dirty="0">
                          <a:solidFill>
                            <a:srgbClr val="595959"/>
                          </a:solidFill>
                          <a:latin typeface="Times New Roman"/>
                          <a:cs typeface="Times New Roman"/>
                        </a:rPr>
                        <a:t>train</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95605">
                        <a:lnSpc>
                          <a:spcPct val="100000"/>
                        </a:lnSpc>
                        <a:spcBef>
                          <a:spcPts val="290"/>
                        </a:spcBef>
                      </a:pPr>
                      <a:r>
                        <a:rPr sz="1800" spc="-5" dirty="0">
                          <a:solidFill>
                            <a:srgbClr val="595959"/>
                          </a:solidFill>
                          <a:latin typeface="Times New Roman"/>
                          <a:cs typeface="Times New Roman"/>
                        </a:rPr>
                        <a:t>train</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0"/>
                  </a:ext>
                </a:extLst>
              </a:tr>
            </a:tbl>
          </a:graphicData>
        </a:graphic>
      </p:graphicFrame>
      <p:sp>
        <p:nvSpPr>
          <p:cNvPr id="4" name="object 4"/>
          <p:cNvSpPr/>
          <p:nvPr/>
        </p:nvSpPr>
        <p:spPr>
          <a:xfrm>
            <a:off x="3613150" y="5302251"/>
            <a:ext cx="2872105" cy="76200"/>
          </a:xfrm>
          <a:custGeom>
            <a:avLst/>
            <a:gdLst/>
            <a:ahLst/>
            <a:cxnLst/>
            <a:rect l="l" t="t" r="r" b="b"/>
            <a:pathLst>
              <a:path w="2872104" h="76200">
                <a:moveTo>
                  <a:pt x="2795493" y="0"/>
                </a:moveTo>
                <a:lnTo>
                  <a:pt x="2795493" y="31750"/>
                </a:lnTo>
                <a:lnTo>
                  <a:pt x="0" y="31748"/>
                </a:lnTo>
                <a:lnTo>
                  <a:pt x="0" y="44448"/>
                </a:lnTo>
                <a:lnTo>
                  <a:pt x="2795493" y="44450"/>
                </a:lnTo>
                <a:lnTo>
                  <a:pt x="2795493" y="76200"/>
                </a:lnTo>
                <a:lnTo>
                  <a:pt x="2871693" y="38100"/>
                </a:lnTo>
                <a:lnTo>
                  <a:pt x="2795493" y="0"/>
                </a:lnTo>
                <a:close/>
              </a:path>
            </a:pathLst>
          </a:custGeom>
          <a:solidFill>
            <a:srgbClr val="595959"/>
          </a:solidFill>
        </p:spPr>
        <p:txBody>
          <a:bodyPr wrap="square" lIns="0" tIns="0" rIns="0" bIns="0" rtlCol="0"/>
          <a:lstStyle/>
          <a:p>
            <a:endParaRPr/>
          </a:p>
        </p:txBody>
      </p:sp>
      <p:graphicFrame>
        <p:nvGraphicFramePr>
          <p:cNvPr id="5" name="object 5"/>
          <p:cNvGraphicFramePr>
            <a:graphicFrameLocks noGrp="1"/>
          </p:cNvGraphicFramePr>
          <p:nvPr/>
        </p:nvGraphicFramePr>
        <p:xfrm>
          <a:off x="1587500" y="5740400"/>
          <a:ext cx="5829300" cy="406400"/>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81000">
                <a:tc>
                  <a:txBody>
                    <a:bodyPr/>
                    <a:lstStyle/>
                    <a:p>
                      <a:pPr marL="319405">
                        <a:lnSpc>
                          <a:spcPct val="100000"/>
                        </a:lnSpc>
                        <a:spcBef>
                          <a:spcPts val="290"/>
                        </a:spcBef>
                      </a:pPr>
                      <a:r>
                        <a:rPr sz="1800" spc="-5" dirty="0">
                          <a:solidFill>
                            <a:srgbClr val="595959"/>
                          </a:solidFill>
                          <a:latin typeface="Times New Roman"/>
                          <a:cs typeface="Times New Roman"/>
                        </a:rPr>
                        <a:t>train</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R="25400" algn="ctr">
                        <a:lnSpc>
                          <a:spcPct val="100000"/>
                        </a:lnSpc>
                        <a:spcBef>
                          <a:spcPts val="290"/>
                        </a:spcBef>
                      </a:pPr>
                      <a:r>
                        <a:rPr sz="1800" spc="-5" dirty="0">
                          <a:solidFill>
                            <a:srgbClr val="595959"/>
                          </a:solidFill>
                          <a:latin typeface="Times New Roman"/>
                          <a:cs typeface="Times New Roman"/>
                        </a:rPr>
                        <a:t>test</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19405">
                        <a:lnSpc>
                          <a:spcPct val="100000"/>
                        </a:lnSpc>
                        <a:spcBef>
                          <a:spcPts val="290"/>
                        </a:spcBef>
                      </a:pPr>
                      <a:r>
                        <a:rPr sz="1800" spc="-5" dirty="0">
                          <a:solidFill>
                            <a:srgbClr val="595959"/>
                          </a:solidFill>
                          <a:latin typeface="Times New Roman"/>
                          <a:cs typeface="Times New Roman"/>
                        </a:rPr>
                        <a:t>train</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19405">
                        <a:lnSpc>
                          <a:spcPct val="100000"/>
                        </a:lnSpc>
                        <a:spcBef>
                          <a:spcPts val="290"/>
                        </a:spcBef>
                      </a:pPr>
                      <a:r>
                        <a:rPr sz="1800" spc="-5" dirty="0">
                          <a:solidFill>
                            <a:srgbClr val="595959"/>
                          </a:solidFill>
                          <a:latin typeface="Times New Roman"/>
                          <a:cs typeface="Times New Roman"/>
                        </a:rPr>
                        <a:t>train</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tc>
                  <a:txBody>
                    <a:bodyPr/>
                    <a:lstStyle/>
                    <a:p>
                      <a:pPr marL="395605">
                        <a:lnSpc>
                          <a:spcPct val="100000"/>
                        </a:lnSpc>
                        <a:spcBef>
                          <a:spcPts val="290"/>
                        </a:spcBef>
                      </a:pPr>
                      <a:r>
                        <a:rPr sz="1800" spc="-5" dirty="0">
                          <a:solidFill>
                            <a:srgbClr val="595959"/>
                          </a:solidFill>
                          <a:latin typeface="Times New Roman"/>
                          <a:cs typeface="Times New Roman"/>
                        </a:rPr>
                        <a:t>train</a:t>
                      </a:r>
                      <a:endParaRPr sz="1800">
                        <a:latin typeface="Times New Roman"/>
                        <a:cs typeface="Times New Roman"/>
                      </a:endParaRPr>
                    </a:p>
                  </a:txBody>
                  <a:tcPr marL="0" marR="0" marT="36830" marB="0">
                    <a:lnL w="28575">
                      <a:solidFill>
                        <a:srgbClr val="595959"/>
                      </a:solidFill>
                      <a:prstDash val="solid"/>
                    </a:lnL>
                    <a:lnR w="28575">
                      <a:solidFill>
                        <a:srgbClr val="595959"/>
                      </a:solidFill>
                      <a:prstDash val="solid"/>
                    </a:lnR>
                    <a:lnT w="28575">
                      <a:solidFill>
                        <a:srgbClr val="595959"/>
                      </a:solidFill>
                      <a:prstDash val="solid"/>
                    </a:lnT>
                    <a:lnB w="28575">
                      <a:solidFill>
                        <a:srgbClr val="595959"/>
                      </a:solidFill>
                      <a:prstDash val="solid"/>
                    </a:lnB>
                  </a:tcPr>
                </a:tc>
                <a:extLst>
                  <a:ext uri="{0D108BD9-81ED-4DB2-BD59-A6C34878D82A}">
                    <a16:rowId xmlns:a16="http://schemas.microsoft.com/office/drawing/2014/main" val="10000"/>
                  </a:ext>
                </a:extLst>
              </a:tr>
            </a:tbl>
          </a:graphicData>
        </a:graphic>
      </p:graphicFrame>
      <p:sp>
        <p:nvSpPr>
          <p:cNvPr id="7" name="object 7"/>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8" name="object 8"/>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r>
              <a:rPr dirty="0"/>
              <a:t>7</a:t>
            </a:r>
          </a:p>
        </p:txBody>
      </p:sp>
      <p:sp>
        <p:nvSpPr>
          <p:cNvPr id="6" name="object 6"/>
          <p:cNvSpPr txBox="1"/>
          <p:nvPr/>
        </p:nvSpPr>
        <p:spPr>
          <a:xfrm>
            <a:off x="892555" y="1718738"/>
            <a:ext cx="7041515" cy="4622800"/>
          </a:xfrm>
          <a:prstGeom prst="rect">
            <a:avLst/>
          </a:prstGeom>
        </p:spPr>
        <p:txBody>
          <a:bodyPr vert="horz" wrap="square" lIns="0" tIns="139700" rIns="0" bIns="0" rtlCol="0">
            <a:spAutoFit/>
          </a:bodyPr>
          <a:lstStyle/>
          <a:p>
            <a:pPr marL="12700">
              <a:lnSpc>
                <a:spcPct val="100000"/>
              </a:lnSpc>
              <a:spcBef>
                <a:spcPts val="1100"/>
              </a:spcBef>
            </a:pPr>
            <a:r>
              <a:rPr sz="2000" b="1" spc="-5" dirty="0">
                <a:solidFill>
                  <a:srgbClr val="595959"/>
                </a:solidFill>
                <a:latin typeface="Times New Roman"/>
                <a:cs typeface="Times New Roman"/>
              </a:rPr>
              <a:t>Holdout</a:t>
            </a:r>
            <a:r>
              <a:rPr sz="2000" b="1" spc="-20" dirty="0">
                <a:solidFill>
                  <a:srgbClr val="595959"/>
                </a:solidFill>
                <a:latin typeface="Times New Roman"/>
                <a:cs typeface="Times New Roman"/>
              </a:rPr>
              <a:t> </a:t>
            </a:r>
            <a:r>
              <a:rPr sz="2000" b="1" spc="-5" dirty="0">
                <a:solidFill>
                  <a:srgbClr val="595959"/>
                </a:solidFill>
                <a:latin typeface="Times New Roman"/>
                <a:cs typeface="Times New Roman"/>
              </a:rPr>
              <a:t>method</a:t>
            </a:r>
            <a:endParaRPr sz="2000">
              <a:latin typeface="Times New Roman"/>
              <a:cs typeface="Times New Roman"/>
            </a:endParaRPr>
          </a:p>
          <a:p>
            <a:pPr marL="49530">
              <a:lnSpc>
                <a:spcPct val="100000"/>
              </a:lnSpc>
              <a:spcBef>
                <a:spcPts val="800"/>
              </a:spcBef>
            </a:pPr>
            <a:r>
              <a:rPr sz="1600" spc="-10" dirty="0">
                <a:solidFill>
                  <a:srgbClr val="002060"/>
                </a:solidFill>
                <a:latin typeface="Impact"/>
                <a:cs typeface="Impact"/>
              </a:rPr>
              <a:t>­</a:t>
            </a:r>
            <a:r>
              <a:rPr sz="1600" spc="65" dirty="0">
                <a:solidFill>
                  <a:srgbClr val="002060"/>
                </a:solidFill>
                <a:latin typeface="Impact"/>
                <a:cs typeface="Impact"/>
              </a:rPr>
              <a:t> </a:t>
            </a:r>
            <a:r>
              <a:rPr sz="1600" spc="-5" dirty="0">
                <a:solidFill>
                  <a:srgbClr val="595959"/>
                </a:solidFill>
                <a:latin typeface="Times New Roman"/>
                <a:cs typeface="Times New Roman"/>
              </a:rPr>
              <a:t>Given </a:t>
            </a:r>
            <a:r>
              <a:rPr sz="1600" dirty="0">
                <a:solidFill>
                  <a:srgbClr val="595959"/>
                </a:solidFill>
                <a:latin typeface="Times New Roman"/>
                <a:cs typeface="Times New Roman"/>
              </a:rPr>
              <a:t>data are randomly partitioned into</a:t>
            </a:r>
            <a:r>
              <a:rPr sz="1600" spc="-5" dirty="0">
                <a:solidFill>
                  <a:srgbClr val="595959"/>
                </a:solidFill>
                <a:latin typeface="Times New Roman"/>
                <a:cs typeface="Times New Roman"/>
              </a:rPr>
              <a:t> two</a:t>
            </a:r>
            <a:r>
              <a:rPr sz="1600" dirty="0">
                <a:solidFill>
                  <a:srgbClr val="595959"/>
                </a:solidFill>
                <a:latin typeface="Times New Roman"/>
                <a:cs typeface="Times New Roman"/>
              </a:rPr>
              <a:t> independent</a:t>
            </a:r>
            <a:r>
              <a:rPr sz="1600" spc="5" dirty="0">
                <a:solidFill>
                  <a:srgbClr val="595959"/>
                </a:solidFill>
                <a:latin typeface="Times New Roman"/>
                <a:cs typeface="Times New Roman"/>
              </a:rPr>
              <a:t> </a:t>
            </a:r>
            <a:r>
              <a:rPr sz="1600" dirty="0">
                <a:solidFill>
                  <a:srgbClr val="595959"/>
                </a:solidFill>
                <a:latin typeface="Times New Roman"/>
                <a:cs typeface="Times New Roman"/>
              </a:rPr>
              <a:t>sets:</a:t>
            </a:r>
            <a:endParaRPr sz="1600">
              <a:latin typeface="Times New Roman"/>
              <a:cs typeface="Times New Roman"/>
            </a:endParaRPr>
          </a:p>
          <a:p>
            <a:pPr marL="231775">
              <a:lnSpc>
                <a:spcPct val="100000"/>
              </a:lnSpc>
              <a:spcBef>
                <a:spcPts val="1080"/>
              </a:spcBef>
            </a:pPr>
            <a:r>
              <a:rPr sz="2000" spc="-15" dirty="0">
                <a:solidFill>
                  <a:srgbClr val="002060"/>
                </a:solidFill>
                <a:latin typeface="Impact"/>
                <a:cs typeface="Impact"/>
              </a:rPr>
              <a:t>­</a:t>
            </a:r>
            <a:r>
              <a:rPr sz="2000" spc="140" dirty="0">
                <a:solidFill>
                  <a:srgbClr val="002060"/>
                </a:solidFill>
                <a:latin typeface="Impact"/>
                <a:cs typeface="Impact"/>
              </a:rPr>
              <a:t> </a:t>
            </a:r>
            <a:r>
              <a:rPr sz="2000" spc="-15" dirty="0">
                <a:solidFill>
                  <a:srgbClr val="595959"/>
                </a:solidFill>
                <a:latin typeface="Times New Roman"/>
                <a:cs typeface="Times New Roman"/>
              </a:rPr>
              <a:t>Training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set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(e.g.,</a:t>
            </a:r>
            <a:r>
              <a:rPr sz="2000" dirty="0">
                <a:solidFill>
                  <a:srgbClr val="595959"/>
                </a:solidFill>
                <a:latin typeface="Times New Roman"/>
                <a:cs typeface="Times New Roman"/>
              </a:rPr>
              <a:t> </a:t>
            </a:r>
            <a:r>
              <a:rPr sz="2000" spc="-5" dirty="0">
                <a:solidFill>
                  <a:srgbClr val="595959"/>
                </a:solidFill>
                <a:latin typeface="Times New Roman"/>
                <a:cs typeface="Times New Roman"/>
              </a:rPr>
              <a:t>2/3) for</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model</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construction</a:t>
            </a:r>
            <a:endParaRPr sz="2000">
              <a:latin typeface="Times New Roman"/>
              <a:cs typeface="Times New Roman"/>
            </a:endParaRPr>
          </a:p>
          <a:p>
            <a:pPr marL="231775">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spc="-40" dirty="0">
                <a:solidFill>
                  <a:srgbClr val="595959"/>
                </a:solidFill>
                <a:latin typeface="Times New Roman"/>
                <a:cs typeface="Times New Roman"/>
              </a:rPr>
              <a:t>Test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(e.g.,</a:t>
            </a:r>
            <a:r>
              <a:rPr sz="2000" dirty="0">
                <a:solidFill>
                  <a:srgbClr val="595959"/>
                </a:solidFill>
                <a:latin typeface="Times New Roman"/>
                <a:cs typeface="Times New Roman"/>
              </a:rPr>
              <a:t> </a:t>
            </a:r>
            <a:r>
              <a:rPr sz="2000" spc="-5" dirty="0">
                <a:solidFill>
                  <a:srgbClr val="595959"/>
                </a:solidFill>
                <a:latin typeface="Times New Roman"/>
                <a:cs typeface="Times New Roman"/>
              </a:rPr>
              <a:t>1/3) for</a:t>
            </a:r>
            <a:r>
              <a:rPr sz="2000" dirty="0">
                <a:solidFill>
                  <a:srgbClr val="595959"/>
                </a:solidFill>
                <a:latin typeface="Times New Roman"/>
                <a:cs typeface="Times New Roman"/>
              </a:rPr>
              <a:t> </a:t>
            </a:r>
            <a:r>
              <a:rPr sz="2000" spc="-5" dirty="0">
                <a:solidFill>
                  <a:srgbClr val="595959"/>
                </a:solidFill>
                <a:latin typeface="Times New Roman"/>
                <a:cs typeface="Times New Roman"/>
              </a:rPr>
              <a:t>accuracy</a:t>
            </a:r>
            <a:r>
              <a:rPr sz="2000" dirty="0">
                <a:solidFill>
                  <a:srgbClr val="595959"/>
                </a:solidFill>
                <a:latin typeface="Times New Roman"/>
                <a:cs typeface="Times New Roman"/>
              </a:rPr>
              <a:t> </a:t>
            </a:r>
            <a:r>
              <a:rPr sz="2000" spc="-10" dirty="0">
                <a:solidFill>
                  <a:srgbClr val="595959"/>
                </a:solidFill>
                <a:latin typeface="Times New Roman"/>
                <a:cs typeface="Times New Roman"/>
              </a:rPr>
              <a:t>estimation</a:t>
            </a:r>
            <a:endParaRPr sz="2000">
              <a:latin typeface="Times New Roman"/>
              <a:cs typeface="Times New Roman"/>
            </a:endParaRPr>
          </a:p>
          <a:p>
            <a:pPr marL="12700">
              <a:lnSpc>
                <a:spcPct val="100000"/>
              </a:lnSpc>
              <a:spcBef>
                <a:spcPts val="1000"/>
              </a:spcBef>
            </a:pPr>
            <a:r>
              <a:rPr sz="2000" b="1" spc="-10" dirty="0">
                <a:solidFill>
                  <a:srgbClr val="595959"/>
                </a:solidFill>
                <a:latin typeface="Times New Roman"/>
                <a:cs typeface="Times New Roman"/>
              </a:rPr>
              <a:t>Cross-validation</a:t>
            </a:r>
            <a:r>
              <a:rPr sz="2000" b="1" dirty="0">
                <a:solidFill>
                  <a:srgbClr val="595959"/>
                </a:solidFill>
                <a:latin typeface="Times New Roman"/>
                <a:cs typeface="Times New Roman"/>
              </a:rPr>
              <a:t> </a:t>
            </a:r>
            <a:r>
              <a:rPr sz="2000" spc="-5" dirty="0">
                <a:solidFill>
                  <a:srgbClr val="595959"/>
                </a:solidFill>
                <a:latin typeface="Times New Roman"/>
                <a:cs typeface="Times New Roman"/>
              </a:rPr>
              <a:t>(</a:t>
            </a:r>
            <a:r>
              <a:rPr sz="2000" i="1" spc="-5" dirty="0">
                <a:solidFill>
                  <a:srgbClr val="595959"/>
                </a:solidFill>
                <a:latin typeface="Times New Roman"/>
                <a:cs typeface="Times New Roman"/>
              </a:rPr>
              <a:t>k</a:t>
            </a:r>
            <a:r>
              <a:rPr sz="2000" i="1" dirty="0">
                <a:solidFill>
                  <a:srgbClr val="595959"/>
                </a:solidFill>
                <a:latin typeface="Times New Roman"/>
                <a:cs typeface="Times New Roman"/>
              </a:rPr>
              <a:t> </a:t>
            </a:r>
            <a:r>
              <a:rPr sz="2000" dirty="0">
                <a:solidFill>
                  <a:srgbClr val="595959"/>
                </a:solidFill>
                <a:latin typeface="Times New Roman"/>
                <a:cs typeface="Times New Roman"/>
              </a:rPr>
              <a:t>– </a:t>
            </a:r>
            <a:r>
              <a:rPr sz="2000" spc="-5" dirty="0">
                <a:solidFill>
                  <a:srgbClr val="595959"/>
                </a:solidFill>
                <a:latin typeface="Times New Roman"/>
                <a:cs typeface="Times New Roman"/>
              </a:rPr>
              <a:t>fold,</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where</a:t>
            </a:r>
            <a:r>
              <a:rPr sz="2000" dirty="0">
                <a:solidFill>
                  <a:srgbClr val="595959"/>
                </a:solidFill>
                <a:latin typeface="Times New Roman"/>
                <a:cs typeface="Times New Roman"/>
              </a:rPr>
              <a:t> </a:t>
            </a:r>
            <a:r>
              <a:rPr sz="2000" i="1" dirty="0">
                <a:solidFill>
                  <a:srgbClr val="595959"/>
                </a:solidFill>
                <a:latin typeface="Times New Roman"/>
                <a:cs typeface="Times New Roman"/>
              </a:rPr>
              <a:t>k </a:t>
            </a:r>
            <a:r>
              <a:rPr sz="2000" dirty="0">
                <a:solidFill>
                  <a:srgbClr val="595959"/>
                </a:solidFill>
                <a:latin typeface="Times New Roman"/>
                <a:cs typeface="Times New Roman"/>
              </a:rPr>
              <a:t>=</a:t>
            </a:r>
            <a:r>
              <a:rPr sz="2000" spc="-5" dirty="0">
                <a:solidFill>
                  <a:srgbClr val="595959"/>
                </a:solidFill>
                <a:latin typeface="Times New Roman"/>
                <a:cs typeface="Times New Roman"/>
              </a:rPr>
              <a:t> </a:t>
            </a:r>
            <a:r>
              <a:rPr sz="2000" dirty="0">
                <a:solidFill>
                  <a:srgbClr val="595959"/>
                </a:solidFill>
                <a:latin typeface="Times New Roman"/>
                <a:cs typeface="Times New Roman"/>
              </a:rPr>
              <a:t>10</a:t>
            </a:r>
            <a:r>
              <a:rPr sz="2000" spc="5" dirty="0">
                <a:solidFill>
                  <a:srgbClr val="595959"/>
                </a:solidFill>
                <a:latin typeface="Times New Roman"/>
                <a:cs typeface="Times New Roman"/>
              </a:rPr>
              <a:t> </a:t>
            </a:r>
            <a:r>
              <a:rPr sz="2000" spc="-5" dirty="0">
                <a:solidFill>
                  <a:srgbClr val="595959"/>
                </a:solidFill>
                <a:latin typeface="Times New Roman"/>
                <a:cs typeface="Times New Roman"/>
              </a:rPr>
              <a:t>is most popular)</a:t>
            </a:r>
            <a:endParaRPr sz="2000">
              <a:latin typeface="Times New Roman"/>
              <a:cs typeface="Times New Roman"/>
            </a:endParaRPr>
          </a:p>
          <a:p>
            <a:pPr marL="186690" marR="5080" indent="-137160">
              <a:lnSpc>
                <a:spcPct val="100000"/>
              </a:lnSpc>
              <a:spcBef>
                <a:spcPts val="800"/>
              </a:spcBef>
            </a:pPr>
            <a:r>
              <a:rPr sz="2000" spc="-15" dirty="0">
                <a:solidFill>
                  <a:srgbClr val="002060"/>
                </a:solidFill>
                <a:latin typeface="Impact"/>
                <a:cs typeface="Impact"/>
              </a:rPr>
              <a:t>­</a:t>
            </a:r>
            <a:r>
              <a:rPr sz="2000" spc="-10" dirty="0">
                <a:solidFill>
                  <a:srgbClr val="002060"/>
                </a:solidFill>
                <a:latin typeface="Impact"/>
                <a:cs typeface="Impact"/>
              </a:rPr>
              <a:t> </a:t>
            </a:r>
            <a:r>
              <a:rPr sz="2000" spc="-5" dirty="0">
                <a:solidFill>
                  <a:srgbClr val="595959"/>
                </a:solidFill>
                <a:latin typeface="Times New Roman"/>
                <a:cs typeface="Times New Roman"/>
              </a:rPr>
              <a:t>Randomly </a:t>
            </a:r>
            <a:r>
              <a:rPr sz="2000" spc="-10" dirty="0">
                <a:solidFill>
                  <a:srgbClr val="595959"/>
                </a:solidFill>
                <a:latin typeface="Times New Roman"/>
                <a:cs typeface="Times New Roman"/>
              </a:rPr>
              <a:t>partition </a:t>
            </a:r>
            <a:r>
              <a:rPr sz="2000" spc="-5" dirty="0">
                <a:solidFill>
                  <a:srgbClr val="595959"/>
                </a:solidFill>
                <a:latin typeface="Times New Roman"/>
                <a:cs typeface="Times New Roman"/>
              </a:rPr>
              <a:t>the data into </a:t>
            </a:r>
            <a:r>
              <a:rPr sz="2000" i="1" dirty="0">
                <a:solidFill>
                  <a:srgbClr val="595959"/>
                </a:solidFill>
                <a:latin typeface="Times New Roman"/>
                <a:cs typeface="Times New Roman"/>
              </a:rPr>
              <a:t>k </a:t>
            </a:r>
            <a:r>
              <a:rPr sz="2000" spc="-10" dirty="0">
                <a:solidFill>
                  <a:srgbClr val="595959"/>
                </a:solidFill>
                <a:latin typeface="Times New Roman"/>
                <a:cs typeface="Times New Roman"/>
              </a:rPr>
              <a:t>mutually </a:t>
            </a:r>
            <a:r>
              <a:rPr sz="2000" spc="-5" dirty="0">
                <a:solidFill>
                  <a:srgbClr val="595959"/>
                </a:solidFill>
                <a:latin typeface="Times New Roman"/>
                <a:cs typeface="Times New Roman"/>
              </a:rPr>
              <a:t>exclusive subsets, each </a:t>
            </a:r>
            <a:r>
              <a:rPr sz="2000" spc="-484" dirty="0">
                <a:solidFill>
                  <a:srgbClr val="595959"/>
                </a:solidFill>
                <a:latin typeface="Times New Roman"/>
                <a:cs typeface="Times New Roman"/>
              </a:rPr>
              <a:t> </a:t>
            </a:r>
            <a:r>
              <a:rPr sz="2000" spc="-5" dirty="0">
                <a:solidFill>
                  <a:srgbClr val="595959"/>
                </a:solidFill>
                <a:latin typeface="Times New Roman"/>
                <a:cs typeface="Times New Roman"/>
              </a:rPr>
              <a:t>approximately equal size</a:t>
            </a:r>
            <a:endParaRPr sz="2000">
              <a:latin typeface="Times New Roman"/>
              <a:cs typeface="Times New Roman"/>
            </a:endParaRPr>
          </a:p>
          <a:p>
            <a:pPr marL="49530">
              <a:lnSpc>
                <a:spcPct val="100000"/>
              </a:lnSpc>
              <a:spcBef>
                <a:spcPts val="1000"/>
              </a:spcBef>
            </a:pPr>
            <a:r>
              <a:rPr sz="2000" spc="-15" dirty="0">
                <a:solidFill>
                  <a:srgbClr val="002060"/>
                </a:solidFill>
                <a:latin typeface="Impact"/>
                <a:cs typeface="Impact"/>
              </a:rPr>
              <a:t>­</a:t>
            </a:r>
            <a:r>
              <a:rPr sz="2000" spc="145" dirty="0">
                <a:solidFill>
                  <a:srgbClr val="002060"/>
                </a:solidFill>
                <a:latin typeface="Impact"/>
                <a:cs typeface="Impact"/>
              </a:rPr>
              <a:t> </a:t>
            </a:r>
            <a:r>
              <a:rPr sz="2000" dirty="0">
                <a:solidFill>
                  <a:srgbClr val="595959"/>
                </a:solidFill>
                <a:latin typeface="Times New Roman"/>
                <a:cs typeface="Times New Roman"/>
              </a:rPr>
              <a:t>At</a:t>
            </a:r>
            <a:r>
              <a:rPr sz="2000" spc="-10" dirty="0">
                <a:solidFill>
                  <a:srgbClr val="595959"/>
                </a:solidFill>
                <a:latin typeface="Times New Roman"/>
                <a:cs typeface="Times New Roman"/>
              </a:rPr>
              <a:t> </a:t>
            </a:r>
            <a:r>
              <a:rPr sz="2000" i="1" dirty="0">
                <a:solidFill>
                  <a:srgbClr val="595959"/>
                </a:solidFill>
                <a:latin typeface="Times New Roman"/>
                <a:cs typeface="Times New Roman"/>
              </a:rPr>
              <a:t>i</a:t>
            </a:r>
            <a:r>
              <a:rPr sz="2000" i="1" spc="-10" dirty="0">
                <a:solidFill>
                  <a:srgbClr val="595959"/>
                </a:solidFill>
                <a:latin typeface="Times New Roman"/>
                <a:cs typeface="Times New Roman"/>
              </a:rPr>
              <a:t> </a:t>
            </a:r>
            <a:r>
              <a:rPr sz="2000" spc="-5" dirty="0">
                <a:solidFill>
                  <a:srgbClr val="595959"/>
                </a:solidFill>
                <a:latin typeface="Times New Roman"/>
                <a:cs typeface="Times New Roman"/>
              </a:rPr>
              <a:t>–</a:t>
            </a:r>
            <a:r>
              <a:rPr sz="2000" i="1" spc="-5" dirty="0">
                <a:solidFill>
                  <a:srgbClr val="595959"/>
                </a:solidFill>
                <a:latin typeface="Times New Roman"/>
                <a:cs typeface="Times New Roman"/>
              </a:rPr>
              <a:t>th</a:t>
            </a:r>
            <a:r>
              <a:rPr sz="2000" i="1" dirty="0">
                <a:solidFill>
                  <a:srgbClr val="595959"/>
                </a:solidFill>
                <a:latin typeface="Times New Roman"/>
                <a:cs typeface="Times New Roman"/>
              </a:rPr>
              <a:t> </a:t>
            </a:r>
            <a:r>
              <a:rPr sz="2000" spc="-10" dirty="0">
                <a:solidFill>
                  <a:srgbClr val="595959"/>
                </a:solidFill>
                <a:latin typeface="Times New Roman"/>
                <a:cs typeface="Times New Roman"/>
              </a:rPr>
              <a:t>iteration,</a:t>
            </a:r>
            <a:r>
              <a:rPr sz="2000" dirty="0">
                <a:solidFill>
                  <a:srgbClr val="595959"/>
                </a:solidFill>
                <a:latin typeface="Times New Roman"/>
                <a:cs typeface="Times New Roman"/>
              </a:rPr>
              <a:t> </a:t>
            </a:r>
            <a:r>
              <a:rPr sz="2000" spc="-5" dirty="0">
                <a:solidFill>
                  <a:srgbClr val="595959"/>
                </a:solidFill>
                <a:latin typeface="Times New Roman"/>
                <a:cs typeface="Times New Roman"/>
              </a:rPr>
              <a:t>use </a:t>
            </a:r>
            <a:r>
              <a:rPr sz="2000" dirty="0">
                <a:solidFill>
                  <a:srgbClr val="595959"/>
                </a:solidFill>
                <a:latin typeface="Times New Roman"/>
                <a:cs typeface="Times New Roman"/>
              </a:rPr>
              <a:t>Di</a:t>
            </a:r>
            <a:r>
              <a:rPr sz="2000" spc="-5" dirty="0">
                <a:solidFill>
                  <a:srgbClr val="595959"/>
                </a:solidFill>
                <a:latin typeface="Times New Roman"/>
                <a:cs typeface="Times New Roman"/>
              </a:rPr>
              <a:t> as test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set</a:t>
            </a:r>
            <a:r>
              <a:rPr sz="2000" spc="-10" dirty="0">
                <a:solidFill>
                  <a:srgbClr val="595959"/>
                </a:solidFill>
                <a:latin typeface="Times New Roman"/>
                <a:cs typeface="Times New Roman"/>
              </a:rPr>
              <a:t> </a:t>
            </a:r>
            <a:r>
              <a:rPr sz="2000" spc="-5" dirty="0">
                <a:solidFill>
                  <a:srgbClr val="595959"/>
                </a:solidFill>
                <a:latin typeface="Times New Roman"/>
                <a:cs typeface="Times New Roman"/>
              </a:rPr>
              <a:t>and</a:t>
            </a:r>
            <a:r>
              <a:rPr sz="2000" dirty="0">
                <a:solidFill>
                  <a:srgbClr val="595959"/>
                </a:solidFill>
                <a:latin typeface="Times New Roman"/>
                <a:cs typeface="Times New Roman"/>
              </a:rPr>
              <a:t> </a:t>
            </a:r>
            <a:r>
              <a:rPr sz="2000" spc="-5" dirty="0">
                <a:solidFill>
                  <a:srgbClr val="595959"/>
                </a:solidFill>
                <a:latin typeface="Times New Roman"/>
                <a:cs typeface="Times New Roman"/>
              </a:rPr>
              <a:t>others as</a:t>
            </a:r>
            <a:r>
              <a:rPr sz="2000" dirty="0">
                <a:solidFill>
                  <a:srgbClr val="595959"/>
                </a:solidFill>
                <a:latin typeface="Times New Roman"/>
                <a:cs typeface="Times New Roman"/>
              </a:rPr>
              <a:t> </a:t>
            </a:r>
            <a:r>
              <a:rPr sz="2000" spc="-5" dirty="0">
                <a:solidFill>
                  <a:srgbClr val="595959"/>
                </a:solidFill>
                <a:latin typeface="Times New Roman"/>
                <a:cs typeface="Times New Roman"/>
              </a:rPr>
              <a:t>training</a:t>
            </a:r>
            <a:r>
              <a:rPr sz="2000" dirty="0">
                <a:solidFill>
                  <a:srgbClr val="595959"/>
                </a:solidFill>
                <a:latin typeface="Times New Roman"/>
                <a:cs typeface="Times New Roman"/>
              </a:rPr>
              <a:t> </a:t>
            </a:r>
            <a:r>
              <a:rPr sz="2000" spc="-5" dirty="0">
                <a:solidFill>
                  <a:srgbClr val="595959"/>
                </a:solidFill>
                <a:latin typeface="Times New Roman"/>
                <a:cs typeface="Times New Roman"/>
              </a:rPr>
              <a:t>set</a:t>
            </a:r>
            <a:endParaRPr sz="2000">
              <a:latin typeface="Times New Roman"/>
              <a:cs typeface="Times New Roman"/>
            </a:endParaRPr>
          </a:p>
          <a:p>
            <a:pPr marL="206375">
              <a:lnSpc>
                <a:spcPct val="100000"/>
              </a:lnSpc>
              <a:spcBef>
                <a:spcPts val="1760"/>
              </a:spcBef>
            </a:pPr>
            <a:r>
              <a:rPr sz="1800" dirty="0">
                <a:solidFill>
                  <a:srgbClr val="595959"/>
                </a:solidFill>
                <a:latin typeface="Times New Roman"/>
                <a:cs typeface="Times New Roman"/>
              </a:rPr>
              <a:t>1:</a:t>
            </a:r>
            <a:endParaRPr sz="1800">
              <a:latin typeface="Times New Roman"/>
              <a:cs typeface="Times New Roman"/>
            </a:endParaRPr>
          </a:p>
          <a:p>
            <a:pPr>
              <a:lnSpc>
                <a:spcPct val="100000"/>
              </a:lnSpc>
              <a:spcBef>
                <a:spcPts val="50"/>
              </a:spcBef>
            </a:pPr>
            <a:endParaRPr sz="2250">
              <a:latin typeface="Times New Roman"/>
              <a:cs typeface="Times New Roman"/>
            </a:endParaRPr>
          </a:p>
          <a:p>
            <a:pPr marL="189230">
              <a:lnSpc>
                <a:spcPts val="2120"/>
              </a:lnSpc>
            </a:pPr>
            <a:r>
              <a:rPr sz="1800" dirty="0">
                <a:solidFill>
                  <a:srgbClr val="595959"/>
                </a:solidFill>
                <a:latin typeface="Times New Roman"/>
                <a:cs typeface="Times New Roman"/>
              </a:rPr>
              <a:t>2:</a:t>
            </a:r>
            <a:endParaRPr sz="1800">
              <a:latin typeface="Times New Roman"/>
              <a:cs typeface="Times New Roman"/>
            </a:endParaRPr>
          </a:p>
          <a:p>
            <a:pPr marL="189230">
              <a:lnSpc>
                <a:spcPts val="2120"/>
              </a:lnSpc>
            </a:pPr>
            <a:r>
              <a:rPr sz="1800" dirty="0">
                <a:solidFill>
                  <a:srgbClr val="595959"/>
                </a:solidFill>
                <a:latin typeface="Times New Roman"/>
                <a:cs typeface="Times New Roman"/>
              </a:rPr>
              <a:t>.</a:t>
            </a:r>
            <a:r>
              <a:rPr sz="1800" spc="-50" dirty="0">
                <a:solidFill>
                  <a:srgbClr val="595959"/>
                </a:solidFill>
                <a:latin typeface="Times New Roman"/>
                <a:cs typeface="Times New Roman"/>
              </a:rPr>
              <a:t> </a:t>
            </a:r>
            <a:r>
              <a:rPr sz="1800" dirty="0">
                <a:solidFill>
                  <a:srgbClr val="595959"/>
                </a:solidFill>
                <a:latin typeface="Times New Roman"/>
                <a:cs typeface="Times New Roman"/>
              </a:rPr>
              <a:t>.</a:t>
            </a:r>
            <a:r>
              <a:rPr sz="1800" spc="-50" dirty="0">
                <a:solidFill>
                  <a:srgbClr val="595959"/>
                </a:solidFill>
                <a:latin typeface="Times New Roman"/>
                <a:cs typeface="Times New Roman"/>
              </a:rPr>
              <a:t> </a:t>
            </a:r>
            <a:r>
              <a:rPr sz="1800" dirty="0">
                <a:solidFill>
                  <a:srgbClr val="595959"/>
                </a:solidFill>
                <a:latin typeface="Times New Roman"/>
                <a:cs typeface="Times New Roman"/>
              </a:rPr>
              <a:t>.</a:t>
            </a:r>
            <a:endParaRPr sz="180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6836" y="866051"/>
            <a:ext cx="5711825" cy="665480"/>
          </a:xfrm>
          <a:prstGeom prst="rect">
            <a:avLst/>
          </a:prstGeom>
        </p:spPr>
        <p:txBody>
          <a:bodyPr vert="horz" wrap="square" lIns="0" tIns="12700" rIns="0" bIns="0" rtlCol="0">
            <a:spAutoFit/>
          </a:bodyPr>
          <a:lstStyle/>
          <a:p>
            <a:pPr marL="12700">
              <a:lnSpc>
                <a:spcPct val="100000"/>
              </a:lnSpc>
              <a:spcBef>
                <a:spcPts val="100"/>
              </a:spcBef>
            </a:pPr>
            <a:r>
              <a:rPr spc="70" dirty="0"/>
              <a:t>Open</a:t>
            </a:r>
            <a:r>
              <a:rPr spc="180" dirty="0"/>
              <a:t> </a:t>
            </a:r>
            <a:r>
              <a:rPr spc="65" dirty="0"/>
              <a:t>and</a:t>
            </a:r>
            <a:r>
              <a:rPr spc="180" dirty="0"/>
              <a:t> </a:t>
            </a:r>
            <a:r>
              <a:rPr spc="80" dirty="0"/>
              <a:t>Closed</a:t>
            </a:r>
            <a:r>
              <a:rPr spc="180" dirty="0"/>
              <a:t> </a:t>
            </a:r>
            <a:r>
              <a:rPr spc="80" dirty="0"/>
              <a:t>Classes</a:t>
            </a:r>
          </a:p>
        </p:txBody>
      </p:sp>
      <p:sp>
        <p:nvSpPr>
          <p:cNvPr id="3" name="object 3"/>
          <p:cNvSpPr txBox="1"/>
          <p:nvPr/>
        </p:nvSpPr>
        <p:spPr>
          <a:xfrm>
            <a:off x="802907" y="1813261"/>
            <a:ext cx="6610350" cy="816610"/>
          </a:xfrm>
          <a:prstGeom prst="rect">
            <a:avLst/>
          </a:prstGeom>
        </p:spPr>
        <p:txBody>
          <a:bodyPr vert="horz" wrap="square" lIns="0" tIns="12700" rIns="0" bIns="0" rtlCol="0">
            <a:spAutoFit/>
          </a:bodyPr>
          <a:lstStyle/>
          <a:p>
            <a:pPr marL="12700">
              <a:lnSpc>
                <a:spcPct val="100000"/>
              </a:lnSpc>
              <a:spcBef>
                <a:spcPts val="100"/>
              </a:spcBef>
            </a:pPr>
            <a:r>
              <a:rPr sz="2200" spc="-90" dirty="0">
                <a:solidFill>
                  <a:srgbClr val="595959"/>
                </a:solidFill>
                <a:latin typeface="Times New Roman"/>
                <a:cs typeface="Times New Roman"/>
              </a:rPr>
              <a:t>We</a:t>
            </a:r>
            <a:r>
              <a:rPr sz="2200" dirty="0">
                <a:solidFill>
                  <a:srgbClr val="595959"/>
                </a:solidFill>
                <a:latin typeface="Times New Roman"/>
                <a:cs typeface="Times New Roman"/>
              </a:rPr>
              <a:t> </a:t>
            </a:r>
            <a:r>
              <a:rPr sz="2200" spc="-5" dirty="0">
                <a:solidFill>
                  <a:srgbClr val="595959"/>
                </a:solidFill>
                <a:latin typeface="Times New Roman"/>
                <a:cs typeface="Times New Roman"/>
              </a:rPr>
              <a:t>may</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want</a:t>
            </a:r>
            <a:r>
              <a:rPr sz="2200" spc="5" dirty="0">
                <a:solidFill>
                  <a:srgbClr val="595959"/>
                </a:solidFill>
                <a:latin typeface="Times New Roman"/>
                <a:cs typeface="Times New Roman"/>
              </a:rPr>
              <a:t> </a:t>
            </a:r>
            <a:r>
              <a:rPr sz="2200" dirty="0">
                <a:solidFill>
                  <a:srgbClr val="595959"/>
                </a:solidFill>
                <a:latin typeface="Times New Roman"/>
                <a:cs typeface="Times New Roman"/>
              </a:rPr>
              <a:t>to</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make</a:t>
            </a:r>
            <a:r>
              <a:rPr sz="2200" dirty="0">
                <a:solidFill>
                  <a:srgbClr val="595959"/>
                </a:solidFill>
                <a:latin typeface="Times New Roman"/>
                <a:cs typeface="Times New Roman"/>
              </a:rPr>
              <a:t> more </a:t>
            </a:r>
            <a:r>
              <a:rPr sz="2200" spc="-5" dirty="0">
                <a:solidFill>
                  <a:srgbClr val="595959"/>
                </a:solidFill>
                <a:latin typeface="Times New Roman"/>
                <a:cs typeface="Times New Roman"/>
              </a:rPr>
              <a:t>distinctions than</a:t>
            </a:r>
            <a:r>
              <a:rPr sz="2200" spc="5" dirty="0">
                <a:solidFill>
                  <a:srgbClr val="595959"/>
                </a:solidFill>
                <a:latin typeface="Times New Roman"/>
                <a:cs typeface="Times New Roman"/>
              </a:rPr>
              <a:t> </a:t>
            </a:r>
            <a:r>
              <a:rPr sz="2200" spc="-5" dirty="0">
                <a:solidFill>
                  <a:srgbClr val="595959"/>
                </a:solidFill>
                <a:latin typeface="Times New Roman"/>
                <a:cs typeface="Times New Roman"/>
              </a:rPr>
              <a:t>eight</a:t>
            </a:r>
            <a:r>
              <a:rPr sz="2200" spc="5" dirty="0">
                <a:solidFill>
                  <a:srgbClr val="595959"/>
                </a:solidFill>
                <a:latin typeface="Times New Roman"/>
                <a:cs typeface="Times New Roman"/>
              </a:rPr>
              <a:t> </a:t>
            </a:r>
            <a:r>
              <a:rPr sz="2200" spc="-10" dirty="0">
                <a:solidFill>
                  <a:srgbClr val="595959"/>
                </a:solidFill>
                <a:latin typeface="Times New Roman"/>
                <a:cs typeface="Times New Roman"/>
              </a:rPr>
              <a:t>classes.</a:t>
            </a:r>
            <a:endParaRPr sz="2200">
              <a:latin typeface="Times New Roman"/>
              <a:cs typeface="Times New Roman"/>
            </a:endParaRPr>
          </a:p>
          <a:p>
            <a:pPr marL="92710">
              <a:lnSpc>
                <a:spcPct val="100000"/>
              </a:lnSpc>
              <a:spcBef>
                <a:spcPts val="1664"/>
              </a:spcBef>
            </a:pPr>
            <a:r>
              <a:rPr sz="1600" spc="-5" dirty="0">
                <a:solidFill>
                  <a:srgbClr val="595959"/>
                </a:solidFill>
                <a:latin typeface="Times New Roman"/>
                <a:cs typeface="Times New Roman"/>
              </a:rPr>
              <a:t>Open</a:t>
            </a:r>
            <a:r>
              <a:rPr sz="1600" spc="-15" dirty="0">
                <a:solidFill>
                  <a:srgbClr val="595959"/>
                </a:solidFill>
                <a:latin typeface="Times New Roman"/>
                <a:cs typeface="Times New Roman"/>
              </a:rPr>
              <a:t> </a:t>
            </a:r>
            <a:r>
              <a:rPr sz="1600" dirty="0">
                <a:solidFill>
                  <a:srgbClr val="595959"/>
                </a:solidFill>
                <a:latin typeface="Times New Roman"/>
                <a:cs typeface="Times New Roman"/>
              </a:rPr>
              <a:t>class</a:t>
            </a:r>
            <a:r>
              <a:rPr sz="1600" spc="-10" dirty="0">
                <a:solidFill>
                  <a:srgbClr val="595959"/>
                </a:solidFill>
                <a:latin typeface="Times New Roman"/>
                <a:cs typeface="Times New Roman"/>
              </a:rPr>
              <a:t> </a:t>
            </a:r>
            <a:r>
              <a:rPr sz="1600" dirty="0">
                <a:solidFill>
                  <a:srgbClr val="595959"/>
                </a:solidFill>
                <a:latin typeface="Times New Roman"/>
                <a:cs typeface="Times New Roman"/>
              </a:rPr>
              <a:t>(lexical)</a:t>
            </a:r>
            <a:endParaRPr sz="1600">
              <a:latin typeface="Times New Roman"/>
              <a:cs typeface="Times New Roman"/>
            </a:endParaRPr>
          </a:p>
        </p:txBody>
      </p:sp>
      <p:sp>
        <p:nvSpPr>
          <p:cNvPr id="4" name="object 4"/>
          <p:cNvSpPr txBox="1"/>
          <p:nvPr/>
        </p:nvSpPr>
        <p:spPr>
          <a:xfrm>
            <a:off x="883533" y="4517642"/>
            <a:ext cx="2052320" cy="269240"/>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imes New Roman"/>
                <a:cs typeface="Times New Roman"/>
              </a:rPr>
              <a:t>Closed</a:t>
            </a:r>
            <a:r>
              <a:rPr sz="1600" spc="-35" dirty="0">
                <a:solidFill>
                  <a:srgbClr val="595959"/>
                </a:solidFill>
                <a:latin typeface="Times New Roman"/>
                <a:cs typeface="Times New Roman"/>
              </a:rPr>
              <a:t> </a:t>
            </a:r>
            <a:r>
              <a:rPr sz="1600" dirty="0">
                <a:solidFill>
                  <a:srgbClr val="595959"/>
                </a:solidFill>
                <a:latin typeface="Times New Roman"/>
                <a:cs typeface="Times New Roman"/>
              </a:rPr>
              <a:t>class</a:t>
            </a:r>
            <a:r>
              <a:rPr sz="1600" spc="-35" dirty="0">
                <a:solidFill>
                  <a:srgbClr val="595959"/>
                </a:solidFill>
                <a:latin typeface="Times New Roman"/>
                <a:cs typeface="Times New Roman"/>
              </a:rPr>
              <a:t> </a:t>
            </a:r>
            <a:r>
              <a:rPr sz="1600" dirty="0">
                <a:solidFill>
                  <a:srgbClr val="595959"/>
                </a:solidFill>
                <a:latin typeface="Times New Roman"/>
                <a:cs typeface="Times New Roman"/>
              </a:rPr>
              <a:t>(functional)</a:t>
            </a:r>
            <a:endParaRPr sz="1600">
              <a:latin typeface="Times New Roman"/>
              <a:cs typeface="Times New Roman"/>
            </a:endParaRPr>
          </a:p>
        </p:txBody>
      </p:sp>
      <p:grpSp>
        <p:nvGrpSpPr>
          <p:cNvPr id="5" name="object 5"/>
          <p:cNvGrpSpPr/>
          <p:nvPr/>
        </p:nvGrpSpPr>
        <p:grpSpPr>
          <a:xfrm>
            <a:off x="800100" y="2336800"/>
            <a:ext cx="7505700" cy="4051300"/>
            <a:chOff x="800100" y="2336800"/>
            <a:chExt cx="7505700" cy="4051300"/>
          </a:xfrm>
        </p:grpSpPr>
        <p:sp>
          <p:nvSpPr>
            <p:cNvPr id="6" name="object 6"/>
            <p:cNvSpPr/>
            <p:nvPr/>
          </p:nvSpPr>
          <p:spPr>
            <a:xfrm>
              <a:off x="806450" y="2343150"/>
              <a:ext cx="7493000" cy="2032000"/>
            </a:xfrm>
            <a:custGeom>
              <a:avLst/>
              <a:gdLst/>
              <a:ahLst/>
              <a:cxnLst/>
              <a:rect l="l" t="t" r="r" b="b"/>
              <a:pathLst>
                <a:path w="7493000" h="2032000">
                  <a:moveTo>
                    <a:pt x="0" y="0"/>
                  </a:moveTo>
                  <a:lnTo>
                    <a:pt x="7493000" y="0"/>
                  </a:lnTo>
                  <a:lnTo>
                    <a:pt x="7493000" y="2032000"/>
                  </a:lnTo>
                  <a:lnTo>
                    <a:pt x="0" y="2032000"/>
                  </a:lnTo>
                  <a:lnTo>
                    <a:pt x="0" y="0"/>
                  </a:lnTo>
                  <a:close/>
                </a:path>
              </a:pathLst>
            </a:custGeom>
            <a:ln w="12700">
              <a:solidFill>
                <a:srgbClr val="000000"/>
              </a:solidFill>
            </a:ln>
          </p:spPr>
          <p:txBody>
            <a:bodyPr wrap="square" lIns="0" tIns="0" rIns="0" bIns="0" rtlCol="0"/>
            <a:lstStyle/>
            <a:p>
              <a:endParaRPr/>
            </a:p>
          </p:txBody>
        </p:sp>
        <p:sp>
          <p:nvSpPr>
            <p:cNvPr id="7" name="object 7"/>
            <p:cNvSpPr/>
            <p:nvPr/>
          </p:nvSpPr>
          <p:spPr>
            <a:xfrm>
              <a:off x="882650" y="2686050"/>
              <a:ext cx="2349500" cy="1612900"/>
            </a:xfrm>
            <a:custGeom>
              <a:avLst/>
              <a:gdLst/>
              <a:ahLst/>
              <a:cxnLst/>
              <a:rect l="l" t="t" r="r" b="b"/>
              <a:pathLst>
                <a:path w="2349500" h="1612900">
                  <a:moveTo>
                    <a:pt x="0" y="0"/>
                  </a:moveTo>
                  <a:lnTo>
                    <a:pt x="2349500" y="0"/>
                  </a:lnTo>
                  <a:lnTo>
                    <a:pt x="2349500" y="1612900"/>
                  </a:lnTo>
                  <a:lnTo>
                    <a:pt x="0" y="1612900"/>
                  </a:lnTo>
                  <a:lnTo>
                    <a:pt x="0" y="0"/>
                  </a:lnTo>
                  <a:close/>
                </a:path>
              </a:pathLst>
            </a:custGeom>
            <a:ln w="12700">
              <a:solidFill>
                <a:srgbClr val="000000"/>
              </a:solidFill>
            </a:ln>
          </p:spPr>
          <p:txBody>
            <a:bodyPr wrap="square" lIns="0" tIns="0" rIns="0" bIns="0" rtlCol="0"/>
            <a:lstStyle/>
            <a:p>
              <a:endParaRPr/>
            </a:p>
          </p:txBody>
        </p:sp>
        <p:sp>
          <p:nvSpPr>
            <p:cNvPr id="8" name="object 8"/>
            <p:cNvSpPr/>
            <p:nvPr/>
          </p:nvSpPr>
          <p:spPr>
            <a:xfrm>
              <a:off x="806450" y="4502150"/>
              <a:ext cx="7493000" cy="1879600"/>
            </a:xfrm>
            <a:custGeom>
              <a:avLst/>
              <a:gdLst/>
              <a:ahLst/>
              <a:cxnLst/>
              <a:rect l="l" t="t" r="r" b="b"/>
              <a:pathLst>
                <a:path w="7493000" h="1879600">
                  <a:moveTo>
                    <a:pt x="0" y="0"/>
                  </a:moveTo>
                  <a:lnTo>
                    <a:pt x="7493000" y="0"/>
                  </a:lnTo>
                  <a:lnTo>
                    <a:pt x="7493000" y="1879600"/>
                  </a:lnTo>
                  <a:lnTo>
                    <a:pt x="0" y="1879600"/>
                  </a:lnTo>
                  <a:lnTo>
                    <a:pt x="0" y="0"/>
                  </a:lnTo>
                  <a:close/>
                </a:path>
              </a:pathLst>
            </a:custGeom>
            <a:ln w="12700">
              <a:solidFill>
                <a:srgbClr val="000000"/>
              </a:solidFill>
            </a:ln>
          </p:spPr>
          <p:txBody>
            <a:bodyPr wrap="square" lIns="0" tIns="0" rIns="0" bIns="0" rtlCol="0"/>
            <a:lstStyle/>
            <a:p>
              <a:endParaRPr/>
            </a:p>
          </p:txBody>
        </p:sp>
      </p:grpSp>
      <p:sp>
        <p:nvSpPr>
          <p:cNvPr id="9" name="object 9"/>
          <p:cNvSpPr txBox="1"/>
          <p:nvPr/>
        </p:nvSpPr>
        <p:spPr>
          <a:xfrm>
            <a:off x="963652" y="2709998"/>
            <a:ext cx="542925" cy="269240"/>
          </a:xfrm>
          <a:prstGeom prst="rect">
            <a:avLst/>
          </a:prstGeom>
        </p:spPr>
        <p:txBody>
          <a:bodyPr vert="horz" wrap="square" lIns="0" tIns="12700" rIns="0" bIns="0" rtlCol="0">
            <a:spAutoFit/>
          </a:bodyPr>
          <a:lstStyle/>
          <a:p>
            <a:pPr>
              <a:lnSpc>
                <a:spcPct val="100000"/>
              </a:lnSpc>
              <a:spcBef>
                <a:spcPts val="100"/>
              </a:spcBef>
            </a:pPr>
            <a:r>
              <a:rPr sz="1600" spc="-10" dirty="0">
                <a:solidFill>
                  <a:srgbClr val="595959"/>
                </a:solidFill>
                <a:latin typeface="Times New Roman"/>
                <a:cs typeface="Times New Roman"/>
              </a:rPr>
              <a:t>N</a:t>
            </a:r>
            <a:r>
              <a:rPr sz="1600" dirty="0">
                <a:solidFill>
                  <a:srgbClr val="595959"/>
                </a:solidFill>
                <a:latin typeface="Times New Roman"/>
                <a:cs typeface="Times New Roman"/>
              </a:rPr>
              <a:t>ouns</a:t>
            </a:r>
            <a:endParaRPr sz="1600">
              <a:latin typeface="Times New Roman"/>
              <a:cs typeface="Times New Roman"/>
            </a:endParaRPr>
          </a:p>
        </p:txBody>
      </p:sp>
      <p:grpSp>
        <p:nvGrpSpPr>
          <p:cNvPr id="10" name="object 10"/>
          <p:cNvGrpSpPr/>
          <p:nvPr/>
        </p:nvGrpSpPr>
        <p:grpSpPr>
          <a:xfrm>
            <a:off x="3302000" y="2679700"/>
            <a:ext cx="1422400" cy="3175000"/>
            <a:chOff x="3302000" y="2679700"/>
            <a:chExt cx="1422400" cy="3175000"/>
          </a:xfrm>
        </p:grpSpPr>
        <p:sp>
          <p:nvSpPr>
            <p:cNvPr id="11" name="object 11"/>
            <p:cNvSpPr/>
            <p:nvPr/>
          </p:nvSpPr>
          <p:spPr>
            <a:xfrm>
              <a:off x="3308350" y="2686050"/>
              <a:ext cx="1409700" cy="3162300"/>
            </a:xfrm>
            <a:custGeom>
              <a:avLst/>
              <a:gdLst/>
              <a:ahLst/>
              <a:cxnLst/>
              <a:rect l="l" t="t" r="r" b="b"/>
              <a:pathLst>
                <a:path w="1409700" h="3162300">
                  <a:moveTo>
                    <a:pt x="1409700" y="0"/>
                  </a:moveTo>
                  <a:lnTo>
                    <a:pt x="0" y="0"/>
                  </a:lnTo>
                  <a:lnTo>
                    <a:pt x="0" y="3162300"/>
                  </a:lnTo>
                  <a:lnTo>
                    <a:pt x="1409700" y="3162300"/>
                  </a:lnTo>
                  <a:lnTo>
                    <a:pt x="1409700" y="0"/>
                  </a:lnTo>
                  <a:close/>
                </a:path>
              </a:pathLst>
            </a:custGeom>
            <a:solidFill>
              <a:srgbClr val="FFFFFF"/>
            </a:solidFill>
          </p:spPr>
          <p:txBody>
            <a:bodyPr wrap="square" lIns="0" tIns="0" rIns="0" bIns="0" rtlCol="0"/>
            <a:lstStyle/>
            <a:p>
              <a:endParaRPr/>
            </a:p>
          </p:txBody>
        </p:sp>
        <p:sp>
          <p:nvSpPr>
            <p:cNvPr id="12" name="object 12"/>
            <p:cNvSpPr/>
            <p:nvPr/>
          </p:nvSpPr>
          <p:spPr>
            <a:xfrm>
              <a:off x="3308350" y="2686050"/>
              <a:ext cx="1409700" cy="3162300"/>
            </a:xfrm>
            <a:custGeom>
              <a:avLst/>
              <a:gdLst/>
              <a:ahLst/>
              <a:cxnLst/>
              <a:rect l="l" t="t" r="r" b="b"/>
              <a:pathLst>
                <a:path w="1409700" h="3162300">
                  <a:moveTo>
                    <a:pt x="0" y="0"/>
                  </a:moveTo>
                  <a:lnTo>
                    <a:pt x="1409700" y="0"/>
                  </a:lnTo>
                  <a:lnTo>
                    <a:pt x="1409700" y="3162300"/>
                  </a:lnTo>
                  <a:lnTo>
                    <a:pt x="0" y="3162300"/>
                  </a:lnTo>
                  <a:lnTo>
                    <a:pt x="0" y="0"/>
                  </a:lnTo>
                  <a:close/>
                </a:path>
              </a:pathLst>
            </a:custGeom>
            <a:ln w="12700">
              <a:solidFill>
                <a:srgbClr val="000000"/>
              </a:solidFill>
            </a:ln>
          </p:spPr>
          <p:txBody>
            <a:bodyPr wrap="square" lIns="0" tIns="0" rIns="0" bIns="0" rtlCol="0"/>
            <a:lstStyle/>
            <a:p>
              <a:endParaRPr/>
            </a:p>
          </p:txBody>
        </p:sp>
      </p:grpSp>
      <p:sp>
        <p:nvSpPr>
          <p:cNvPr id="13" name="object 13"/>
          <p:cNvSpPr txBox="1"/>
          <p:nvPr/>
        </p:nvSpPr>
        <p:spPr>
          <a:xfrm>
            <a:off x="3390704" y="2709998"/>
            <a:ext cx="476250" cy="269240"/>
          </a:xfrm>
          <a:prstGeom prst="rect">
            <a:avLst/>
          </a:prstGeom>
        </p:spPr>
        <p:txBody>
          <a:bodyPr vert="horz" wrap="square" lIns="0" tIns="12700" rIns="0" bIns="0" rtlCol="0">
            <a:spAutoFit/>
          </a:bodyPr>
          <a:lstStyle/>
          <a:p>
            <a:pPr>
              <a:lnSpc>
                <a:spcPct val="100000"/>
              </a:lnSpc>
              <a:spcBef>
                <a:spcPts val="100"/>
              </a:spcBef>
            </a:pPr>
            <a:r>
              <a:rPr sz="1600" spc="-185" dirty="0">
                <a:solidFill>
                  <a:srgbClr val="595959"/>
                </a:solidFill>
                <a:latin typeface="Times New Roman"/>
                <a:cs typeface="Times New Roman"/>
              </a:rPr>
              <a:t>V</a:t>
            </a:r>
            <a:r>
              <a:rPr sz="1600" dirty="0">
                <a:solidFill>
                  <a:srgbClr val="595959"/>
                </a:solidFill>
                <a:latin typeface="Times New Roman"/>
                <a:cs typeface="Times New Roman"/>
              </a:rPr>
              <a:t>erbs</a:t>
            </a:r>
            <a:endParaRPr sz="1600">
              <a:latin typeface="Times New Roman"/>
              <a:cs typeface="Times New Roman"/>
            </a:endParaRPr>
          </a:p>
        </p:txBody>
      </p:sp>
      <p:sp>
        <p:nvSpPr>
          <p:cNvPr id="14" name="object 14"/>
          <p:cNvSpPr/>
          <p:nvPr/>
        </p:nvSpPr>
        <p:spPr>
          <a:xfrm>
            <a:off x="4857750" y="2686050"/>
            <a:ext cx="2768600" cy="406400"/>
          </a:xfrm>
          <a:custGeom>
            <a:avLst/>
            <a:gdLst/>
            <a:ahLst/>
            <a:cxnLst/>
            <a:rect l="l" t="t" r="r" b="b"/>
            <a:pathLst>
              <a:path w="2768600" h="406400">
                <a:moveTo>
                  <a:pt x="0" y="0"/>
                </a:moveTo>
                <a:lnTo>
                  <a:pt x="2768600" y="0"/>
                </a:lnTo>
                <a:lnTo>
                  <a:pt x="2768600" y="406400"/>
                </a:lnTo>
                <a:lnTo>
                  <a:pt x="0" y="406400"/>
                </a:lnTo>
                <a:lnTo>
                  <a:pt x="0" y="0"/>
                </a:lnTo>
                <a:close/>
              </a:path>
            </a:pathLst>
          </a:custGeom>
          <a:ln w="12700">
            <a:solidFill>
              <a:srgbClr val="000000"/>
            </a:solidFill>
          </a:ln>
        </p:spPr>
        <p:txBody>
          <a:bodyPr wrap="square" lIns="0" tIns="0" rIns="0" bIns="0" rtlCol="0"/>
          <a:lstStyle/>
          <a:p>
            <a:endParaRPr/>
          </a:p>
        </p:txBody>
      </p:sp>
      <p:sp>
        <p:nvSpPr>
          <p:cNvPr id="15" name="object 15"/>
          <p:cNvSpPr txBox="1"/>
          <p:nvPr/>
        </p:nvSpPr>
        <p:spPr>
          <a:xfrm>
            <a:off x="4941322" y="2709998"/>
            <a:ext cx="883919" cy="269240"/>
          </a:xfrm>
          <a:prstGeom prst="rect">
            <a:avLst/>
          </a:prstGeom>
        </p:spPr>
        <p:txBody>
          <a:bodyPr vert="horz" wrap="square" lIns="0" tIns="12700" rIns="0" bIns="0" rtlCol="0">
            <a:spAutoFit/>
          </a:bodyPr>
          <a:lstStyle/>
          <a:p>
            <a:pPr>
              <a:lnSpc>
                <a:spcPct val="100000"/>
              </a:lnSpc>
              <a:spcBef>
                <a:spcPts val="100"/>
              </a:spcBef>
            </a:pPr>
            <a:r>
              <a:rPr sz="1600" spc="-10" dirty="0">
                <a:solidFill>
                  <a:srgbClr val="595959"/>
                </a:solidFill>
                <a:latin typeface="Times New Roman"/>
                <a:cs typeface="Times New Roman"/>
              </a:rPr>
              <a:t>A</a:t>
            </a:r>
            <a:r>
              <a:rPr sz="1600" dirty="0">
                <a:solidFill>
                  <a:srgbClr val="595959"/>
                </a:solidFill>
                <a:latin typeface="Times New Roman"/>
                <a:cs typeface="Times New Roman"/>
              </a:rPr>
              <a:t>d</a:t>
            </a:r>
            <a:r>
              <a:rPr sz="1600" spc="5" dirty="0">
                <a:solidFill>
                  <a:srgbClr val="595959"/>
                </a:solidFill>
                <a:latin typeface="Times New Roman"/>
                <a:cs typeface="Times New Roman"/>
              </a:rPr>
              <a:t>j</a:t>
            </a:r>
            <a:r>
              <a:rPr sz="1600" dirty="0">
                <a:solidFill>
                  <a:srgbClr val="595959"/>
                </a:solidFill>
                <a:latin typeface="Times New Roman"/>
                <a:cs typeface="Times New Roman"/>
              </a:rPr>
              <a:t>ec</a:t>
            </a:r>
            <a:r>
              <a:rPr sz="1600" spc="5" dirty="0">
                <a:solidFill>
                  <a:srgbClr val="595959"/>
                </a:solidFill>
                <a:latin typeface="Times New Roman"/>
                <a:cs typeface="Times New Roman"/>
              </a:rPr>
              <a:t>ti</a:t>
            </a:r>
            <a:r>
              <a:rPr sz="1600" dirty="0">
                <a:solidFill>
                  <a:srgbClr val="595959"/>
                </a:solidFill>
                <a:latin typeface="Times New Roman"/>
                <a:cs typeface="Times New Roman"/>
              </a:rPr>
              <a:t>ves</a:t>
            </a:r>
            <a:endParaRPr sz="1600">
              <a:latin typeface="Times New Roman"/>
              <a:cs typeface="Times New Roman"/>
            </a:endParaRPr>
          </a:p>
        </p:txBody>
      </p:sp>
      <p:sp>
        <p:nvSpPr>
          <p:cNvPr id="16" name="object 16"/>
          <p:cNvSpPr/>
          <p:nvPr/>
        </p:nvSpPr>
        <p:spPr>
          <a:xfrm>
            <a:off x="4857750" y="4984750"/>
            <a:ext cx="2235200" cy="393700"/>
          </a:xfrm>
          <a:custGeom>
            <a:avLst/>
            <a:gdLst/>
            <a:ahLst/>
            <a:cxnLst/>
            <a:rect l="l" t="t" r="r" b="b"/>
            <a:pathLst>
              <a:path w="2235200" h="393700">
                <a:moveTo>
                  <a:pt x="0" y="0"/>
                </a:moveTo>
                <a:lnTo>
                  <a:pt x="2235200" y="0"/>
                </a:lnTo>
                <a:lnTo>
                  <a:pt x="2235200" y="393700"/>
                </a:lnTo>
                <a:lnTo>
                  <a:pt x="0" y="393700"/>
                </a:lnTo>
                <a:lnTo>
                  <a:pt x="0" y="0"/>
                </a:lnTo>
                <a:close/>
              </a:path>
            </a:pathLst>
          </a:custGeom>
          <a:ln w="12700">
            <a:solidFill>
              <a:srgbClr val="000000"/>
            </a:solidFill>
          </a:ln>
        </p:spPr>
        <p:txBody>
          <a:bodyPr wrap="square" lIns="0" tIns="0" rIns="0" bIns="0" rtlCol="0"/>
          <a:lstStyle/>
          <a:p>
            <a:endParaRPr/>
          </a:p>
        </p:txBody>
      </p:sp>
      <p:sp>
        <p:nvSpPr>
          <p:cNvPr id="17" name="object 17"/>
          <p:cNvSpPr txBox="1"/>
          <p:nvPr/>
        </p:nvSpPr>
        <p:spPr>
          <a:xfrm>
            <a:off x="4941322" y="5002210"/>
            <a:ext cx="1021080" cy="269240"/>
          </a:xfrm>
          <a:prstGeom prst="rect">
            <a:avLst/>
          </a:prstGeom>
        </p:spPr>
        <p:txBody>
          <a:bodyPr vert="horz" wrap="square" lIns="0" tIns="12700" rIns="0" bIns="0" rtlCol="0">
            <a:spAutoFit/>
          </a:bodyPr>
          <a:lstStyle/>
          <a:p>
            <a:pPr>
              <a:lnSpc>
                <a:spcPct val="100000"/>
              </a:lnSpc>
              <a:spcBef>
                <a:spcPts val="100"/>
              </a:spcBef>
            </a:pPr>
            <a:r>
              <a:rPr sz="1600" spc="-5" dirty="0">
                <a:solidFill>
                  <a:srgbClr val="595959"/>
                </a:solidFill>
                <a:latin typeface="Times New Roman"/>
                <a:cs typeface="Times New Roman"/>
              </a:rPr>
              <a:t>P</a:t>
            </a:r>
            <a:r>
              <a:rPr sz="1600" dirty="0">
                <a:solidFill>
                  <a:srgbClr val="595959"/>
                </a:solidFill>
                <a:latin typeface="Times New Roman"/>
                <a:cs typeface="Times New Roman"/>
              </a:rPr>
              <a:t>repos</a:t>
            </a:r>
            <a:r>
              <a:rPr sz="1600" spc="5" dirty="0">
                <a:solidFill>
                  <a:srgbClr val="595959"/>
                </a:solidFill>
                <a:latin typeface="Times New Roman"/>
                <a:cs typeface="Times New Roman"/>
              </a:rPr>
              <a:t>iti</a:t>
            </a:r>
            <a:r>
              <a:rPr sz="1600" dirty="0">
                <a:solidFill>
                  <a:srgbClr val="595959"/>
                </a:solidFill>
                <a:latin typeface="Times New Roman"/>
                <a:cs typeface="Times New Roman"/>
              </a:rPr>
              <a:t>ons</a:t>
            </a:r>
            <a:endParaRPr sz="1600">
              <a:latin typeface="Times New Roman"/>
              <a:cs typeface="Times New Roman"/>
            </a:endParaRPr>
          </a:p>
        </p:txBody>
      </p:sp>
      <p:sp>
        <p:nvSpPr>
          <p:cNvPr id="18" name="object 18"/>
          <p:cNvSpPr/>
          <p:nvPr/>
        </p:nvSpPr>
        <p:spPr>
          <a:xfrm>
            <a:off x="4857750" y="5441950"/>
            <a:ext cx="2247900" cy="406400"/>
          </a:xfrm>
          <a:custGeom>
            <a:avLst/>
            <a:gdLst/>
            <a:ahLst/>
            <a:cxnLst/>
            <a:rect l="l" t="t" r="r" b="b"/>
            <a:pathLst>
              <a:path w="2247900" h="406400">
                <a:moveTo>
                  <a:pt x="0" y="0"/>
                </a:moveTo>
                <a:lnTo>
                  <a:pt x="2247900" y="0"/>
                </a:lnTo>
                <a:lnTo>
                  <a:pt x="2247900" y="406400"/>
                </a:lnTo>
                <a:lnTo>
                  <a:pt x="0" y="406400"/>
                </a:lnTo>
                <a:lnTo>
                  <a:pt x="0" y="0"/>
                </a:lnTo>
                <a:close/>
              </a:path>
            </a:pathLst>
          </a:custGeom>
          <a:ln w="12700">
            <a:solidFill>
              <a:srgbClr val="000000"/>
            </a:solidFill>
          </a:ln>
        </p:spPr>
        <p:txBody>
          <a:bodyPr wrap="square" lIns="0" tIns="0" rIns="0" bIns="0" rtlCol="0"/>
          <a:lstStyle/>
          <a:p>
            <a:endParaRPr/>
          </a:p>
        </p:txBody>
      </p:sp>
      <p:sp>
        <p:nvSpPr>
          <p:cNvPr id="19" name="object 19"/>
          <p:cNvSpPr txBox="1"/>
          <p:nvPr/>
        </p:nvSpPr>
        <p:spPr>
          <a:xfrm>
            <a:off x="4941322" y="5474137"/>
            <a:ext cx="716280" cy="269240"/>
          </a:xfrm>
          <a:prstGeom prst="rect">
            <a:avLst/>
          </a:prstGeom>
        </p:spPr>
        <p:txBody>
          <a:bodyPr vert="horz" wrap="square" lIns="0" tIns="12700" rIns="0" bIns="0" rtlCol="0">
            <a:spAutoFit/>
          </a:bodyPr>
          <a:lstStyle/>
          <a:p>
            <a:pPr>
              <a:lnSpc>
                <a:spcPct val="100000"/>
              </a:lnSpc>
              <a:spcBef>
                <a:spcPts val="100"/>
              </a:spcBef>
            </a:pPr>
            <a:r>
              <a:rPr sz="1600" spc="-5" dirty="0">
                <a:solidFill>
                  <a:srgbClr val="595959"/>
                </a:solidFill>
                <a:latin typeface="Times New Roman"/>
                <a:cs typeface="Times New Roman"/>
              </a:rPr>
              <a:t>P</a:t>
            </a:r>
            <a:r>
              <a:rPr sz="1600" dirty="0">
                <a:solidFill>
                  <a:srgbClr val="595959"/>
                </a:solidFill>
                <a:latin typeface="Times New Roman"/>
                <a:cs typeface="Times New Roman"/>
              </a:rPr>
              <a:t>ar</a:t>
            </a:r>
            <a:r>
              <a:rPr sz="1600" spc="5" dirty="0">
                <a:solidFill>
                  <a:srgbClr val="595959"/>
                </a:solidFill>
                <a:latin typeface="Times New Roman"/>
                <a:cs typeface="Times New Roman"/>
              </a:rPr>
              <a:t>ti</a:t>
            </a:r>
            <a:r>
              <a:rPr sz="1600" dirty="0">
                <a:solidFill>
                  <a:srgbClr val="595959"/>
                </a:solidFill>
                <a:latin typeface="Times New Roman"/>
                <a:cs typeface="Times New Roman"/>
              </a:rPr>
              <a:t>c</a:t>
            </a:r>
            <a:r>
              <a:rPr sz="1600" spc="5" dirty="0">
                <a:solidFill>
                  <a:srgbClr val="595959"/>
                </a:solidFill>
                <a:latin typeface="Times New Roman"/>
                <a:cs typeface="Times New Roman"/>
              </a:rPr>
              <a:t>l</a:t>
            </a:r>
            <a:r>
              <a:rPr sz="1600" dirty="0">
                <a:solidFill>
                  <a:srgbClr val="595959"/>
                </a:solidFill>
                <a:latin typeface="Times New Roman"/>
                <a:cs typeface="Times New Roman"/>
              </a:rPr>
              <a:t>es</a:t>
            </a:r>
            <a:endParaRPr sz="1600">
              <a:latin typeface="Times New Roman"/>
              <a:cs typeface="Times New Roman"/>
            </a:endParaRPr>
          </a:p>
        </p:txBody>
      </p:sp>
      <p:sp>
        <p:nvSpPr>
          <p:cNvPr id="20" name="object 20"/>
          <p:cNvSpPr/>
          <p:nvPr/>
        </p:nvSpPr>
        <p:spPr>
          <a:xfrm>
            <a:off x="946150" y="5441950"/>
            <a:ext cx="2197100" cy="406400"/>
          </a:xfrm>
          <a:custGeom>
            <a:avLst/>
            <a:gdLst/>
            <a:ahLst/>
            <a:cxnLst/>
            <a:rect l="l" t="t" r="r" b="b"/>
            <a:pathLst>
              <a:path w="2197100" h="406400">
                <a:moveTo>
                  <a:pt x="0" y="0"/>
                </a:moveTo>
                <a:lnTo>
                  <a:pt x="2197100" y="0"/>
                </a:lnTo>
                <a:lnTo>
                  <a:pt x="2197100" y="406400"/>
                </a:lnTo>
                <a:lnTo>
                  <a:pt x="0" y="406400"/>
                </a:lnTo>
                <a:lnTo>
                  <a:pt x="0" y="0"/>
                </a:lnTo>
                <a:close/>
              </a:path>
            </a:pathLst>
          </a:custGeom>
          <a:ln w="12700">
            <a:solidFill>
              <a:srgbClr val="000000"/>
            </a:solidFill>
          </a:ln>
        </p:spPr>
        <p:txBody>
          <a:bodyPr wrap="square" lIns="0" tIns="0" rIns="0" bIns="0" rtlCol="0"/>
          <a:lstStyle/>
          <a:p>
            <a:endParaRPr/>
          </a:p>
        </p:txBody>
      </p:sp>
      <p:sp>
        <p:nvSpPr>
          <p:cNvPr id="21" name="object 21"/>
          <p:cNvSpPr txBox="1"/>
          <p:nvPr/>
        </p:nvSpPr>
        <p:spPr>
          <a:xfrm>
            <a:off x="1031069" y="5474137"/>
            <a:ext cx="1098550" cy="269240"/>
          </a:xfrm>
          <a:prstGeom prst="rect">
            <a:avLst/>
          </a:prstGeom>
        </p:spPr>
        <p:txBody>
          <a:bodyPr vert="horz" wrap="square" lIns="0" tIns="12700" rIns="0" bIns="0" rtlCol="0">
            <a:spAutoFit/>
          </a:bodyPr>
          <a:lstStyle/>
          <a:p>
            <a:pPr>
              <a:lnSpc>
                <a:spcPct val="100000"/>
              </a:lnSpc>
              <a:spcBef>
                <a:spcPts val="100"/>
              </a:spcBef>
            </a:pPr>
            <a:r>
              <a:rPr sz="1600" spc="-5" dirty="0">
                <a:solidFill>
                  <a:srgbClr val="595959"/>
                </a:solidFill>
                <a:latin typeface="Times New Roman"/>
                <a:cs typeface="Times New Roman"/>
              </a:rPr>
              <a:t>C</a:t>
            </a:r>
            <a:r>
              <a:rPr sz="1600" dirty="0">
                <a:solidFill>
                  <a:srgbClr val="595959"/>
                </a:solidFill>
                <a:latin typeface="Times New Roman"/>
                <a:cs typeface="Times New Roman"/>
              </a:rPr>
              <a:t>on</a:t>
            </a:r>
            <a:r>
              <a:rPr sz="1600" spc="5" dirty="0">
                <a:solidFill>
                  <a:srgbClr val="595959"/>
                </a:solidFill>
                <a:latin typeface="Times New Roman"/>
                <a:cs typeface="Times New Roman"/>
              </a:rPr>
              <a:t>j</a:t>
            </a:r>
            <a:r>
              <a:rPr sz="1600" dirty="0">
                <a:solidFill>
                  <a:srgbClr val="595959"/>
                </a:solidFill>
                <a:latin typeface="Times New Roman"/>
                <a:cs typeface="Times New Roman"/>
              </a:rPr>
              <a:t>unc</a:t>
            </a:r>
            <a:r>
              <a:rPr sz="1600" spc="5" dirty="0">
                <a:solidFill>
                  <a:srgbClr val="595959"/>
                </a:solidFill>
                <a:latin typeface="Times New Roman"/>
                <a:cs typeface="Times New Roman"/>
              </a:rPr>
              <a:t>ti</a:t>
            </a:r>
            <a:r>
              <a:rPr sz="1600" dirty="0">
                <a:solidFill>
                  <a:srgbClr val="595959"/>
                </a:solidFill>
                <a:latin typeface="Times New Roman"/>
                <a:cs typeface="Times New Roman"/>
              </a:rPr>
              <a:t>ons</a:t>
            </a:r>
            <a:endParaRPr sz="1600">
              <a:latin typeface="Times New Roman"/>
              <a:cs typeface="Times New Roman"/>
            </a:endParaRPr>
          </a:p>
        </p:txBody>
      </p:sp>
      <p:sp>
        <p:nvSpPr>
          <p:cNvPr id="22" name="object 22"/>
          <p:cNvSpPr/>
          <p:nvPr/>
        </p:nvSpPr>
        <p:spPr>
          <a:xfrm>
            <a:off x="946150" y="5924550"/>
            <a:ext cx="2209800" cy="393700"/>
          </a:xfrm>
          <a:custGeom>
            <a:avLst/>
            <a:gdLst/>
            <a:ahLst/>
            <a:cxnLst/>
            <a:rect l="l" t="t" r="r" b="b"/>
            <a:pathLst>
              <a:path w="2209800" h="393700">
                <a:moveTo>
                  <a:pt x="0" y="0"/>
                </a:moveTo>
                <a:lnTo>
                  <a:pt x="2209800" y="0"/>
                </a:lnTo>
                <a:lnTo>
                  <a:pt x="2209800" y="393700"/>
                </a:lnTo>
                <a:lnTo>
                  <a:pt x="0" y="393700"/>
                </a:lnTo>
                <a:lnTo>
                  <a:pt x="0" y="0"/>
                </a:lnTo>
                <a:close/>
              </a:path>
            </a:pathLst>
          </a:custGeom>
          <a:ln w="12700">
            <a:solidFill>
              <a:srgbClr val="000000"/>
            </a:solidFill>
          </a:ln>
        </p:spPr>
        <p:txBody>
          <a:bodyPr wrap="square" lIns="0" tIns="0" rIns="0" bIns="0" rtlCol="0"/>
          <a:lstStyle/>
          <a:p>
            <a:endParaRPr/>
          </a:p>
        </p:txBody>
      </p:sp>
      <p:sp>
        <p:nvSpPr>
          <p:cNvPr id="23" name="object 23"/>
          <p:cNvSpPr txBox="1"/>
          <p:nvPr/>
        </p:nvSpPr>
        <p:spPr>
          <a:xfrm>
            <a:off x="1031069" y="5946063"/>
            <a:ext cx="781050" cy="269240"/>
          </a:xfrm>
          <a:prstGeom prst="rect">
            <a:avLst/>
          </a:prstGeom>
        </p:spPr>
        <p:txBody>
          <a:bodyPr vert="horz" wrap="square" lIns="0" tIns="12700" rIns="0" bIns="0" rtlCol="0">
            <a:spAutoFit/>
          </a:bodyPr>
          <a:lstStyle/>
          <a:p>
            <a:pPr>
              <a:lnSpc>
                <a:spcPct val="100000"/>
              </a:lnSpc>
              <a:spcBef>
                <a:spcPts val="100"/>
              </a:spcBef>
            </a:pPr>
            <a:r>
              <a:rPr sz="1600" spc="-5" dirty="0">
                <a:solidFill>
                  <a:srgbClr val="595959"/>
                </a:solidFill>
                <a:latin typeface="Times New Roman"/>
                <a:cs typeface="Times New Roman"/>
              </a:rPr>
              <a:t>Pronouns</a:t>
            </a:r>
            <a:endParaRPr sz="1600">
              <a:latin typeface="Times New Roman"/>
              <a:cs typeface="Times New Roman"/>
            </a:endParaRPr>
          </a:p>
        </p:txBody>
      </p:sp>
      <p:sp>
        <p:nvSpPr>
          <p:cNvPr id="24" name="object 24"/>
          <p:cNvSpPr txBox="1"/>
          <p:nvPr/>
        </p:nvSpPr>
        <p:spPr>
          <a:xfrm>
            <a:off x="6614074" y="3843463"/>
            <a:ext cx="667385" cy="269240"/>
          </a:xfrm>
          <a:prstGeom prst="rect">
            <a:avLst/>
          </a:prstGeom>
        </p:spPr>
        <p:txBody>
          <a:bodyPr vert="horz" wrap="square" lIns="0" tIns="12700" rIns="0" bIns="0" rtlCol="0">
            <a:spAutoFit/>
          </a:bodyPr>
          <a:lstStyle/>
          <a:p>
            <a:pPr marL="12700">
              <a:lnSpc>
                <a:spcPct val="100000"/>
              </a:lnSpc>
              <a:spcBef>
                <a:spcPts val="100"/>
              </a:spcBef>
            </a:pPr>
            <a:r>
              <a:rPr sz="1600" i="1" dirty="0">
                <a:solidFill>
                  <a:srgbClr val="CC0000"/>
                </a:solidFill>
                <a:latin typeface="Times New Roman"/>
                <a:cs typeface="Times New Roman"/>
              </a:rPr>
              <a:t>…</a:t>
            </a:r>
            <a:r>
              <a:rPr sz="1600" i="1" spc="-70" dirty="0">
                <a:solidFill>
                  <a:srgbClr val="CC0000"/>
                </a:solidFill>
                <a:latin typeface="Times New Roman"/>
                <a:cs typeface="Times New Roman"/>
              </a:rPr>
              <a:t> </a:t>
            </a:r>
            <a:r>
              <a:rPr sz="1600" i="1" spc="-20" dirty="0">
                <a:solidFill>
                  <a:srgbClr val="CC0000"/>
                </a:solidFill>
                <a:latin typeface="Times New Roman"/>
                <a:cs typeface="Times New Roman"/>
              </a:rPr>
              <a:t>more</a:t>
            </a:r>
            <a:endParaRPr sz="1600">
              <a:latin typeface="Times New Roman"/>
              <a:cs typeface="Times New Roman"/>
            </a:endParaRPr>
          </a:p>
        </p:txBody>
      </p:sp>
      <p:sp>
        <p:nvSpPr>
          <p:cNvPr id="25" name="object 25"/>
          <p:cNvSpPr txBox="1"/>
          <p:nvPr/>
        </p:nvSpPr>
        <p:spPr>
          <a:xfrm>
            <a:off x="7220837" y="5461496"/>
            <a:ext cx="667385" cy="269240"/>
          </a:xfrm>
          <a:prstGeom prst="rect">
            <a:avLst/>
          </a:prstGeom>
        </p:spPr>
        <p:txBody>
          <a:bodyPr vert="horz" wrap="square" lIns="0" tIns="12700" rIns="0" bIns="0" rtlCol="0">
            <a:spAutoFit/>
          </a:bodyPr>
          <a:lstStyle/>
          <a:p>
            <a:pPr marL="12700">
              <a:lnSpc>
                <a:spcPct val="100000"/>
              </a:lnSpc>
              <a:spcBef>
                <a:spcPts val="100"/>
              </a:spcBef>
            </a:pPr>
            <a:r>
              <a:rPr sz="1600" i="1" dirty="0">
                <a:solidFill>
                  <a:srgbClr val="CC0000"/>
                </a:solidFill>
                <a:latin typeface="Times New Roman"/>
                <a:cs typeface="Times New Roman"/>
              </a:rPr>
              <a:t>…</a:t>
            </a:r>
            <a:r>
              <a:rPr sz="1600" i="1" spc="-70" dirty="0">
                <a:solidFill>
                  <a:srgbClr val="CC0000"/>
                </a:solidFill>
                <a:latin typeface="Times New Roman"/>
                <a:cs typeface="Times New Roman"/>
              </a:rPr>
              <a:t> </a:t>
            </a:r>
            <a:r>
              <a:rPr sz="1600" i="1" spc="-20" dirty="0">
                <a:solidFill>
                  <a:srgbClr val="CC0000"/>
                </a:solidFill>
                <a:latin typeface="Times New Roman"/>
                <a:cs typeface="Times New Roman"/>
              </a:rPr>
              <a:t>more</a:t>
            </a:r>
            <a:endParaRPr sz="1600">
              <a:latin typeface="Times New Roman"/>
              <a:cs typeface="Times New Roman"/>
            </a:endParaRPr>
          </a:p>
        </p:txBody>
      </p:sp>
      <p:sp>
        <p:nvSpPr>
          <p:cNvPr id="26" name="object 26"/>
          <p:cNvSpPr txBox="1"/>
          <p:nvPr/>
        </p:nvSpPr>
        <p:spPr>
          <a:xfrm>
            <a:off x="946150" y="3092450"/>
            <a:ext cx="1079500" cy="1079500"/>
          </a:xfrm>
          <a:prstGeom prst="rect">
            <a:avLst/>
          </a:prstGeom>
          <a:ln w="12700">
            <a:solidFill>
              <a:srgbClr val="000000"/>
            </a:solidFill>
          </a:ln>
        </p:spPr>
        <p:txBody>
          <a:bodyPr vert="horz" wrap="square" lIns="0" tIns="34290" rIns="0" bIns="0" rtlCol="0">
            <a:spAutoFit/>
          </a:bodyPr>
          <a:lstStyle/>
          <a:p>
            <a:pPr marL="84455">
              <a:lnSpc>
                <a:spcPct val="100000"/>
              </a:lnSpc>
              <a:spcBef>
                <a:spcPts val="270"/>
              </a:spcBef>
            </a:pPr>
            <a:r>
              <a:rPr sz="1600" spc="-5" dirty="0">
                <a:solidFill>
                  <a:srgbClr val="595959"/>
                </a:solidFill>
                <a:latin typeface="Times New Roman"/>
                <a:cs typeface="Times New Roman"/>
              </a:rPr>
              <a:t>Proper</a:t>
            </a:r>
            <a:endParaRPr sz="1600">
              <a:latin typeface="Times New Roman"/>
              <a:cs typeface="Times New Roman"/>
            </a:endParaRPr>
          </a:p>
          <a:p>
            <a:pPr marL="151765">
              <a:lnSpc>
                <a:spcPct val="100000"/>
              </a:lnSpc>
              <a:spcBef>
                <a:spcPts val="1025"/>
              </a:spcBef>
            </a:pPr>
            <a:r>
              <a:rPr sz="1600" i="1" spc="-5" dirty="0">
                <a:solidFill>
                  <a:srgbClr val="0000FF"/>
                </a:solidFill>
                <a:latin typeface="Times New Roman"/>
                <a:cs typeface="Times New Roman"/>
              </a:rPr>
              <a:t>IBM</a:t>
            </a:r>
            <a:endParaRPr sz="1600">
              <a:latin typeface="Times New Roman"/>
              <a:cs typeface="Times New Roman"/>
            </a:endParaRPr>
          </a:p>
          <a:p>
            <a:pPr marL="151765">
              <a:lnSpc>
                <a:spcPct val="100000"/>
              </a:lnSpc>
              <a:spcBef>
                <a:spcPts val="380"/>
              </a:spcBef>
            </a:pPr>
            <a:r>
              <a:rPr sz="1600" i="1" dirty="0">
                <a:solidFill>
                  <a:srgbClr val="0000FF"/>
                </a:solidFill>
                <a:latin typeface="Times New Roman"/>
                <a:cs typeface="Times New Roman"/>
              </a:rPr>
              <a:t>Italy</a:t>
            </a:r>
            <a:endParaRPr sz="1600">
              <a:latin typeface="Times New Roman"/>
              <a:cs typeface="Times New Roman"/>
            </a:endParaRPr>
          </a:p>
        </p:txBody>
      </p:sp>
      <p:sp>
        <p:nvSpPr>
          <p:cNvPr id="27" name="object 27"/>
          <p:cNvSpPr txBox="1"/>
          <p:nvPr/>
        </p:nvSpPr>
        <p:spPr>
          <a:xfrm>
            <a:off x="2089150" y="3092450"/>
            <a:ext cx="1079500" cy="1079500"/>
          </a:xfrm>
          <a:prstGeom prst="rect">
            <a:avLst/>
          </a:prstGeom>
          <a:ln w="12700">
            <a:solidFill>
              <a:srgbClr val="000000"/>
            </a:solidFill>
          </a:ln>
        </p:spPr>
        <p:txBody>
          <a:bodyPr vert="horz" wrap="square" lIns="0" tIns="34290" rIns="0" bIns="0" rtlCol="0">
            <a:spAutoFit/>
          </a:bodyPr>
          <a:lstStyle/>
          <a:p>
            <a:pPr marL="87630">
              <a:lnSpc>
                <a:spcPct val="100000"/>
              </a:lnSpc>
              <a:spcBef>
                <a:spcPts val="270"/>
              </a:spcBef>
            </a:pPr>
            <a:r>
              <a:rPr sz="1600" dirty="0">
                <a:solidFill>
                  <a:srgbClr val="595959"/>
                </a:solidFill>
                <a:latin typeface="Times New Roman"/>
                <a:cs typeface="Times New Roman"/>
              </a:rPr>
              <a:t>Common</a:t>
            </a:r>
            <a:endParaRPr sz="1600">
              <a:latin typeface="Times New Roman"/>
              <a:cs typeface="Times New Roman"/>
            </a:endParaRPr>
          </a:p>
          <a:p>
            <a:pPr marL="154940" marR="281305">
              <a:lnSpc>
                <a:spcPct val="119800"/>
              </a:lnSpc>
              <a:spcBef>
                <a:spcPts val="645"/>
              </a:spcBef>
            </a:pPr>
            <a:r>
              <a:rPr sz="1600" i="1" dirty="0">
                <a:solidFill>
                  <a:srgbClr val="0000FF"/>
                </a:solidFill>
                <a:latin typeface="Times New Roman"/>
                <a:cs typeface="Times New Roman"/>
              </a:rPr>
              <a:t>ca</a:t>
            </a:r>
            <a:r>
              <a:rPr sz="1600" i="1" spc="5" dirty="0">
                <a:solidFill>
                  <a:srgbClr val="0000FF"/>
                </a:solidFill>
                <a:latin typeface="Times New Roman"/>
                <a:cs typeface="Times New Roman"/>
              </a:rPr>
              <a:t>t/</a:t>
            </a:r>
            <a:r>
              <a:rPr sz="1600" i="1" dirty="0">
                <a:solidFill>
                  <a:srgbClr val="0000FF"/>
                </a:solidFill>
                <a:latin typeface="Times New Roman"/>
                <a:cs typeface="Times New Roman"/>
              </a:rPr>
              <a:t>ca</a:t>
            </a:r>
            <a:r>
              <a:rPr sz="1600" i="1" spc="5" dirty="0">
                <a:solidFill>
                  <a:srgbClr val="0000FF"/>
                </a:solidFill>
                <a:latin typeface="Times New Roman"/>
                <a:cs typeface="Times New Roman"/>
              </a:rPr>
              <a:t>t</a:t>
            </a:r>
            <a:r>
              <a:rPr sz="1600" i="1" dirty="0">
                <a:solidFill>
                  <a:srgbClr val="0000FF"/>
                </a:solidFill>
                <a:latin typeface="Times New Roman"/>
                <a:cs typeface="Times New Roman"/>
              </a:rPr>
              <a:t>s  snow</a:t>
            </a:r>
            <a:endParaRPr sz="1600">
              <a:latin typeface="Times New Roman"/>
              <a:cs typeface="Times New Roman"/>
            </a:endParaRPr>
          </a:p>
        </p:txBody>
      </p:sp>
      <p:sp>
        <p:nvSpPr>
          <p:cNvPr id="28" name="object 28"/>
          <p:cNvSpPr txBox="1"/>
          <p:nvPr/>
        </p:nvSpPr>
        <p:spPr>
          <a:xfrm>
            <a:off x="3435350" y="3092450"/>
            <a:ext cx="1079500" cy="1079500"/>
          </a:xfrm>
          <a:prstGeom prst="rect">
            <a:avLst/>
          </a:prstGeom>
          <a:ln w="12700">
            <a:solidFill>
              <a:srgbClr val="000000"/>
            </a:solidFill>
          </a:ln>
        </p:spPr>
        <p:txBody>
          <a:bodyPr vert="horz" wrap="square" lIns="0" tIns="34290" rIns="0" bIns="0" rtlCol="0">
            <a:spAutoFit/>
          </a:bodyPr>
          <a:lstStyle/>
          <a:p>
            <a:pPr marL="90170">
              <a:lnSpc>
                <a:spcPct val="100000"/>
              </a:lnSpc>
              <a:spcBef>
                <a:spcPts val="270"/>
              </a:spcBef>
            </a:pPr>
            <a:r>
              <a:rPr sz="1600" dirty="0">
                <a:solidFill>
                  <a:srgbClr val="595959"/>
                </a:solidFill>
                <a:latin typeface="Times New Roman"/>
                <a:cs typeface="Times New Roman"/>
              </a:rPr>
              <a:t>Main</a:t>
            </a:r>
            <a:endParaRPr sz="1600">
              <a:latin typeface="Times New Roman"/>
              <a:cs typeface="Times New Roman"/>
            </a:endParaRPr>
          </a:p>
          <a:p>
            <a:pPr marL="127635" marR="132080">
              <a:lnSpc>
                <a:spcPct val="119800"/>
              </a:lnSpc>
              <a:spcBef>
                <a:spcPts val="790"/>
              </a:spcBef>
            </a:pPr>
            <a:r>
              <a:rPr sz="1600" i="1" dirty="0">
                <a:solidFill>
                  <a:srgbClr val="0000FF"/>
                </a:solidFill>
                <a:latin typeface="Times New Roman"/>
                <a:cs typeface="Times New Roman"/>
              </a:rPr>
              <a:t>see </a:t>
            </a:r>
            <a:r>
              <a:rPr sz="1600" i="1" spc="5" dirty="0">
                <a:solidFill>
                  <a:srgbClr val="0000FF"/>
                </a:solidFill>
                <a:latin typeface="Times New Roman"/>
                <a:cs typeface="Times New Roman"/>
              </a:rPr>
              <a:t> </a:t>
            </a:r>
            <a:r>
              <a:rPr sz="1600" i="1" spc="-60" dirty="0">
                <a:solidFill>
                  <a:srgbClr val="0000FF"/>
                </a:solidFill>
                <a:latin typeface="Times New Roman"/>
                <a:cs typeface="Times New Roman"/>
              </a:rPr>
              <a:t>r</a:t>
            </a:r>
            <a:r>
              <a:rPr sz="1600" i="1" dirty="0">
                <a:solidFill>
                  <a:srgbClr val="0000FF"/>
                </a:solidFill>
                <a:latin typeface="Times New Roman"/>
                <a:cs typeface="Times New Roman"/>
              </a:rPr>
              <a:t>eg</a:t>
            </a:r>
            <a:r>
              <a:rPr sz="1600" i="1" spc="5" dirty="0">
                <a:solidFill>
                  <a:srgbClr val="0000FF"/>
                </a:solidFill>
                <a:latin typeface="Times New Roman"/>
                <a:cs typeface="Times New Roman"/>
              </a:rPr>
              <a:t>i</a:t>
            </a:r>
            <a:r>
              <a:rPr sz="1600" i="1" dirty="0">
                <a:solidFill>
                  <a:srgbClr val="0000FF"/>
                </a:solidFill>
                <a:latin typeface="Times New Roman"/>
                <a:cs typeface="Times New Roman"/>
              </a:rPr>
              <a:t>s</a:t>
            </a:r>
            <a:r>
              <a:rPr sz="1600" i="1" spc="5" dirty="0">
                <a:solidFill>
                  <a:srgbClr val="0000FF"/>
                </a:solidFill>
                <a:latin typeface="Times New Roman"/>
                <a:cs typeface="Times New Roman"/>
              </a:rPr>
              <a:t>t</a:t>
            </a:r>
            <a:r>
              <a:rPr sz="1600" i="1" dirty="0">
                <a:solidFill>
                  <a:srgbClr val="0000FF"/>
                </a:solidFill>
                <a:latin typeface="Times New Roman"/>
                <a:cs typeface="Times New Roman"/>
              </a:rPr>
              <a:t>e</a:t>
            </a:r>
            <a:r>
              <a:rPr sz="1600" i="1" spc="-60" dirty="0">
                <a:solidFill>
                  <a:srgbClr val="0000FF"/>
                </a:solidFill>
                <a:latin typeface="Times New Roman"/>
                <a:cs typeface="Times New Roman"/>
              </a:rPr>
              <a:t>r</a:t>
            </a:r>
            <a:r>
              <a:rPr sz="1600" i="1" dirty="0">
                <a:solidFill>
                  <a:srgbClr val="0000FF"/>
                </a:solidFill>
                <a:latin typeface="Times New Roman"/>
                <a:cs typeface="Times New Roman"/>
              </a:rPr>
              <a:t>ed</a:t>
            </a:r>
            <a:endParaRPr sz="1600">
              <a:latin typeface="Times New Roman"/>
              <a:cs typeface="Times New Roman"/>
            </a:endParaRPr>
          </a:p>
        </p:txBody>
      </p:sp>
      <p:sp>
        <p:nvSpPr>
          <p:cNvPr id="29" name="object 29"/>
          <p:cNvSpPr txBox="1"/>
          <p:nvPr/>
        </p:nvSpPr>
        <p:spPr>
          <a:xfrm>
            <a:off x="3435350" y="4641850"/>
            <a:ext cx="1079500" cy="1079500"/>
          </a:xfrm>
          <a:prstGeom prst="rect">
            <a:avLst/>
          </a:prstGeom>
          <a:ln w="12700">
            <a:solidFill>
              <a:srgbClr val="000000"/>
            </a:solidFill>
          </a:ln>
        </p:spPr>
        <p:txBody>
          <a:bodyPr vert="horz" wrap="square" lIns="0" tIns="35560" rIns="0" bIns="0" rtlCol="0">
            <a:spAutoFit/>
          </a:bodyPr>
          <a:lstStyle/>
          <a:p>
            <a:pPr marL="90170">
              <a:lnSpc>
                <a:spcPct val="100000"/>
              </a:lnSpc>
              <a:spcBef>
                <a:spcPts val="280"/>
              </a:spcBef>
            </a:pPr>
            <a:r>
              <a:rPr sz="1600" dirty="0">
                <a:solidFill>
                  <a:srgbClr val="595959"/>
                </a:solidFill>
                <a:latin typeface="Times New Roman"/>
                <a:cs typeface="Times New Roman"/>
              </a:rPr>
              <a:t>Modals</a:t>
            </a:r>
            <a:endParaRPr sz="1600">
              <a:latin typeface="Times New Roman"/>
              <a:cs typeface="Times New Roman"/>
            </a:endParaRPr>
          </a:p>
          <a:p>
            <a:pPr marL="157480" marR="608965">
              <a:lnSpc>
                <a:spcPct val="119800"/>
              </a:lnSpc>
              <a:spcBef>
                <a:spcPts val="645"/>
              </a:spcBef>
            </a:pPr>
            <a:r>
              <a:rPr sz="1600" i="1" dirty="0">
                <a:solidFill>
                  <a:srgbClr val="0000FF"/>
                </a:solidFill>
                <a:latin typeface="Times New Roman"/>
                <a:cs typeface="Times New Roman"/>
              </a:rPr>
              <a:t>can  had</a:t>
            </a:r>
            <a:endParaRPr sz="1600">
              <a:latin typeface="Times New Roman"/>
              <a:cs typeface="Times New Roman"/>
            </a:endParaRPr>
          </a:p>
        </p:txBody>
      </p:sp>
      <p:sp>
        <p:nvSpPr>
          <p:cNvPr id="30" name="object 30"/>
          <p:cNvSpPr txBox="1"/>
          <p:nvPr/>
        </p:nvSpPr>
        <p:spPr>
          <a:xfrm>
            <a:off x="5988851" y="2736683"/>
            <a:ext cx="1443990" cy="269240"/>
          </a:xfrm>
          <a:prstGeom prst="rect">
            <a:avLst/>
          </a:prstGeom>
        </p:spPr>
        <p:txBody>
          <a:bodyPr vert="horz" wrap="square" lIns="0" tIns="12700" rIns="0" bIns="0" rtlCol="0">
            <a:spAutoFit/>
          </a:bodyPr>
          <a:lstStyle/>
          <a:p>
            <a:pPr>
              <a:lnSpc>
                <a:spcPct val="100000"/>
              </a:lnSpc>
              <a:spcBef>
                <a:spcPts val="100"/>
              </a:spcBef>
              <a:tabLst>
                <a:tab pos="412115" algn="l"/>
              </a:tabLst>
            </a:pPr>
            <a:r>
              <a:rPr sz="1600" i="1" dirty="0">
                <a:solidFill>
                  <a:srgbClr val="0000FF"/>
                </a:solidFill>
                <a:latin typeface="Times New Roman"/>
                <a:cs typeface="Times New Roman"/>
              </a:rPr>
              <a:t>old	older</a:t>
            </a:r>
            <a:r>
              <a:rPr sz="1600" i="1" spc="320" dirty="0">
                <a:solidFill>
                  <a:srgbClr val="0000FF"/>
                </a:solidFill>
                <a:latin typeface="Times New Roman"/>
                <a:cs typeface="Times New Roman"/>
              </a:rPr>
              <a:t> </a:t>
            </a:r>
            <a:r>
              <a:rPr sz="1600" i="1" dirty="0">
                <a:solidFill>
                  <a:srgbClr val="0000FF"/>
                </a:solidFill>
                <a:latin typeface="Times New Roman"/>
                <a:cs typeface="Times New Roman"/>
              </a:rPr>
              <a:t>oldest</a:t>
            </a:r>
            <a:endParaRPr sz="1600">
              <a:latin typeface="Times New Roman"/>
              <a:cs typeface="Times New Roman"/>
            </a:endParaRPr>
          </a:p>
        </p:txBody>
      </p:sp>
      <p:sp>
        <p:nvSpPr>
          <p:cNvPr id="31" name="object 31"/>
          <p:cNvSpPr txBox="1"/>
          <p:nvPr/>
        </p:nvSpPr>
        <p:spPr>
          <a:xfrm>
            <a:off x="4857750" y="3155950"/>
            <a:ext cx="2768600" cy="406400"/>
          </a:xfrm>
          <a:prstGeom prst="rect">
            <a:avLst/>
          </a:prstGeom>
          <a:ln w="12700">
            <a:solidFill>
              <a:srgbClr val="000000"/>
            </a:solidFill>
          </a:ln>
        </p:spPr>
        <p:txBody>
          <a:bodyPr vert="horz" wrap="square" lIns="0" tIns="38735" rIns="0" bIns="0" rtlCol="0">
            <a:spAutoFit/>
          </a:bodyPr>
          <a:lstStyle/>
          <a:p>
            <a:pPr marL="83185">
              <a:lnSpc>
                <a:spcPct val="100000"/>
              </a:lnSpc>
              <a:spcBef>
                <a:spcPts val="305"/>
              </a:spcBef>
              <a:tabLst>
                <a:tab pos="1229360" algn="l"/>
              </a:tabLst>
            </a:pPr>
            <a:r>
              <a:rPr sz="1600" spc="-5" dirty="0">
                <a:solidFill>
                  <a:srgbClr val="595959"/>
                </a:solidFill>
                <a:latin typeface="Times New Roman"/>
                <a:cs typeface="Times New Roman"/>
              </a:rPr>
              <a:t>Adverbs	</a:t>
            </a:r>
            <a:r>
              <a:rPr sz="2400" i="1" baseline="5208" dirty="0">
                <a:solidFill>
                  <a:srgbClr val="0000FF"/>
                </a:solidFill>
                <a:latin typeface="Times New Roman"/>
                <a:cs typeface="Times New Roman"/>
              </a:rPr>
              <a:t>slowly</a:t>
            </a:r>
            <a:endParaRPr sz="2400" baseline="5208">
              <a:latin typeface="Times New Roman"/>
              <a:cs typeface="Times New Roman"/>
            </a:endParaRPr>
          </a:p>
        </p:txBody>
      </p:sp>
      <p:sp>
        <p:nvSpPr>
          <p:cNvPr id="32" name="object 32"/>
          <p:cNvSpPr txBox="1"/>
          <p:nvPr/>
        </p:nvSpPr>
        <p:spPr>
          <a:xfrm>
            <a:off x="946150" y="4972050"/>
            <a:ext cx="2209800" cy="406400"/>
          </a:xfrm>
          <a:prstGeom prst="rect">
            <a:avLst/>
          </a:prstGeom>
          <a:ln w="12700">
            <a:solidFill>
              <a:srgbClr val="000000"/>
            </a:solidFill>
          </a:ln>
        </p:spPr>
        <p:txBody>
          <a:bodyPr vert="horz" wrap="square" lIns="0" tIns="51435" rIns="0" bIns="0" rtlCol="0">
            <a:spAutoFit/>
          </a:bodyPr>
          <a:lstStyle/>
          <a:p>
            <a:pPr marL="84455">
              <a:lnSpc>
                <a:spcPct val="100000"/>
              </a:lnSpc>
              <a:spcBef>
                <a:spcPts val="405"/>
              </a:spcBef>
              <a:tabLst>
                <a:tab pos="1250315" algn="l"/>
              </a:tabLst>
            </a:pPr>
            <a:r>
              <a:rPr sz="2400" baseline="1736" dirty="0">
                <a:solidFill>
                  <a:srgbClr val="595959"/>
                </a:solidFill>
                <a:latin typeface="Times New Roman"/>
                <a:cs typeface="Times New Roman"/>
              </a:rPr>
              <a:t>Determiners	</a:t>
            </a:r>
            <a:r>
              <a:rPr sz="1600" i="1" dirty="0">
                <a:solidFill>
                  <a:srgbClr val="0000FF"/>
                </a:solidFill>
                <a:latin typeface="Times New Roman"/>
                <a:cs typeface="Times New Roman"/>
              </a:rPr>
              <a:t>the</a:t>
            </a:r>
            <a:r>
              <a:rPr sz="1600" i="1" spc="370" dirty="0">
                <a:solidFill>
                  <a:srgbClr val="0000FF"/>
                </a:solidFill>
                <a:latin typeface="Times New Roman"/>
                <a:cs typeface="Times New Roman"/>
              </a:rPr>
              <a:t> </a:t>
            </a:r>
            <a:r>
              <a:rPr sz="1600" i="1" spc="-5" dirty="0">
                <a:solidFill>
                  <a:srgbClr val="0000FF"/>
                </a:solidFill>
                <a:latin typeface="Times New Roman"/>
                <a:cs typeface="Times New Roman"/>
              </a:rPr>
              <a:t>some</a:t>
            </a:r>
            <a:endParaRPr sz="1600">
              <a:latin typeface="Times New Roman"/>
              <a:cs typeface="Times New Roman"/>
            </a:endParaRPr>
          </a:p>
        </p:txBody>
      </p:sp>
      <p:sp>
        <p:nvSpPr>
          <p:cNvPr id="33" name="object 33"/>
          <p:cNvSpPr txBox="1"/>
          <p:nvPr/>
        </p:nvSpPr>
        <p:spPr>
          <a:xfrm>
            <a:off x="2243010" y="5500823"/>
            <a:ext cx="707390" cy="741680"/>
          </a:xfrm>
          <a:prstGeom prst="rect">
            <a:avLst/>
          </a:prstGeom>
        </p:spPr>
        <p:txBody>
          <a:bodyPr vert="horz" wrap="square" lIns="0" tIns="12700" rIns="0" bIns="0" rtlCol="0">
            <a:spAutoFit/>
          </a:bodyPr>
          <a:lstStyle/>
          <a:p>
            <a:pPr marL="5080">
              <a:lnSpc>
                <a:spcPct val="100000"/>
              </a:lnSpc>
              <a:spcBef>
                <a:spcPts val="100"/>
              </a:spcBef>
              <a:tabLst>
                <a:tab pos="513080" algn="l"/>
              </a:tabLst>
            </a:pPr>
            <a:r>
              <a:rPr sz="1600" i="1" dirty="0">
                <a:solidFill>
                  <a:srgbClr val="0000FF"/>
                </a:solidFill>
                <a:latin typeface="Times New Roman"/>
                <a:cs typeface="Times New Roman"/>
              </a:rPr>
              <a:t>and	or</a:t>
            </a:r>
            <a:endParaRPr sz="1600">
              <a:latin typeface="Times New Roman"/>
              <a:cs typeface="Times New Roman"/>
            </a:endParaRPr>
          </a:p>
          <a:p>
            <a:pPr>
              <a:lnSpc>
                <a:spcPct val="100000"/>
              </a:lnSpc>
              <a:spcBef>
                <a:spcPts val="10"/>
              </a:spcBef>
            </a:pPr>
            <a:endParaRPr sz="1550">
              <a:latin typeface="Times New Roman"/>
              <a:cs typeface="Times New Roman"/>
            </a:endParaRPr>
          </a:p>
          <a:p>
            <a:pPr>
              <a:lnSpc>
                <a:spcPct val="100000"/>
              </a:lnSpc>
              <a:tabLst>
                <a:tab pos="394970" algn="l"/>
              </a:tabLst>
            </a:pPr>
            <a:r>
              <a:rPr sz="1600" i="1" dirty="0">
                <a:solidFill>
                  <a:srgbClr val="0000FF"/>
                </a:solidFill>
                <a:latin typeface="Times New Roman"/>
                <a:cs typeface="Times New Roman"/>
              </a:rPr>
              <a:t>he	</a:t>
            </a:r>
            <a:r>
              <a:rPr sz="1600" i="1" spc="5" dirty="0">
                <a:solidFill>
                  <a:srgbClr val="0000FF"/>
                </a:solidFill>
                <a:latin typeface="Times New Roman"/>
                <a:cs typeface="Times New Roman"/>
              </a:rPr>
              <a:t>its</a:t>
            </a:r>
            <a:endParaRPr sz="1600">
              <a:latin typeface="Times New Roman"/>
              <a:cs typeface="Times New Roman"/>
            </a:endParaRPr>
          </a:p>
        </p:txBody>
      </p:sp>
      <p:grpSp>
        <p:nvGrpSpPr>
          <p:cNvPr id="34" name="object 34"/>
          <p:cNvGrpSpPr/>
          <p:nvPr/>
        </p:nvGrpSpPr>
        <p:grpSpPr>
          <a:xfrm>
            <a:off x="4851400" y="3759200"/>
            <a:ext cx="1295400" cy="1092200"/>
            <a:chOff x="4851400" y="3759200"/>
            <a:chExt cx="1295400" cy="1092200"/>
          </a:xfrm>
        </p:grpSpPr>
        <p:sp>
          <p:nvSpPr>
            <p:cNvPr id="35" name="object 35"/>
            <p:cNvSpPr/>
            <p:nvPr/>
          </p:nvSpPr>
          <p:spPr>
            <a:xfrm>
              <a:off x="4857750" y="3765550"/>
              <a:ext cx="1282700" cy="1079500"/>
            </a:xfrm>
            <a:custGeom>
              <a:avLst/>
              <a:gdLst/>
              <a:ahLst/>
              <a:cxnLst/>
              <a:rect l="l" t="t" r="r" b="b"/>
              <a:pathLst>
                <a:path w="1282700" h="1079500">
                  <a:moveTo>
                    <a:pt x="1282700" y="0"/>
                  </a:moveTo>
                  <a:lnTo>
                    <a:pt x="0" y="0"/>
                  </a:lnTo>
                  <a:lnTo>
                    <a:pt x="0" y="1079500"/>
                  </a:lnTo>
                  <a:lnTo>
                    <a:pt x="1282700" y="1079500"/>
                  </a:lnTo>
                  <a:lnTo>
                    <a:pt x="1282700" y="0"/>
                  </a:lnTo>
                  <a:close/>
                </a:path>
              </a:pathLst>
            </a:custGeom>
            <a:solidFill>
              <a:srgbClr val="FFFFFF"/>
            </a:solidFill>
          </p:spPr>
          <p:txBody>
            <a:bodyPr wrap="square" lIns="0" tIns="0" rIns="0" bIns="0" rtlCol="0"/>
            <a:lstStyle/>
            <a:p>
              <a:endParaRPr/>
            </a:p>
          </p:txBody>
        </p:sp>
        <p:sp>
          <p:nvSpPr>
            <p:cNvPr id="36" name="object 36"/>
            <p:cNvSpPr/>
            <p:nvPr/>
          </p:nvSpPr>
          <p:spPr>
            <a:xfrm>
              <a:off x="4857750" y="3765550"/>
              <a:ext cx="1282700" cy="1079500"/>
            </a:xfrm>
            <a:custGeom>
              <a:avLst/>
              <a:gdLst/>
              <a:ahLst/>
              <a:cxnLst/>
              <a:rect l="l" t="t" r="r" b="b"/>
              <a:pathLst>
                <a:path w="1282700" h="1079500">
                  <a:moveTo>
                    <a:pt x="0" y="0"/>
                  </a:moveTo>
                  <a:lnTo>
                    <a:pt x="1282700" y="0"/>
                  </a:lnTo>
                  <a:lnTo>
                    <a:pt x="1282700" y="1079500"/>
                  </a:lnTo>
                  <a:lnTo>
                    <a:pt x="0" y="1079500"/>
                  </a:lnTo>
                  <a:lnTo>
                    <a:pt x="0" y="0"/>
                  </a:lnTo>
                  <a:close/>
                </a:path>
              </a:pathLst>
            </a:custGeom>
            <a:ln w="12700">
              <a:solidFill>
                <a:srgbClr val="000000"/>
              </a:solidFill>
            </a:ln>
          </p:spPr>
          <p:txBody>
            <a:bodyPr wrap="square" lIns="0" tIns="0" rIns="0" bIns="0" rtlCol="0"/>
            <a:lstStyle/>
            <a:p>
              <a:endParaRPr/>
            </a:p>
          </p:txBody>
        </p:sp>
      </p:grpSp>
      <p:sp>
        <p:nvSpPr>
          <p:cNvPr id="37" name="object 37"/>
          <p:cNvSpPr txBox="1"/>
          <p:nvPr/>
        </p:nvSpPr>
        <p:spPr>
          <a:xfrm>
            <a:off x="4857750" y="3765550"/>
            <a:ext cx="1282700" cy="609600"/>
          </a:xfrm>
          <a:prstGeom prst="rect">
            <a:avLst/>
          </a:prstGeom>
          <a:ln w="12700">
            <a:solidFill>
              <a:srgbClr val="000000"/>
            </a:solidFill>
          </a:ln>
        </p:spPr>
        <p:txBody>
          <a:bodyPr vert="horz" wrap="square" lIns="0" tIns="35560" rIns="0" bIns="0" rtlCol="0">
            <a:spAutoFit/>
          </a:bodyPr>
          <a:lstStyle/>
          <a:p>
            <a:pPr marL="83185">
              <a:lnSpc>
                <a:spcPct val="100000"/>
              </a:lnSpc>
              <a:spcBef>
                <a:spcPts val="280"/>
              </a:spcBef>
            </a:pPr>
            <a:r>
              <a:rPr sz="1600" spc="-5" dirty="0">
                <a:solidFill>
                  <a:srgbClr val="595959"/>
                </a:solidFill>
                <a:latin typeface="Times New Roman"/>
                <a:cs typeface="Times New Roman"/>
              </a:rPr>
              <a:t>Numbers</a:t>
            </a:r>
            <a:endParaRPr sz="1600">
              <a:latin typeface="Times New Roman"/>
              <a:cs typeface="Times New Roman"/>
            </a:endParaRPr>
          </a:p>
          <a:p>
            <a:pPr marL="150495">
              <a:lnSpc>
                <a:spcPts val="1575"/>
              </a:lnSpc>
              <a:spcBef>
                <a:spcPts val="1019"/>
              </a:spcBef>
            </a:pPr>
            <a:r>
              <a:rPr sz="1600" i="1" dirty="0">
                <a:solidFill>
                  <a:srgbClr val="0000FF"/>
                </a:solidFill>
                <a:latin typeface="Times New Roman"/>
                <a:cs typeface="Times New Roman"/>
              </a:rPr>
              <a:t>122,312</a:t>
            </a:r>
            <a:endParaRPr sz="1600">
              <a:latin typeface="Times New Roman"/>
              <a:cs typeface="Times New Roman"/>
            </a:endParaRPr>
          </a:p>
        </p:txBody>
      </p:sp>
      <p:sp>
        <p:nvSpPr>
          <p:cNvPr id="38" name="object 38"/>
          <p:cNvSpPr txBox="1"/>
          <p:nvPr/>
        </p:nvSpPr>
        <p:spPr>
          <a:xfrm>
            <a:off x="4857750" y="4502150"/>
            <a:ext cx="1282700" cy="342900"/>
          </a:xfrm>
          <a:prstGeom prst="rect">
            <a:avLst/>
          </a:prstGeom>
          <a:ln w="12700">
            <a:solidFill>
              <a:srgbClr val="000000"/>
            </a:solidFill>
          </a:ln>
        </p:spPr>
        <p:txBody>
          <a:bodyPr vert="horz" wrap="square" lIns="0" tIns="0" rIns="0" bIns="0" rtlCol="0">
            <a:spAutoFit/>
          </a:bodyPr>
          <a:lstStyle/>
          <a:p>
            <a:pPr marL="150495">
              <a:lnSpc>
                <a:spcPts val="1645"/>
              </a:lnSpc>
            </a:pPr>
            <a:r>
              <a:rPr sz="1600" i="1" dirty="0">
                <a:solidFill>
                  <a:srgbClr val="0000FF"/>
                </a:solidFill>
                <a:latin typeface="Times New Roman"/>
                <a:cs typeface="Times New Roman"/>
              </a:rPr>
              <a:t>one</a:t>
            </a:r>
            <a:endParaRPr sz="1600">
              <a:latin typeface="Times New Roman"/>
              <a:cs typeface="Times New Roman"/>
            </a:endParaRPr>
          </a:p>
        </p:txBody>
      </p:sp>
      <p:sp>
        <p:nvSpPr>
          <p:cNvPr id="39" name="object 39"/>
          <p:cNvSpPr/>
          <p:nvPr/>
        </p:nvSpPr>
        <p:spPr>
          <a:xfrm>
            <a:off x="4857750" y="5924550"/>
            <a:ext cx="2286000" cy="393700"/>
          </a:xfrm>
          <a:custGeom>
            <a:avLst/>
            <a:gdLst/>
            <a:ahLst/>
            <a:cxnLst/>
            <a:rect l="l" t="t" r="r" b="b"/>
            <a:pathLst>
              <a:path w="2286000" h="393700">
                <a:moveTo>
                  <a:pt x="0" y="0"/>
                </a:moveTo>
                <a:lnTo>
                  <a:pt x="2286000" y="0"/>
                </a:lnTo>
                <a:lnTo>
                  <a:pt x="2286000" y="393700"/>
                </a:lnTo>
                <a:lnTo>
                  <a:pt x="0" y="393700"/>
                </a:lnTo>
                <a:lnTo>
                  <a:pt x="0" y="0"/>
                </a:lnTo>
                <a:close/>
              </a:path>
            </a:pathLst>
          </a:custGeom>
          <a:ln w="12700">
            <a:solidFill>
              <a:srgbClr val="000000"/>
            </a:solidFill>
          </a:ln>
        </p:spPr>
        <p:txBody>
          <a:bodyPr wrap="square" lIns="0" tIns="0" rIns="0" bIns="0" rtlCol="0"/>
          <a:lstStyle/>
          <a:p>
            <a:endParaRPr/>
          </a:p>
        </p:txBody>
      </p:sp>
      <p:sp>
        <p:nvSpPr>
          <p:cNvPr id="40" name="object 40"/>
          <p:cNvSpPr txBox="1"/>
          <p:nvPr/>
        </p:nvSpPr>
        <p:spPr>
          <a:xfrm>
            <a:off x="4941322" y="5968036"/>
            <a:ext cx="1033144" cy="269240"/>
          </a:xfrm>
          <a:prstGeom prst="rect">
            <a:avLst/>
          </a:prstGeom>
        </p:spPr>
        <p:txBody>
          <a:bodyPr vert="horz" wrap="square" lIns="0" tIns="12700" rIns="0" bIns="0" rtlCol="0">
            <a:spAutoFit/>
          </a:bodyPr>
          <a:lstStyle/>
          <a:p>
            <a:pPr>
              <a:lnSpc>
                <a:spcPct val="100000"/>
              </a:lnSpc>
              <a:spcBef>
                <a:spcPts val="100"/>
              </a:spcBef>
            </a:pPr>
            <a:r>
              <a:rPr sz="1600" dirty="0">
                <a:solidFill>
                  <a:srgbClr val="595959"/>
                </a:solidFill>
                <a:latin typeface="Times New Roman"/>
                <a:cs typeface="Times New Roman"/>
              </a:rPr>
              <a:t>In</a:t>
            </a:r>
            <a:r>
              <a:rPr sz="1600" spc="5" dirty="0">
                <a:solidFill>
                  <a:srgbClr val="595959"/>
                </a:solidFill>
                <a:latin typeface="Times New Roman"/>
                <a:cs typeface="Times New Roman"/>
              </a:rPr>
              <a:t>t</a:t>
            </a:r>
            <a:r>
              <a:rPr sz="1600" dirty="0">
                <a:solidFill>
                  <a:srgbClr val="595959"/>
                </a:solidFill>
                <a:latin typeface="Times New Roman"/>
                <a:cs typeface="Times New Roman"/>
              </a:rPr>
              <a:t>er</a:t>
            </a:r>
            <a:r>
              <a:rPr sz="1600" spc="5" dirty="0">
                <a:solidFill>
                  <a:srgbClr val="595959"/>
                </a:solidFill>
                <a:latin typeface="Times New Roman"/>
                <a:cs typeface="Times New Roman"/>
              </a:rPr>
              <a:t>j</a:t>
            </a:r>
            <a:r>
              <a:rPr sz="1600" dirty="0">
                <a:solidFill>
                  <a:srgbClr val="595959"/>
                </a:solidFill>
                <a:latin typeface="Times New Roman"/>
                <a:cs typeface="Times New Roman"/>
              </a:rPr>
              <a:t>ec</a:t>
            </a:r>
            <a:r>
              <a:rPr sz="1600" spc="5" dirty="0">
                <a:solidFill>
                  <a:srgbClr val="595959"/>
                </a:solidFill>
                <a:latin typeface="Times New Roman"/>
                <a:cs typeface="Times New Roman"/>
              </a:rPr>
              <a:t>ti</a:t>
            </a:r>
            <a:r>
              <a:rPr sz="1600" dirty="0">
                <a:solidFill>
                  <a:srgbClr val="595959"/>
                </a:solidFill>
                <a:latin typeface="Times New Roman"/>
                <a:cs typeface="Times New Roman"/>
              </a:rPr>
              <a:t>ons</a:t>
            </a:r>
            <a:endParaRPr sz="1600">
              <a:latin typeface="Times New Roman"/>
              <a:cs typeface="Times New Roman"/>
            </a:endParaRPr>
          </a:p>
        </p:txBody>
      </p:sp>
      <p:sp>
        <p:nvSpPr>
          <p:cNvPr id="42" name="object 42"/>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a:t>
            </a:r>
            <a:r>
              <a:rPr spc="10" dirty="0"/>
              <a:t> </a:t>
            </a:r>
            <a:r>
              <a:rPr spc="-5" dirty="0"/>
              <a:t>INFORMATION STUDIES</a:t>
            </a:r>
            <a:r>
              <a:rPr spc="10" dirty="0"/>
              <a:t> </a:t>
            </a:r>
            <a:r>
              <a:rPr dirty="0"/>
              <a:t>| </a:t>
            </a:r>
            <a:r>
              <a:rPr spc="-5" dirty="0"/>
              <a:t>SYRACUSE</a:t>
            </a:r>
            <a:r>
              <a:rPr dirty="0"/>
              <a:t> </a:t>
            </a:r>
            <a:r>
              <a:rPr spc="-5" dirty="0"/>
              <a:t>UNIVERSITY</a:t>
            </a:r>
          </a:p>
        </p:txBody>
      </p:sp>
      <p:sp>
        <p:nvSpPr>
          <p:cNvPr id="43" name="object 43"/>
          <p:cNvSpPr txBox="1">
            <a:spLocks noGrp="1"/>
          </p:cNvSpPr>
          <p:nvPr>
            <p:ph type="sldNum" sz="quarter" idx="7"/>
          </p:nvPr>
        </p:nvSpPr>
        <p:spPr>
          <a:prstGeom prst="rect">
            <a:avLst/>
          </a:prstGeom>
        </p:spPr>
        <p:txBody>
          <a:bodyPr vert="horz" wrap="square" lIns="0" tIns="1270" rIns="0" bIns="0" rtlCol="0">
            <a:spAutoFit/>
          </a:bodyPr>
          <a:lstStyle/>
          <a:p>
            <a:pPr marL="38100">
              <a:lnSpc>
                <a:spcPct val="100000"/>
              </a:lnSpc>
              <a:spcBef>
                <a:spcPts val="10"/>
              </a:spcBef>
            </a:pPr>
            <a:fld id="{81D60167-4931-47E6-BA6A-407CBD079E47}" type="slidenum">
              <a:rPr dirty="0"/>
              <a:t>9</a:t>
            </a:fld>
            <a:endParaRPr dirty="0"/>
          </a:p>
        </p:txBody>
      </p:sp>
      <p:sp>
        <p:nvSpPr>
          <p:cNvPr id="41" name="object 41"/>
          <p:cNvSpPr txBox="1"/>
          <p:nvPr/>
        </p:nvSpPr>
        <p:spPr>
          <a:xfrm>
            <a:off x="6222265" y="5028896"/>
            <a:ext cx="773430" cy="1267460"/>
          </a:xfrm>
          <a:prstGeom prst="rect">
            <a:avLst/>
          </a:prstGeom>
        </p:spPr>
        <p:txBody>
          <a:bodyPr vert="horz" wrap="square" lIns="0" tIns="12700" rIns="0" bIns="0" rtlCol="0">
            <a:spAutoFit/>
          </a:bodyPr>
          <a:lstStyle/>
          <a:p>
            <a:pPr>
              <a:lnSpc>
                <a:spcPct val="100000"/>
              </a:lnSpc>
              <a:spcBef>
                <a:spcPts val="100"/>
              </a:spcBef>
              <a:tabLst>
                <a:tab pos="361315" algn="l"/>
              </a:tabLst>
            </a:pPr>
            <a:r>
              <a:rPr sz="1600" i="1" dirty="0">
                <a:solidFill>
                  <a:srgbClr val="0000FF"/>
                </a:solidFill>
                <a:latin typeface="Times New Roman"/>
                <a:cs typeface="Times New Roman"/>
              </a:rPr>
              <a:t>to	with</a:t>
            </a:r>
            <a:endParaRPr sz="1600">
              <a:latin typeface="Times New Roman"/>
              <a:cs typeface="Times New Roman"/>
            </a:endParaRPr>
          </a:p>
          <a:p>
            <a:pPr>
              <a:lnSpc>
                <a:spcPct val="100000"/>
              </a:lnSpc>
              <a:spcBef>
                <a:spcPts val="10"/>
              </a:spcBef>
            </a:pPr>
            <a:endParaRPr sz="1550">
              <a:latin typeface="Times New Roman"/>
              <a:cs typeface="Times New Roman"/>
            </a:endParaRPr>
          </a:p>
          <a:p>
            <a:pPr>
              <a:lnSpc>
                <a:spcPct val="100000"/>
              </a:lnSpc>
              <a:tabLst>
                <a:tab pos="469265" algn="l"/>
              </a:tabLst>
            </a:pPr>
            <a:r>
              <a:rPr sz="1600" i="1" dirty="0">
                <a:solidFill>
                  <a:srgbClr val="0000FF"/>
                </a:solidFill>
                <a:latin typeface="Times New Roman"/>
                <a:cs typeface="Times New Roman"/>
              </a:rPr>
              <a:t>off	up</a:t>
            </a:r>
            <a:endParaRPr sz="1600">
              <a:latin typeface="Times New Roman"/>
              <a:cs typeface="Times New Roman"/>
            </a:endParaRPr>
          </a:p>
          <a:p>
            <a:pPr>
              <a:lnSpc>
                <a:spcPct val="100000"/>
              </a:lnSpc>
              <a:spcBef>
                <a:spcPts val="35"/>
              </a:spcBef>
            </a:pPr>
            <a:endParaRPr sz="1900">
              <a:latin typeface="Times New Roman"/>
              <a:cs typeface="Times New Roman"/>
            </a:endParaRPr>
          </a:p>
          <a:p>
            <a:pPr>
              <a:lnSpc>
                <a:spcPct val="100000"/>
              </a:lnSpc>
              <a:spcBef>
                <a:spcPts val="5"/>
              </a:spcBef>
              <a:tabLst>
                <a:tab pos="534670" algn="l"/>
              </a:tabLst>
            </a:pPr>
            <a:r>
              <a:rPr sz="1600" i="1" spc="-10" dirty="0">
                <a:solidFill>
                  <a:srgbClr val="0000FF"/>
                </a:solidFill>
                <a:latin typeface="Times New Roman"/>
                <a:cs typeface="Times New Roman"/>
              </a:rPr>
              <a:t>O</a:t>
            </a:r>
            <a:r>
              <a:rPr sz="1600" i="1" dirty="0">
                <a:solidFill>
                  <a:srgbClr val="0000FF"/>
                </a:solidFill>
                <a:latin typeface="Times New Roman"/>
                <a:cs typeface="Times New Roman"/>
              </a:rPr>
              <a:t>w	</a:t>
            </a:r>
            <a:r>
              <a:rPr sz="1600" i="1" spc="-5" dirty="0">
                <a:solidFill>
                  <a:srgbClr val="0000FF"/>
                </a:solidFill>
                <a:latin typeface="Times New Roman"/>
                <a:cs typeface="Times New Roman"/>
              </a:rPr>
              <a:t>Eh</a:t>
            </a:r>
            <a:endParaRPr sz="160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270" rIns="0" bIns="0" rtlCol="0">
            <a:spAutoFit/>
          </a:bodyPr>
          <a:lstStyle/>
          <a:p>
            <a:pPr marL="12700">
              <a:lnSpc>
                <a:spcPct val="100000"/>
              </a:lnSpc>
              <a:spcBef>
                <a:spcPts val="10"/>
              </a:spcBef>
            </a:pPr>
            <a:r>
              <a:rPr spc="-5" dirty="0"/>
              <a:t>SCHOOL OF INFORMATION STUDIES </a:t>
            </a:r>
            <a:r>
              <a:rPr dirty="0"/>
              <a:t>| </a:t>
            </a:r>
            <a:r>
              <a:rPr spc="-5" dirty="0"/>
              <a:t>SYRACUSE</a:t>
            </a:r>
            <a:r>
              <a:rPr spc="30" dirty="0"/>
              <a:t> </a:t>
            </a:r>
            <a:r>
              <a:rPr spc="-5" dirty="0"/>
              <a:t>UNIVERSITY</a:t>
            </a:r>
          </a:p>
        </p:txBody>
      </p:sp>
      <p:sp>
        <p:nvSpPr>
          <p:cNvPr id="5" name="object 5"/>
          <p:cNvSpPr txBox="1">
            <a:spLocks noGrp="1"/>
          </p:cNvSpPr>
          <p:nvPr>
            <p:ph type="sldNum" sz="quarter" idx="7"/>
          </p:nvPr>
        </p:nvSpPr>
        <p:spPr>
          <a:xfrm>
            <a:off x="6222715" y="6545267"/>
            <a:ext cx="127000" cy="124393"/>
          </a:xfrm>
          <a:prstGeom prst="rect">
            <a:avLst/>
          </a:prstGeom>
        </p:spPr>
        <p:txBody>
          <a:bodyPr vert="horz" wrap="square" lIns="0" tIns="1270" rIns="0" bIns="0" rtlCol="0">
            <a:spAutoFit/>
          </a:bodyPr>
          <a:lstStyle/>
          <a:p>
            <a:pPr marL="38100">
              <a:lnSpc>
                <a:spcPct val="100000"/>
              </a:lnSpc>
              <a:spcBef>
                <a:spcPts val="10"/>
              </a:spcBef>
            </a:pPr>
            <a:r>
              <a:rPr lang="en-US" dirty="0"/>
              <a:t>1</a:t>
            </a:r>
            <a:endParaRPr dirty="0"/>
          </a:p>
        </p:txBody>
      </p:sp>
      <p:sp>
        <p:nvSpPr>
          <p:cNvPr id="3" name="object 3"/>
          <p:cNvSpPr txBox="1"/>
          <p:nvPr/>
        </p:nvSpPr>
        <p:spPr>
          <a:xfrm>
            <a:off x="771466" y="1932373"/>
            <a:ext cx="7610534" cy="4544834"/>
          </a:xfrm>
          <a:prstGeom prst="rect">
            <a:avLst/>
          </a:prstGeom>
        </p:spPr>
        <p:txBody>
          <a:bodyPr vert="horz" wrap="square" lIns="0" tIns="5080" rIns="0" bIns="0" rtlCol="0">
            <a:spAutoFit/>
          </a:bodyPr>
          <a:lstStyle/>
          <a:p>
            <a:pPr algn="l"/>
            <a:r>
              <a:rPr lang="en-US" sz="1100" b="1" i="0" dirty="0">
                <a:solidFill>
                  <a:srgbClr val="282828"/>
                </a:solidFill>
                <a:effectLst/>
                <a:latin typeface="Proxima Nova"/>
              </a:rPr>
              <a:t>Lab Instructions:</a:t>
            </a:r>
          </a:p>
          <a:p>
            <a:pPr algn="l"/>
            <a:endParaRPr lang="en-US" sz="1100" dirty="0">
              <a:solidFill>
                <a:srgbClr val="282828"/>
              </a:solidFill>
              <a:latin typeface="Proxima Nova"/>
            </a:endParaRPr>
          </a:p>
          <a:p>
            <a:pPr algn="l"/>
            <a:r>
              <a:rPr lang="en-US" sz="1100" b="0" i="0" dirty="0">
                <a:solidFill>
                  <a:srgbClr val="282828"/>
                </a:solidFill>
                <a:effectLst/>
                <a:latin typeface="Proxima Nova"/>
              </a:rPr>
              <a:t>Download the Lab files located on BB in the folder: Lectures - Week 4.</a:t>
            </a:r>
          </a:p>
          <a:p>
            <a:pPr algn="l"/>
            <a:endParaRPr lang="en-US" sz="1100" dirty="0">
              <a:solidFill>
                <a:srgbClr val="282828"/>
              </a:solidFill>
              <a:latin typeface="Proxima Nova"/>
            </a:endParaRPr>
          </a:p>
          <a:p>
            <a:pPr lvl="1"/>
            <a:r>
              <a:rPr lang="en-US" sz="1100" dirty="0">
                <a:solidFill>
                  <a:srgbClr val="282828"/>
                </a:solidFill>
                <a:latin typeface="Proxima Nova"/>
              </a:rPr>
              <a:t>labweek4.postags.txt</a:t>
            </a:r>
          </a:p>
          <a:p>
            <a:pPr lvl="1"/>
            <a:r>
              <a:rPr lang="en-US" sz="1100" dirty="0">
                <a:solidFill>
                  <a:srgbClr val="282828"/>
                </a:solidFill>
                <a:latin typeface="Proxima Nova"/>
              </a:rPr>
              <a:t>lab1.postag_corpora.doc</a:t>
            </a:r>
          </a:p>
          <a:p>
            <a:pPr lvl="1"/>
            <a:r>
              <a:rPr lang="en-US" sz="1100" dirty="0">
                <a:solidFill>
                  <a:srgbClr val="282828"/>
                </a:solidFill>
                <a:latin typeface="Proxima Nova"/>
              </a:rPr>
              <a:t>lab2.taggersetup.doc</a:t>
            </a:r>
          </a:p>
          <a:p>
            <a:pPr lvl="1"/>
            <a:r>
              <a:rPr lang="en-US" sz="1100" dirty="0">
                <a:solidFill>
                  <a:srgbClr val="282828"/>
                </a:solidFill>
                <a:latin typeface="Proxima Nova"/>
              </a:rPr>
              <a:t>lab3.gramtagger.doc</a:t>
            </a:r>
          </a:p>
          <a:p>
            <a:pPr lvl="1"/>
            <a:r>
              <a:rPr lang="en-US" sz="1100" dirty="0">
                <a:solidFill>
                  <a:srgbClr val="282828"/>
                </a:solidFill>
                <a:latin typeface="Proxima Nova"/>
              </a:rPr>
              <a:t>lab4.taggingtext.doc</a:t>
            </a:r>
            <a:endParaRPr lang="en-US" sz="1100" b="0" i="0" dirty="0">
              <a:solidFill>
                <a:srgbClr val="282828"/>
              </a:solidFill>
              <a:effectLst/>
              <a:latin typeface="Proxima Nova"/>
            </a:endParaRPr>
          </a:p>
          <a:p>
            <a:endParaRPr lang="en-US" sz="1100" b="0" i="0" dirty="0">
              <a:solidFill>
                <a:srgbClr val="282828"/>
              </a:solidFill>
              <a:effectLst/>
              <a:latin typeface="Proxima Nova"/>
            </a:endParaRPr>
          </a:p>
          <a:p>
            <a:r>
              <a:rPr lang="en-US" sz="1100" b="0" i="0" dirty="0">
                <a:solidFill>
                  <a:srgbClr val="282828"/>
                </a:solidFill>
                <a:effectLst/>
                <a:latin typeface="Proxima Nova"/>
              </a:rPr>
              <a:t>For this lab session, use the file</a:t>
            </a:r>
            <a:r>
              <a:rPr lang="en-US" sz="1100" b="0" i="1" dirty="0">
                <a:solidFill>
                  <a:srgbClr val="282828"/>
                </a:solidFill>
                <a:effectLst/>
                <a:latin typeface="Proxima Nova"/>
              </a:rPr>
              <a:t>“</a:t>
            </a:r>
            <a:r>
              <a:rPr lang="en-US" sz="1100" i="1" dirty="0">
                <a:solidFill>
                  <a:srgbClr val="282828"/>
                </a:solidFill>
                <a:latin typeface="Proxima Nova"/>
              </a:rPr>
              <a:t>labweek4.postags.txt</a:t>
            </a:r>
            <a:r>
              <a:rPr lang="en-US" sz="1100" b="0" i="1" dirty="0">
                <a:solidFill>
                  <a:srgbClr val="282828"/>
                </a:solidFill>
                <a:effectLst/>
                <a:latin typeface="Proxima Nova"/>
              </a:rPr>
              <a:t>“  </a:t>
            </a:r>
            <a:r>
              <a:rPr lang="en-US" sz="1100" b="0" i="0" dirty="0">
                <a:solidFill>
                  <a:srgbClr val="282828"/>
                </a:solidFill>
                <a:effectLst/>
                <a:latin typeface="Proxima Nova"/>
              </a:rPr>
              <a:t>to copy/paste the Python examples as you try them out.  </a:t>
            </a:r>
            <a:endParaRPr lang="en-US" sz="1100" b="1" i="1" dirty="0">
              <a:solidFill>
                <a:srgbClr val="282828"/>
              </a:solidFill>
              <a:effectLst/>
              <a:latin typeface="Proxima Nova"/>
            </a:endParaRPr>
          </a:p>
          <a:p>
            <a:pPr algn="l">
              <a:spcBef>
                <a:spcPts val="1200"/>
              </a:spcBef>
            </a:pPr>
            <a:r>
              <a:rPr lang="en-US" sz="1100" b="0" i="0" dirty="0">
                <a:solidFill>
                  <a:srgbClr val="282828"/>
                </a:solidFill>
                <a:effectLst/>
                <a:latin typeface="Proxima Nova"/>
              </a:rPr>
              <a:t>Choose a corpus from any of the NLTK books or Gutenberg. Tokenize the corpus and run a POS tagger, either the Bigram tagger t2 that we defined in lab [lab1-lab4], or the Stanford tagger (</a:t>
            </a:r>
            <a:r>
              <a:rPr lang="en-US" sz="1100" b="0" i="0" dirty="0" err="1">
                <a:solidFill>
                  <a:srgbClr val="282828"/>
                </a:solidFill>
                <a:effectLst/>
                <a:latin typeface="Proxima Nova"/>
              </a:rPr>
              <a:t>nltk.pos_tag</a:t>
            </a:r>
            <a:r>
              <a:rPr lang="en-US" sz="1100" b="0" i="0" dirty="0">
                <a:solidFill>
                  <a:srgbClr val="282828"/>
                </a:solidFill>
                <a:effectLst/>
                <a:latin typeface="Proxima Nova"/>
              </a:rPr>
              <a:t>), on the tokens.</a:t>
            </a:r>
          </a:p>
          <a:p>
            <a:pPr algn="l"/>
            <a:endParaRPr lang="en-US" sz="1100" b="0" i="0" dirty="0">
              <a:solidFill>
                <a:srgbClr val="282828"/>
              </a:solidFill>
              <a:effectLst/>
              <a:latin typeface="Proxima Nova"/>
            </a:endParaRPr>
          </a:p>
          <a:p>
            <a:pPr algn="l"/>
            <a:r>
              <a:rPr lang="en-US" sz="1100" b="0" i="0" dirty="0">
                <a:solidFill>
                  <a:srgbClr val="282828"/>
                </a:solidFill>
                <a:effectLst/>
                <a:latin typeface="Proxima Nova"/>
              </a:rPr>
              <a:t>Compute the frequencies of the POS tags </a:t>
            </a:r>
            <a:r>
              <a:rPr lang="en-US" sz="1100" dirty="0">
                <a:solidFill>
                  <a:srgbClr val="282828"/>
                </a:solidFill>
                <a:latin typeface="Proxima Nova"/>
              </a:rPr>
              <a:t>and</a:t>
            </a:r>
            <a:r>
              <a:rPr lang="en-US" sz="1100" b="0" i="0" dirty="0">
                <a:solidFill>
                  <a:srgbClr val="282828"/>
                </a:solidFill>
                <a:effectLst/>
                <a:latin typeface="Proxima Nova"/>
              </a:rPr>
              <a:t> classes of POS tags from your corpus.  Note that you should do the processing steps from the last section of the lab: split the raw text into sentences, tokenize the list of sentences then run the tagger on the list of sentences, where the result is a list of lists of (word, tag) pairs, flatten the list to get just one list of (word, tag), put either the tags or the first letter of the tags into a Frequency Distribution, print and report the results as done in the first section of the lab.</a:t>
            </a:r>
          </a:p>
          <a:p>
            <a:pPr algn="l"/>
            <a:endParaRPr lang="en-US" sz="1100" b="0" i="0" dirty="0">
              <a:solidFill>
                <a:srgbClr val="282828"/>
              </a:solidFill>
              <a:effectLst/>
              <a:latin typeface="Proxima Nova"/>
            </a:endParaRPr>
          </a:p>
          <a:p>
            <a:pPr marL="0" marR="0">
              <a:spcBef>
                <a:spcPts val="0"/>
              </a:spcBef>
            </a:pPr>
            <a:r>
              <a:rPr lang="en-US" sz="1100" b="1" dirty="0">
                <a:solidFill>
                  <a:srgbClr val="282828"/>
                </a:solidFill>
                <a:latin typeface="Proxima Nova"/>
              </a:rPr>
              <a:t>Homework: </a:t>
            </a:r>
          </a:p>
          <a:p>
            <a:r>
              <a:rPr lang="en-US" sz="1100" b="0" i="0" dirty="0">
                <a:solidFill>
                  <a:srgbClr val="282828"/>
                </a:solidFill>
                <a:effectLst/>
                <a:latin typeface="Proxima Nova"/>
              </a:rPr>
              <a:t>Submit a report summary that includes the corpus name, tokenizer, POS tagger and frequencies of the tags or classes of tags.  Note any significant differences in the frequent tags and tag classes between your corpus and the Penn Treebank tags that you ran in the first part of the lab.  Include any observations and lessons learned in your report.  In addition to the report summary, upload a copy of the python code you developed as part of this lab.</a:t>
            </a:r>
          </a:p>
        </p:txBody>
      </p:sp>
      <p:sp>
        <p:nvSpPr>
          <p:cNvPr id="9" name="object 2">
            <a:extLst>
              <a:ext uri="{FF2B5EF4-FFF2-40B4-BE49-F238E27FC236}">
                <a16:creationId xmlns:a16="http://schemas.microsoft.com/office/drawing/2014/main" id="{19756777-4B5A-439F-919A-AB05522E42DA}"/>
              </a:ext>
            </a:extLst>
          </p:cNvPr>
          <p:cNvSpPr txBox="1">
            <a:spLocks/>
          </p:cNvSpPr>
          <p:nvPr/>
        </p:nvSpPr>
        <p:spPr>
          <a:xfrm>
            <a:off x="771466" y="933842"/>
            <a:ext cx="7381934" cy="382156"/>
          </a:xfrm>
          <a:prstGeom prst="rect">
            <a:avLst/>
          </a:prstGeom>
        </p:spPr>
        <p:txBody>
          <a:bodyPr vert="horz" wrap="square" lIns="0" tIns="12700" rIns="0" bIns="0" rtlCol="0">
            <a:spAutoFit/>
          </a:bodyPr>
          <a:lstStyle>
            <a:lvl1pPr>
              <a:defRPr sz="4200" b="0" i="0">
                <a:solidFill>
                  <a:srgbClr val="EE5612"/>
                </a:solidFill>
                <a:latin typeface="Times New Roman"/>
                <a:ea typeface="+mj-ea"/>
                <a:cs typeface="Times New Roman"/>
              </a:defRPr>
            </a:lvl1pPr>
          </a:lstStyle>
          <a:p>
            <a:pPr marL="12700">
              <a:spcBef>
                <a:spcPts val="100"/>
              </a:spcBef>
            </a:pPr>
            <a:r>
              <a:rPr lang="en-US" sz="2400" kern="0" spc="80" dirty="0"/>
              <a:t>Lab Session – Week 4: POS Tagging in the NLTK</a:t>
            </a:r>
          </a:p>
        </p:txBody>
      </p:sp>
      <p:sp>
        <p:nvSpPr>
          <p:cNvPr id="6" name="object 3">
            <a:extLst>
              <a:ext uri="{FF2B5EF4-FFF2-40B4-BE49-F238E27FC236}">
                <a16:creationId xmlns:a16="http://schemas.microsoft.com/office/drawing/2014/main" id="{54BE24A7-5869-4F32-9A22-C95E6A9D4CD1}"/>
              </a:ext>
            </a:extLst>
          </p:cNvPr>
          <p:cNvSpPr txBox="1"/>
          <p:nvPr/>
        </p:nvSpPr>
        <p:spPr>
          <a:xfrm>
            <a:off x="771466" y="1491918"/>
            <a:ext cx="7337046" cy="312906"/>
          </a:xfrm>
          <a:prstGeom prst="rect">
            <a:avLst/>
          </a:prstGeom>
        </p:spPr>
        <p:txBody>
          <a:bodyPr vert="horz" wrap="square" lIns="0" tIns="5080" rIns="0" bIns="0" rtlCol="0">
            <a:spAutoFit/>
          </a:bodyPr>
          <a:lstStyle/>
          <a:p>
            <a:pPr algn="l"/>
            <a:r>
              <a:rPr lang="en-US" sz="2000" b="0" i="0" dirty="0">
                <a:solidFill>
                  <a:srgbClr val="FF0000"/>
                </a:solidFill>
                <a:effectLst/>
                <a:latin typeface="Proxima Nova"/>
              </a:rPr>
              <a:t>Lab Session - Week 4 Homework</a:t>
            </a:r>
          </a:p>
        </p:txBody>
      </p:sp>
    </p:spTree>
    <p:extLst>
      <p:ext uri="{BB962C8B-B14F-4D97-AF65-F5344CB8AC3E}">
        <p14:creationId xmlns:p14="http://schemas.microsoft.com/office/powerpoint/2010/main" val="1889828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B9F2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8515</Words>
  <Application>Microsoft Office PowerPoint</Application>
  <PresentationFormat>On-screen Show (4:3)</PresentationFormat>
  <Paragraphs>1575</Paragraphs>
  <Slides>90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Calibri</vt:lpstr>
      <vt:lpstr>Impact</vt:lpstr>
      <vt:lpstr>inherit</vt:lpstr>
      <vt:lpstr>Proxima Nova</vt:lpstr>
      <vt:lpstr>Symbol</vt:lpstr>
      <vt:lpstr>Times New Roman</vt:lpstr>
      <vt:lpstr>Office Theme</vt:lpstr>
      <vt:lpstr>Natural Language Processing  IST 664/CIS 668</vt:lpstr>
      <vt:lpstr>Natural Language Processing  IST 664/CIS 668</vt:lpstr>
      <vt:lpstr>Natural Language Processing  IST 664/CIS 668</vt:lpstr>
      <vt:lpstr>PowerPoint Presentation</vt:lpstr>
      <vt:lpstr>Levels of Language</vt:lpstr>
      <vt:lpstr>What Is Part-of-Speech Tagging?</vt:lpstr>
      <vt:lpstr>What Are Parts of Speech?</vt:lpstr>
      <vt:lpstr>Open and Closed Classes of Words</vt:lpstr>
      <vt:lpstr>Open and Closed Classes</vt:lpstr>
      <vt:lpstr>PowerPoint Presentation</vt:lpstr>
      <vt:lpstr>Possible Tag Sets for English</vt:lpstr>
      <vt:lpstr>Penn Treebank</vt:lpstr>
      <vt:lpstr>Word Classes: Penn Treebank Tag Set</vt:lpstr>
      <vt:lpstr>Word Classes: Penn Treebank Tag Set</vt:lpstr>
      <vt:lpstr>Examples of Penn Treebank Tagging</vt:lpstr>
      <vt:lpstr>PowerPoint Presentation</vt:lpstr>
      <vt:lpstr>Nouns and Numerals</vt:lpstr>
      <vt:lpstr>Verbs and Adjectives</vt:lpstr>
      <vt:lpstr>Adverbs</vt:lpstr>
      <vt:lpstr>Determiners and Conjunctions</vt:lpstr>
      <vt:lpstr>Prepositions</vt:lpstr>
      <vt:lpstr>English Single-Word Particles</vt:lpstr>
      <vt:lpstr>Pronouns</vt:lpstr>
      <vt:lpstr>Auxiliary Verbs</vt:lpstr>
      <vt:lpstr>Unique Function Words</vt:lpstr>
      <vt:lpstr>PowerPoint Presentation</vt:lpstr>
      <vt:lpstr>Why Is Part-of-Speech Tagging Hard?</vt:lpstr>
      <vt:lpstr>Why Is Part-of-Speech  Tagging Needed?</vt:lpstr>
      <vt:lpstr>Why Is Part-of-Speech  Tagging Needed?</vt:lpstr>
      <vt:lpstr>Overview of Approaches</vt:lpstr>
      <vt:lpstr>Word Class Ambiguity</vt:lpstr>
      <vt:lpstr>N-Gram Approach</vt:lpstr>
      <vt:lpstr>N-Gram Tagging</vt:lpstr>
      <vt:lpstr>PowerPoint Presentation</vt:lpstr>
      <vt:lpstr>Need Longer Sequence Tagging</vt:lpstr>
      <vt:lpstr>Road to HMMs</vt:lpstr>
      <vt:lpstr>Road to HMMs</vt:lpstr>
      <vt:lpstr>Using Bayes’ Rule</vt:lpstr>
      <vt:lpstr>Likelihood and Prior</vt:lpstr>
      <vt:lpstr>Two Sets of Probabilities (1)</vt:lpstr>
      <vt:lpstr>Two Sets of Probabilities (2)</vt:lpstr>
      <vt:lpstr>An Example: The Word “Race”</vt:lpstr>
      <vt:lpstr>Disambiguating “Race”</vt:lpstr>
      <vt:lpstr>Example</vt:lpstr>
      <vt:lpstr>HMM Algorithm</vt:lpstr>
      <vt:lpstr>Exercise 4.4.3</vt:lpstr>
      <vt:lpstr>Exercise 4.4.4</vt:lpstr>
      <vt:lpstr>PowerPoint Presentation</vt:lpstr>
      <vt:lpstr>Hidden Markov Models</vt:lpstr>
      <vt:lpstr>Tag Transition Probabilities for HMM</vt:lpstr>
      <vt:lpstr>Word Likelihoods for HMM</vt:lpstr>
      <vt:lpstr>The A Matrix for the POS HMM</vt:lpstr>
      <vt:lpstr>The B Matrix for the POS HMM</vt:lpstr>
      <vt:lpstr>Using HMMs for POS Tagging</vt:lpstr>
      <vt:lpstr>Viterbi Intuition: We Are Looking  for the Best “Path”</vt:lpstr>
      <vt:lpstr>Viterbi Example</vt:lpstr>
      <vt:lpstr>Viterbi Algorithm Sketch</vt:lpstr>
      <vt:lpstr>PowerPoint Presentation</vt:lpstr>
      <vt:lpstr>Recall HMM</vt:lpstr>
      <vt:lpstr>Comparison of HMM and Feature-Based Classifiers</vt:lpstr>
      <vt:lpstr>How Can We Improve Our Tagger?</vt:lpstr>
      <vt:lpstr>Feature-Based Classifiers</vt:lpstr>
      <vt:lpstr>Features of Words</vt:lpstr>
      <vt:lpstr>Development Process for Features</vt:lpstr>
      <vt:lpstr>Development Process for Features</vt:lpstr>
      <vt:lpstr>PowerPoint Presentation</vt:lpstr>
      <vt:lpstr>Evaluation: Is Our POS Tagger Any Good?</vt:lpstr>
      <vt:lpstr>Overview of POS Tagger Accuracy</vt:lpstr>
      <vt:lpstr>POS Taggers With Online Demos</vt:lpstr>
      <vt:lpstr>Stanford NLP Demo</vt:lpstr>
      <vt:lpstr>UIUC Demo</vt:lpstr>
      <vt:lpstr>Conclusions</vt:lpstr>
      <vt:lpstr>PowerPoint Presentation</vt:lpstr>
      <vt:lpstr>Classification: Definition</vt:lpstr>
      <vt:lpstr>Supervised vs. Unsupervised Learning</vt:lpstr>
      <vt:lpstr>NLP Tasks</vt:lpstr>
      <vt:lpstr>Illustrating Classification Tasks</vt:lpstr>
      <vt:lpstr>Classification Techniques</vt:lpstr>
      <vt:lpstr>Example of a Decision Tree</vt:lpstr>
      <vt:lpstr>Another Example of Decision Tree</vt:lpstr>
      <vt:lpstr>Decision-Tree Classification Task</vt:lpstr>
      <vt:lpstr>Apply Model to Test Data</vt:lpstr>
      <vt:lpstr>PowerPoint Presentation</vt:lpstr>
      <vt:lpstr>Confusion Matrix</vt:lpstr>
      <vt:lpstr>Classifier Evaluation Measures</vt:lpstr>
      <vt:lpstr>Accuracy Example</vt:lpstr>
      <vt:lpstr>Multi-Class Classification</vt:lpstr>
      <vt:lpstr>Issues With Imbalanced Classes</vt:lpstr>
      <vt:lpstr>Classifier Evaluation Methods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3.3.4</dc:title>
  <cp:lastModifiedBy>Michael Larche</cp:lastModifiedBy>
  <cp:revision>4</cp:revision>
  <cp:lastPrinted>2021-03-02T17:28:55Z</cp:lastPrinted>
  <dcterms:created xsi:type="dcterms:W3CDTF">2021-02-25T00:04:17Z</dcterms:created>
  <dcterms:modified xsi:type="dcterms:W3CDTF">2021-03-02T17:29:36Z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2018-09-21T00:00:00Z</vt:filetime>
  </property>
  <property fmtid="{D5CDD505-2E9C-101B-9397-08002B2CF9AE}" pid="3" name="Creator">
    <vt:lpwstr>PowerPoint</vt:lpwstr>
  </property>
  <property fmtid="{D5CDD505-2E9C-101B-9397-08002B2CF9AE}" pid="4" name="LastSaved">
    <vt:filetime>2021-02-25T00:00:00Z</vt:filetime>
  </property>
</Properties>
</file>